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70" r:id="rId2"/>
    <p:sldId id="258" r:id="rId3"/>
    <p:sldId id="271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3" r:id="rId14"/>
    <p:sldId id="274" r:id="rId15"/>
    <p:sldId id="268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smtClean="0"/>
            <a:t>VY_52_INOVACE_12_Přírodopis 7.ročník</a:t>
          </a:r>
          <a:r>
            <a:rPr lang="cs-CZ" dirty="0" smtClean="0"/>
            <a:t>_ Ptáci otevřené krajiny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Ptáci otevřené krajiny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září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417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1A8E5F8-79DD-4AAC-9110-B19270922D38}" type="presOf" srcId="{4C35D32F-0EAB-4CD7-82EE-45574DC2A586}" destId="{751E9DD6-38DB-49FF-B3BE-A7F1586C8B05}" srcOrd="0" destOrd="0" presId="urn:microsoft.com/office/officeart/2005/8/layout/target3"/>
    <dgm:cxn modelId="{515CF2F8-505D-4AA1-A767-7135DF59D4F4}" type="presOf" srcId="{D8197B8C-B260-4A16-BDF4-0947B075E274}" destId="{5A5FFA88-C948-4069-8E93-59FA12366E83}" srcOrd="1" destOrd="0" presId="urn:microsoft.com/office/officeart/2005/8/layout/target3"/>
    <dgm:cxn modelId="{1FB19F91-11A5-4CD1-805D-7B488EAE5296}" type="presOf" srcId="{D1D4F407-5343-4D3F-B5B9-D407B03CAEB4}" destId="{AED2198E-93D5-4001-81B4-73124B309672}" srcOrd="1" destOrd="0" presId="urn:microsoft.com/office/officeart/2005/8/layout/target3"/>
    <dgm:cxn modelId="{63DB6113-BC0E-42A4-9DD7-815616555F2E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1B274BD-50A6-4AC5-B50A-1903C456EF38}" type="presOf" srcId="{D1B46980-6531-4606-95E6-44980827E919}" destId="{2BE915AB-18AA-4053-B92C-3BFC9ED204BB}" srcOrd="1" destOrd="0" presId="urn:microsoft.com/office/officeart/2005/8/layout/target3"/>
    <dgm:cxn modelId="{0D70C49B-1586-4145-AFB1-03890C94337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AD2553-9943-4673-9CA9-286A86D7047F}" type="presOf" srcId="{D8197B8C-B260-4A16-BDF4-0947B075E274}" destId="{25B08C86-7E15-44DC-BE7F-FFB55DD49D12}" srcOrd="0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E2CDD59-9A27-4CBC-AB39-EFE1A06285E7}" type="presOf" srcId="{D1B46980-6531-4606-95E6-44980827E919}" destId="{6140AFEC-043D-4C43-A2F9-D0F5331DF3A3}" srcOrd="0" destOrd="0" presId="urn:microsoft.com/office/officeart/2005/8/layout/target3"/>
    <dgm:cxn modelId="{D1AC6AF4-2180-4EA6-BA3F-8B8D51300AED}" type="presOf" srcId="{FF3621C1-5D89-4169-B9F7-F768AE7D9489}" destId="{3AF1215E-7776-4C24-8064-1417BC451259}" srcOrd="0" destOrd="0" presId="urn:microsoft.com/office/officeart/2005/8/layout/target3"/>
    <dgm:cxn modelId="{152CABDB-6D35-4EF5-9D7E-7B896774A596}" type="presOf" srcId="{B651F6E3-6281-48DB-9319-2AEAFDAE7572}" destId="{619D679B-A015-4ECF-8348-D1034C574F40}" srcOrd="0" destOrd="0" presId="urn:microsoft.com/office/officeart/2005/8/layout/target3"/>
    <dgm:cxn modelId="{38BB6423-4630-4AF0-8003-3D68BDF6399C}" type="presOf" srcId="{4C35D32F-0EAB-4CD7-82EE-45574DC2A586}" destId="{6AB29FE0-4261-4AFC-A281-4104E238B479}" srcOrd="1" destOrd="0" presId="urn:microsoft.com/office/officeart/2005/8/layout/target3"/>
    <dgm:cxn modelId="{0FADB450-D5F0-43A5-B78E-09FF3E2A6DE4}" type="presOf" srcId="{B651F6E3-6281-48DB-9319-2AEAFDAE7572}" destId="{6BB5E863-4638-4E1D-BFDE-399D028AC4ED}" srcOrd="1" destOrd="0" presId="urn:microsoft.com/office/officeart/2005/8/layout/target3"/>
    <dgm:cxn modelId="{90632CE8-58D2-42A3-A9C0-FEDBE75DF9CE}" type="presOf" srcId="{FF3621C1-5D89-4169-B9F7-F768AE7D9489}" destId="{522F3148-FA5D-45C0-8223-90D71CEF85DC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3A7C4E61-689E-4C4A-A9AA-59FFC6B95647}" type="presParOf" srcId="{333A1088-737F-45CB-B68E-254E46348037}" destId="{F5ABB229-8D3B-4694-996A-96F23CF14429}" srcOrd="0" destOrd="0" presId="urn:microsoft.com/office/officeart/2005/8/layout/target3"/>
    <dgm:cxn modelId="{91C5ACC8-285E-438A-AE15-B32035CB6B60}" type="presParOf" srcId="{333A1088-737F-45CB-B68E-254E46348037}" destId="{F41139FD-01EE-4571-8B17-4FB00FC51163}" srcOrd="1" destOrd="0" presId="urn:microsoft.com/office/officeart/2005/8/layout/target3"/>
    <dgm:cxn modelId="{ACAAAFD2-FB0D-4868-885C-FF493A267C9F}" type="presParOf" srcId="{333A1088-737F-45CB-B68E-254E46348037}" destId="{D005CE8C-CC26-4C3E-AC11-E15060ECD759}" srcOrd="2" destOrd="0" presId="urn:microsoft.com/office/officeart/2005/8/layout/target3"/>
    <dgm:cxn modelId="{46536297-2D14-4DB1-92CE-5BB3EF306797}" type="presParOf" srcId="{333A1088-737F-45CB-B68E-254E46348037}" destId="{2C702D82-9B77-49B7-9568-BB8EB47C3372}" srcOrd="3" destOrd="0" presId="urn:microsoft.com/office/officeart/2005/8/layout/target3"/>
    <dgm:cxn modelId="{00FB88F8-CAD8-44C9-BE26-5F29820B6400}" type="presParOf" srcId="{333A1088-737F-45CB-B68E-254E46348037}" destId="{A52A0455-90FF-4808-ABD0-F02540D31D5A}" srcOrd="4" destOrd="0" presId="urn:microsoft.com/office/officeart/2005/8/layout/target3"/>
    <dgm:cxn modelId="{BA9F7CFA-7C8C-4638-877B-99CC08178848}" type="presParOf" srcId="{333A1088-737F-45CB-B68E-254E46348037}" destId="{6140AFEC-043D-4C43-A2F9-D0F5331DF3A3}" srcOrd="5" destOrd="0" presId="urn:microsoft.com/office/officeart/2005/8/layout/target3"/>
    <dgm:cxn modelId="{5B8E6322-6241-4B78-871C-AC30018251AB}" type="presParOf" srcId="{333A1088-737F-45CB-B68E-254E46348037}" destId="{9358AC05-5D7D-4327-9F80-1AD486AEA664}" srcOrd="6" destOrd="0" presId="urn:microsoft.com/office/officeart/2005/8/layout/target3"/>
    <dgm:cxn modelId="{D0693782-8164-4FB8-A34D-023F4BE2F122}" type="presParOf" srcId="{333A1088-737F-45CB-B68E-254E46348037}" destId="{313FC574-E1CD-4FB4-B054-0B805CE0447D}" srcOrd="7" destOrd="0" presId="urn:microsoft.com/office/officeart/2005/8/layout/target3"/>
    <dgm:cxn modelId="{3C986A31-A726-4F06-9E48-6F581BB54FA3}" type="presParOf" srcId="{333A1088-737F-45CB-B68E-254E46348037}" destId="{619D679B-A015-4ECF-8348-D1034C574F40}" srcOrd="8" destOrd="0" presId="urn:microsoft.com/office/officeart/2005/8/layout/target3"/>
    <dgm:cxn modelId="{58D5FC41-89E0-41B8-9C9B-132535E26415}" type="presParOf" srcId="{333A1088-737F-45CB-B68E-254E46348037}" destId="{322283A8-4A27-4CDA-BAE3-F381106A9174}" srcOrd="9" destOrd="0" presId="urn:microsoft.com/office/officeart/2005/8/layout/target3"/>
    <dgm:cxn modelId="{59ABE9F6-1E96-46DB-8280-CD2BBC64D223}" type="presParOf" srcId="{333A1088-737F-45CB-B68E-254E46348037}" destId="{FFC9F71D-1B4F-4AD9-A4A6-86ADEFC8AF5C}" srcOrd="10" destOrd="0" presId="urn:microsoft.com/office/officeart/2005/8/layout/target3"/>
    <dgm:cxn modelId="{7DC269EC-8AA2-4123-9C54-C9E1CEDC90C8}" type="presParOf" srcId="{333A1088-737F-45CB-B68E-254E46348037}" destId="{25B08C86-7E15-44DC-BE7F-FFB55DD49D12}" srcOrd="11" destOrd="0" presId="urn:microsoft.com/office/officeart/2005/8/layout/target3"/>
    <dgm:cxn modelId="{13A5292D-112F-43BF-B835-31D6623D71D8}" type="presParOf" srcId="{333A1088-737F-45CB-B68E-254E46348037}" destId="{C00F7E6A-B60D-414E-B40A-C4B931C28BAF}" srcOrd="12" destOrd="0" presId="urn:microsoft.com/office/officeart/2005/8/layout/target3"/>
    <dgm:cxn modelId="{35A8A323-F2AE-49F3-ACE5-E70F37617BA3}" type="presParOf" srcId="{333A1088-737F-45CB-B68E-254E46348037}" destId="{18D1CD71-A09E-4DC8-AD58-D43BE56A821F}" srcOrd="13" destOrd="0" presId="urn:microsoft.com/office/officeart/2005/8/layout/target3"/>
    <dgm:cxn modelId="{58E97D93-A0C0-4A17-8BF5-685EB7E1F8CA}" type="presParOf" srcId="{333A1088-737F-45CB-B68E-254E46348037}" destId="{3AF1215E-7776-4C24-8064-1417BC451259}" srcOrd="14" destOrd="0" presId="urn:microsoft.com/office/officeart/2005/8/layout/target3"/>
    <dgm:cxn modelId="{14491018-0B66-4392-9A4B-ACFF0C82A9B0}" type="presParOf" srcId="{333A1088-737F-45CB-B68E-254E46348037}" destId="{1A56D0C6-827E-4224-8020-F6331FAB0C3E}" srcOrd="15" destOrd="0" presId="urn:microsoft.com/office/officeart/2005/8/layout/target3"/>
    <dgm:cxn modelId="{3167B589-B561-4D36-9F8D-17D1632B15B4}" type="presParOf" srcId="{333A1088-737F-45CB-B68E-254E46348037}" destId="{5D1861EB-1465-4B6B-B573-C1854262B277}" srcOrd="16" destOrd="0" presId="urn:microsoft.com/office/officeart/2005/8/layout/target3"/>
    <dgm:cxn modelId="{2B3E4CCF-BB1B-494C-9D67-8F90EDC1FB4E}" type="presParOf" srcId="{333A1088-737F-45CB-B68E-254E46348037}" destId="{751E9DD6-38DB-49FF-B3BE-A7F1586C8B05}" srcOrd="17" destOrd="0" presId="urn:microsoft.com/office/officeart/2005/8/layout/target3"/>
    <dgm:cxn modelId="{B9E9CE6B-E806-47EF-9819-86F0B282E776}" type="presParOf" srcId="{333A1088-737F-45CB-B68E-254E46348037}" destId="{AED2198E-93D5-4001-81B4-73124B309672}" srcOrd="18" destOrd="0" presId="urn:microsoft.com/office/officeart/2005/8/layout/target3"/>
    <dgm:cxn modelId="{CB8A190E-4753-4FEE-AD1A-4F386E2C7212}" type="presParOf" srcId="{333A1088-737F-45CB-B68E-254E46348037}" destId="{2BE915AB-18AA-4053-B92C-3BFC9ED204BB}" srcOrd="19" destOrd="0" presId="urn:microsoft.com/office/officeart/2005/8/layout/target3"/>
    <dgm:cxn modelId="{9115E0F2-DC62-4CA4-A5E3-020AA759D626}" type="presParOf" srcId="{333A1088-737F-45CB-B68E-254E46348037}" destId="{6BB5E863-4638-4E1D-BFDE-399D028AC4ED}" srcOrd="20" destOrd="0" presId="urn:microsoft.com/office/officeart/2005/8/layout/target3"/>
    <dgm:cxn modelId="{E70BF5CF-D595-4150-8DAF-A8B7AC96CEE7}" type="presParOf" srcId="{333A1088-737F-45CB-B68E-254E46348037}" destId="{5A5FFA88-C948-4069-8E93-59FA12366E83}" srcOrd="21" destOrd="0" presId="urn:microsoft.com/office/officeart/2005/8/layout/target3"/>
    <dgm:cxn modelId="{D5002749-B039-416F-BB34-9ED416CEA13F}" type="presParOf" srcId="{333A1088-737F-45CB-B68E-254E46348037}" destId="{522F3148-FA5D-45C0-8223-90D71CEF85DC}" srcOrd="22" destOrd="0" presId="urn:microsoft.com/office/officeart/2005/8/layout/target3"/>
    <dgm:cxn modelId="{8B6A65DA-AFEB-483E-8728-974DD5B0AF03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ZŠ Týnec nad Labem</a:t>
          </a:r>
          <a:endParaRPr lang="cs-CZ" sz="13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AUTOR: Lenka Hrnčířová</a:t>
          </a:r>
          <a:endParaRPr lang="cs-CZ" sz="13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smtClean="0"/>
            <a:t>VY_52_INOVACE_12_Přírodopis 7.ročník</a:t>
          </a:r>
          <a:r>
            <a:rPr lang="cs-CZ" sz="1300" kern="1200" dirty="0" smtClean="0"/>
            <a:t>_ Ptáci otevřené krajiny</a:t>
          </a:r>
          <a:endParaRPr lang="cs-CZ" sz="13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Ptáci otevřené krajiny</a:t>
          </a:r>
          <a:endParaRPr lang="cs-CZ" sz="13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273857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CZ.1.07/1.4.00/21.1921</a:t>
          </a:r>
          <a:endParaRPr lang="cs-CZ" sz="1300" kern="1200" dirty="0"/>
        </a:p>
      </dsp:txBody>
      <dsp:txXfrm>
        <a:off x="1273857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Vytvořeno: září 2011</a:t>
          </a:r>
          <a:endParaRPr lang="cs-CZ" sz="13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8DFF1D-A5CD-4B4C-B7FF-D6DB2B8E9B3A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8B9973-1B7B-4293-9FCE-9DCDE76D263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32105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0230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7812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22810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2619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79568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31437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8062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6905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75383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64986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0390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730302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714614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86365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8B9973-1B7B-4293-9FCE-9DCDE76D2632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125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396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967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673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420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2984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5644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1394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216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6382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9425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9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19E8B8-C261-488E-BF94-0378899A1C03}" type="datetimeFigureOut">
              <a:rPr lang="cs-CZ" smtClean="0"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207AD4-7B8B-41BF-A715-5DF89FC89B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094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13" Type="http://schemas.openxmlformats.org/officeDocument/2006/relationships/image" Target="../media/image8.jpeg"/><Relationship Id="rId3" Type="http://schemas.openxmlformats.org/officeDocument/2006/relationships/hyperlink" Target="http://cs.wikipedia.org/wiki/Soubor:Perdix_perdix_(Marek_Szczepanek).jpg" TargetMode="External"/><Relationship Id="rId7" Type="http://schemas.openxmlformats.org/officeDocument/2006/relationships/hyperlink" Target="http://cs.wikipedia.org/wiki/Soubor:Delichon_urbicum_10.jpg" TargetMode="External"/><Relationship Id="rId12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11" Type="http://schemas.openxmlformats.org/officeDocument/2006/relationships/hyperlink" Target="http://cs.wikipedia.org/wiki/Soubor:Landsvale.jpg" TargetMode="External"/><Relationship Id="rId5" Type="http://schemas.openxmlformats.org/officeDocument/2006/relationships/hyperlink" Target="http://cs.wikipedia.org/wiki/Soubor:Phasianus_colchicus_2_tom_(Lukasz_Lukasik).jpg" TargetMode="External"/><Relationship Id="rId10" Type="http://schemas.openxmlformats.org/officeDocument/2006/relationships/image" Target="../media/image6.jpeg"/><Relationship Id="rId4" Type="http://schemas.openxmlformats.org/officeDocument/2006/relationships/image" Target="../media/image3.jpeg"/><Relationship Id="rId9" Type="http://schemas.openxmlformats.org/officeDocument/2006/relationships/hyperlink" Target="http://cs.wikipedia.org/wiki/Soubor:Apus_apus_-Barcelona,_Spain-8_(1).jp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rdix_perdix_(Marek_Szczepanek)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hasianus_colchicus_2_tom_(Lukasz_Lukasik)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pus_apus_-Barcelona,_Spain-8_(1)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andsvale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Delichon_urbicum_10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hyperlink" Target="http://cs.wikipedia.org/wiki/Soubor:Tree_Sparrow_August_2007_Osaka_Japan.jpg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ndsvale.jpg" TargetMode="External"/><Relationship Id="rId3" Type="http://schemas.openxmlformats.org/officeDocument/2006/relationships/hyperlink" Target="http://cs.wikipedia.org/wiki/Soubor:Perdix_perdix_(Marek_Szczepanek).jpg" TargetMode="External"/><Relationship Id="rId7" Type="http://schemas.openxmlformats.org/officeDocument/2006/relationships/hyperlink" Target="http://cs.wikipedia.org/wiki/Soubor:Alauda_arvensis_2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Apus_apus_-Barcelona,_Spain-8_(1).jpg" TargetMode="External"/><Relationship Id="rId5" Type="http://schemas.openxmlformats.org/officeDocument/2006/relationships/hyperlink" Target="http://cs.wikipedia.org/wiki/Soubor:Wachtel_in_Haltung_clipped.jpg" TargetMode="External"/><Relationship Id="rId10" Type="http://schemas.openxmlformats.org/officeDocument/2006/relationships/hyperlink" Target="http://cs.wikipedia.org/wiki/Soubor:House_sparrowIII.jpg" TargetMode="External"/><Relationship Id="rId4" Type="http://schemas.openxmlformats.org/officeDocument/2006/relationships/hyperlink" Target="http://upload.wikimedia.org/wikipedia/commons/d/d7/Phasianus_colchicus_2_" TargetMode="External"/><Relationship Id="rId9" Type="http://schemas.openxmlformats.org/officeDocument/2006/relationships/hyperlink" Target="http://cs.wikipedia.org/wiki/Soubor:Delichon_urbicum_10.jpg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8381431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5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475636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Anotace</a:t>
            </a:r>
          </a:p>
          <a:p>
            <a:endParaRPr lang="cs-CZ" sz="2000" dirty="0"/>
          </a:p>
          <a:p>
            <a:r>
              <a:rPr lang="cs-CZ" sz="2000" dirty="0" smtClean="0"/>
              <a:t>Přírodopis,  7. ročník,  Ptáci otevřené krajiny</a:t>
            </a:r>
          </a:p>
          <a:p>
            <a:endParaRPr lang="cs-CZ" sz="2000" dirty="0"/>
          </a:p>
          <a:p>
            <a:endParaRPr lang="cs-CZ" sz="2000" dirty="0" smtClean="0"/>
          </a:p>
          <a:p>
            <a:pPr marL="457200" indent="-457200">
              <a:buAutoNum type="arabicParenR"/>
            </a:pPr>
            <a:r>
              <a:rPr lang="cs-CZ" sz="2000" dirty="0" smtClean="0"/>
              <a:t>Prezentace k výkladu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Procvičení – otázky s kontrolou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99336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5" y="476672"/>
            <a:ext cx="6948771" cy="9233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Ptáci otevřené krajiny</a:t>
            </a:r>
            <a:endParaRPr lang="cs-CZ" sz="5400" b="1" dirty="0"/>
          </a:p>
        </p:txBody>
      </p:sp>
      <p:pic>
        <p:nvPicPr>
          <p:cNvPr id="1026" name="Picture 2" descr="Koroptev polní">
            <a:hlinkClick r:id="rId3" tooltip="Koroptev polní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25" y="2348880"/>
            <a:ext cx="2925324" cy="189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bažant obecný, samec, Polsko">
            <a:hlinkClick r:id="rId5" tooltip="bažant obecný, samec, Polsko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348880"/>
            <a:ext cx="2520279" cy="1890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Dvojice jiřiček při sběru hnízdního materiálu">
            <a:hlinkClick r:id="rId7" tooltip="Dvojice jiřiček při sběru hnízdního materiálu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23" y="4718585"/>
            <a:ext cx="2322453" cy="174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Rorýs obecný">
            <a:hlinkClick r:id="rId9" tooltip="Rorýs obecný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383" y="2348880"/>
            <a:ext cx="2844163" cy="1900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Vlaštovka obecná">
            <a:hlinkClick r:id="rId11" tooltip="Vlaštovka obecná"/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546" y="4766736"/>
            <a:ext cx="2662283" cy="1774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http://ts1.mm.bing.net/images/thumbnail.aspx?q=1448337934580&amp;id=f9627568740a43cf194b984a41c8fc5c&amp;url=http%3a%2f%2fupload.wikimedia.org%2fwikipedia%2fcommons%2fthumb%2fd%2fd8%2fAlauda_arvensis_2.jpg%2f258px-Alauda_arvensis_2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713379"/>
            <a:ext cx="2710578" cy="1795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5276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26976"/>
            <a:ext cx="7063665" cy="569386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Ptáci otevřené krajiny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žijí na polích, lukách – křoviny, skupiny stromů</a:t>
            </a:r>
          </a:p>
          <a:p>
            <a:endParaRPr lang="cs-CZ" sz="2800" dirty="0"/>
          </a:p>
          <a:p>
            <a:pPr marL="514350" indent="-514350">
              <a:buAutoNum type="arabicPeriod"/>
            </a:pPr>
            <a:r>
              <a:rPr lang="cs-CZ" sz="2800" b="1" u="sng" dirty="0" smtClean="0"/>
              <a:t>Hrabaví</a:t>
            </a:r>
          </a:p>
          <a:p>
            <a:endParaRPr lang="cs-CZ" sz="2800" b="1" u="sng" dirty="0" smtClean="0"/>
          </a:p>
          <a:p>
            <a:r>
              <a:rPr lang="cs-CZ" sz="2800" dirty="0" smtClean="0"/>
              <a:t>- pohybují se  převážně po zemi – potrava</a:t>
            </a:r>
          </a:p>
          <a:p>
            <a:r>
              <a:rPr lang="cs-CZ" sz="2800" dirty="0" smtClean="0"/>
              <a:t>- silné </a:t>
            </a:r>
            <a:r>
              <a:rPr lang="cs-CZ" sz="2800" b="1" u="sng" dirty="0" smtClean="0"/>
              <a:t>hrabavé nohy</a:t>
            </a:r>
            <a:r>
              <a:rPr lang="cs-CZ" sz="2800" dirty="0" smtClean="0"/>
              <a:t>, tupé drápy</a:t>
            </a:r>
          </a:p>
          <a:p>
            <a:r>
              <a:rPr lang="cs-CZ" sz="2800" dirty="0" smtClean="0"/>
              <a:t>- krátké silné zobáky</a:t>
            </a:r>
          </a:p>
          <a:p>
            <a:r>
              <a:rPr lang="cs-CZ" sz="2800" dirty="0" smtClean="0"/>
              <a:t>- létají zřídka</a:t>
            </a:r>
          </a:p>
          <a:p>
            <a:r>
              <a:rPr lang="cs-CZ" sz="2800" dirty="0" smtClean="0"/>
              <a:t>- všežravci</a:t>
            </a:r>
          </a:p>
          <a:p>
            <a:r>
              <a:rPr lang="cs-CZ" sz="2800" dirty="0" smtClean="0"/>
              <a:t>- hnízda na zemi</a:t>
            </a:r>
          </a:p>
          <a:p>
            <a:r>
              <a:rPr lang="cs-CZ" sz="2800" dirty="0" smtClean="0"/>
              <a:t>- nekrmiví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9226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7427226" cy="224676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oroptev polní</a:t>
            </a:r>
          </a:p>
          <a:p>
            <a:endParaRPr lang="cs-CZ" sz="2800" b="1" u="sng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cs-CZ" sz="2800" dirty="0" smtClean="0"/>
              <a:t>- okraje polí s křovinami</a:t>
            </a:r>
          </a:p>
          <a:p>
            <a:r>
              <a:rPr lang="cs-CZ" sz="2800" dirty="0" smtClean="0"/>
              <a:t>- hmyz, semena</a:t>
            </a:r>
          </a:p>
          <a:p>
            <a:r>
              <a:rPr lang="cs-CZ" sz="2800" dirty="0" smtClean="0"/>
              <a:t>- úbytek koroptví díky velkoplošnému zemědělství</a:t>
            </a:r>
            <a:endParaRPr lang="cs-CZ" sz="2800" dirty="0"/>
          </a:p>
        </p:txBody>
      </p:sp>
      <p:pic>
        <p:nvPicPr>
          <p:cNvPr id="4" name="Picture 2" descr="Koroptev polní">
            <a:hlinkClick r:id="rId3" tooltip="Koroptev polní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23837"/>
            <a:ext cx="3312368" cy="2140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7101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705216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b</a:t>
            </a:r>
            <a:r>
              <a:rPr lang="cs-CZ" sz="2800" b="1" u="sng" dirty="0" smtClean="0"/>
              <a:t>ažant  obecný</a:t>
            </a:r>
          </a:p>
          <a:p>
            <a:endParaRPr lang="cs-CZ" sz="2800" dirty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dirty="0" smtClean="0"/>
              <a:t>- kohout pestře zbarvený</a:t>
            </a:r>
          </a:p>
          <a:p>
            <a:r>
              <a:rPr lang="cs-CZ" sz="2800" dirty="0" smtClean="0"/>
              <a:t>- hmyz, měkkýši, hraboši, zrní, bobule</a:t>
            </a:r>
          </a:p>
          <a:p>
            <a:r>
              <a:rPr lang="cs-CZ" sz="2800" dirty="0" smtClean="0"/>
              <a:t>- z Asie, do Čech ve středověku</a:t>
            </a:r>
          </a:p>
          <a:p>
            <a:r>
              <a:rPr lang="cs-CZ" sz="2800" dirty="0" smtClean="0"/>
              <a:t>- je lovný</a:t>
            </a:r>
            <a:endParaRPr lang="cs-CZ" sz="2800" dirty="0"/>
          </a:p>
        </p:txBody>
      </p:sp>
      <p:pic>
        <p:nvPicPr>
          <p:cNvPr id="3" name="Picture 2" descr="bažant obecný, samec, Polsko">
            <a:hlinkClick r:id="rId3" tooltip="bažant obecný, samec, Polsko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3717032"/>
            <a:ext cx="3446779" cy="258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5846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7946855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řepelka  polní</a:t>
            </a:r>
          </a:p>
          <a:p>
            <a:r>
              <a:rPr lang="cs-CZ" sz="2800" dirty="0" smtClean="0"/>
              <a:t>- malá, nenápadně zbarvená – světlehnědé a </a:t>
            </a:r>
            <a:r>
              <a:rPr lang="cs-CZ" sz="2800" dirty="0" err="1" smtClean="0"/>
              <a:t>tmavo</a:t>
            </a:r>
            <a:r>
              <a:rPr lang="cs-CZ" sz="2800" dirty="0" smtClean="0"/>
              <a:t> –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hnědé skvrny s bílými proužky</a:t>
            </a:r>
          </a:p>
          <a:p>
            <a:r>
              <a:rPr lang="cs-CZ" sz="2800" dirty="0" smtClean="0"/>
              <a:t>- úbytek křepelek  díky zemědělství</a:t>
            </a:r>
          </a:p>
          <a:p>
            <a:r>
              <a:rPr lang="cs-CZ" sz="2800" dirty="0" smtClean="0"/>
              <a:t>- samci volají – „pět peněz“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4098" name="Picture 2" descr="http://upload.wikimedia.org/wikipedia/commons/thumb/5/56/Wachtel_in_Haltung_clipped.jpg/220px-Wachtel_in_Haltung_clipp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785766"/>
            <a:ext cx="3816962" cy="230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4592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68491" cy="397031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2. </a:t>
            </a:r>
            <a:r>
              <a:rPr lang="cs-CZ" sz="2800" b="1" u="sng" dirty="0" err="1" smtClean="0"/>
              <a:t>Svišťouni</a:t>
            </a:r>
            <a:endParaRPr lang="cs-CZ" sz="2800" b="1" u="sng" dirty="0" smtClean="0"/>
          </a:p>
          <a:p>
            <a:r>
              <a:rPr lang="cs-CZ" sz="2800" dirty="0" smtClean="0"/>
              <a:t>- většinu života tráví ve vzduchu, kromě hnízdění</a:t>
            </a:r>
          </a:p>
          <a:p>
            <a:r>
              <a:rPr lang="cs-CZ" sz="2800" dirty="0" smtClean="0"/>
              <a:t>- patří k nejrychlejším a nejpohyblivějším letcům</a:t>
            </a:r>
          </a:p>
          <a:p>
            <a:r>
              <a:rPr lang="cs-CZ" sz="2800" b="1" u="sng" dirty="0"/>
              <a:t>r</a:t>
            </a:r>
            <a:r>
              <a:rPr lang="cs-CZ" sz="2800" b="1" u="sng" dirty="0" smtClean="0"/>
              <a:t>orýs obecný</a:t>
            </a:r>
          </a:p>
          <a:p>
            <a:r>
              <a:rPr lang="cs-CZ" sz="2800" dirty="0" smtClean="0"/>
              <a:t>- černohnědé zbarvení, dlouhá srpovitá křídla, </a:t>
            </a:r>
            <a:r>
              <a:rPr lang="cs-CZ" sz="2800" dirty="0" err="1" smtClean="0"/>
              <a:t>vidličitý</a:t>
            </a:r>
            <a:endParaRPr lang="cs-CZ" sz="2800" dirty="0" smtClean="0"/>
          </a:p>
          <a:p>
            <a:r>
              <a:rPr lang="cs-CZ" sz="2800" dirty="0" smtClean="0"/>
              <a:t>   ocas</a:t>
            </a:r>
          </a:p>
          <a:p>
            <a:r>
              <a:rPr lang="cs-CZ" sz="2800" dirty="0" smtClean="0"/>
              <a:t>- malé nohy se 4 prsty dopředu</a:t>
            </a:r>
          </a:p>
          <a:p>
            <a:r>
              <a:rPr lang="cs-CZ" sz="2800" dirty="0" smtClean="0"/>
              <a:t>- za letu pije, spí i se rozmnožuje</a:t>
            </a:r>
          </a:p>
          <a:p>
            <a:r>
              <a:rPr lang="cs-CZ" sz="2800" dirty="0" smtClean="0"/>
              <a:t>-  v ČR přísně chráněný</a:t>
            </a:r>
            <a:endParaRPr lang="cs-CZ" sz="2800" dirty="0"/>
          </a:p>
        </p:txBody>
      </p:sp>
      <p:pic>
        <p:nvPicPr>
          <p:cNvPr id="5122" name="Picture 2" descr="Rorýs obecný">
            <a:hlinkClick r:id="rId3" tooltip="Rorýs obecný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797152"/>
            <a:ext cx="258641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0151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83165" cy="267765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3. Pěvci</a:t>
            </a:r>
          </a:p>
          <a:p>
            <a:endParaRPr lang="cs-CZ" sz="2800" b="1" u="sng" dirty="0"/>
          </a:p>
          <a:p>
            <a:r>
              <a:rPr lang="cs-CZ" sz="2800" b="1" u="sng" dirty="0"/>
              <a:t>s</a:t>
            </a:r>
            <a:r>
              <a:rPr lang="cs-CZ" sz="2800" b="1" u="sng" dirty="0" smtClean="0"/>
              <a:t>křivan polní</a:t>
            </a:r>
          </a:p>
          <a:p>
            <a:r>
              <a:rPr lang="cs-CZ" sz="2800" dirty="0" smtClean="0"/>
              <a:t>- semena, hmyz</a:t>
            </a:r>
          </a:p>
          <a:p>
            <a:r>
              <a:rPr lang="cs-CZ" sz="2800" dirty="0" smtClean="0"/>
              <a:t>- pohyb po hroudách – dlouhé drápy na zadních prstech</a:t>
            </a:r>
          </a:p>
          <a:p>
            <a:r>
              <a:rPr lang="cs-CZ" sz="2800" dirty="0" smtClean="0"/>
              <a:t>- přilétá koncem února</a:t>
            </a:r>
            <a:endParaRPr lang="cs-CZ" sz="2800" dirty="0"/>
          </a:p>
        </p:txBody>
      </p:sp>
      <p:pic>
        <p:nvPicPr>
          <p:cNvPr id="5122" name="Picture 2" descr="http://ts1.mm.bing.net/images/thumbnail.aspx?q=1448337934580&amp;id=f9627568740a43cf194b984a41c8fc5c&amp;url=http%3a%2f%2fupload.wikimedia.org%2fwikipedia%2fcommons%2fthumb%2fd%2fd8%2fAlauda_arvensis_2.jpg%2f258px-Alauda_arvensis_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212976"/>
            <a:ext cx="3695505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283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085931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v</a:t>
            </a:r>
            <a:r>
              <a:rPr lang="cs-CZ" sz="2800" b="1" u="sng" dirty="0" smtClean="0"/>
              <a:t>laštovka obecná</a:t>
            </a:r>
          </a:p>
          <a:p>
            <a:r>
              <a:rPr lang="cs-CZ" sz="2800" dirty="0" smtClean="0"/>
              <a:t>- rychle létá</a:t>
            </a:r>
          </a:p>
          <a:p>
            <a:r>
              <a:rPr lang="cs-CZ" sz="2800" dirty="0" smtClean="0"/>
              <a:t>- hnízdo miskovité z bláta a slin uvnitř staveb</a:t>
            </a:r>
          </a:p>
          <a:p>
            <a:r>
              <a:rPr lang="cs-CZ" sz="2800" dirty="0"/>
              <a:t>-</a:t>
            </a:r>
            <a:r>
              <a:rPr lang="cs-CZ" sz="2800" dirty="0" smtClean="0"/>
              <a:t> zbarvení – modročerná lesklá, pod zobákem červená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skvrna</a:t>
            </a:r>
          </a:p>
          <a:p>
            <a:r>
              <a:rPr lang="cs-CZ" sz="2800" dirty="0" smtClean="0"/>
              <a:t>- tažná</a:t>
            </a:r>
          </a:p>
          <a:p>
            <a:r>
              <a:rPr lang="cs-CZ" sz="2800" dirty="0" smtClean="0"/>
              <a:t>- živí se létajícím hmyzem</a:t>
            </a:r>
            <a:endParaRPr lang="cs-CZ" sz="2800" dirty="0"/>
          </a:p>
        </p:txBody>
      </p:sp>
      <p:pic>
        <p:nvPicPr>
          <p:cNvPr id="3" name="Picture 2" descr="Vlaštovka obecná">
            <a:hlinkClick r:id="rId3" tooltip="Vlaštovka obecná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94397"/>
            <a:ext cx="2891929" cy="192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9492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7728591" cy="310854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j</a:t>
            </a:r>
            <a:r>
              <a:rPr lang="cs-CZ" sz="2800" b="1" u="sng" dirty="0" smtClean="0"/>
              <a:t>iřička obecná</a:t>
            </a:r>
          </a:p>
          <a:p>
            <a:r>
              <a:rPr lang="cs-CZ" sz="2800" dirty="0" smtClean="0"/>
              <a:t>- ocas méně vykrojený</a:t>
            </a:r>
          </a:p>
          <a:p>
            <a:r>
              <a:rPr lang="cs-CZ" sz="2800" dirty="0" smtClean="0"/>
              <a:t>- pod zobákem není červená skvrna</a:t>
            </a:r>
          </a:p>
          <a:p>
            <a:r>
              <a:rPr lang="cs-CZ" sz="2800" dirty="0" smtClean="0"/>
              <a:t>- kulovité hnízdo s </a:t>
            </a:r>
            <a:r>
              <a:rPr lang="cs-CZ" sz="2800" dirty="0" err="1" smtClean="0"/>
              <a:t>vletovým</a:t>
            </a:r>
            <a:r>
              <a:rPr lang="cs-CZ" sz="2800" dirty="0" smtClean="0"/>
              <a:t> otvorem pod střechou, </a:t>
            </a:r>
          </a:p>
          <a:p>
            <a:r>
              <a:rPr lang="cs-CZ" sz="2800" dirty="0" smtClean="0"/>
              <a:t>  okapem</a:t>
            </a:r>
            <a:endParaRPr lang="cs-CZ" sz="2800" dirty="0"/>
          </a:p>
          <a:p>
            <a:r>
              <a:rPr lang="cs-CZ" sz="2800" dirty="0" smtClean="0"/>
              <a:t>- loví létající hmyz</a:t>
            </a:r>
          </a:p>
          <a:p>
            <a:r>
              <a:rPr lang="cs-CZ" sz="2800" dirty="0" smtClean="0"/>
              <a:t>- tažná</a:t>
            </a:r>
            <a:endParaRPr lang="cs-CZ" sz="2800" dirty="0"/>
          </a:p>
        </p:txBody>
      </p:sp>
      <p:pic>
        <p:nvPicPr>
          <p:cNvPr id="3" name="Picture 2" descr="Dvojice jiřiček při sběru hnízdního materiálu">
            <a:hlinkClick r:id="rId3" tooltip="Dvojice jiřiček při sběru hnízdního materiálu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5668" y="3861048"/>
            <a:ext cx="3072341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5741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50638" cy="48320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v</a:t>
            </a:r>
            <a:r>
              <a:rPr lang="cs-CZ" sz="2800" b="1" u="sng" dirty="0" smtClean="0"/>
              <a:t>rabec domácí</a:t>
            </a:r>
          </a:p>
          <a:p>
            <a:r>
              <a:rPr lang="cs-CZ" sz="2800" dirty="0" smtClean="0"/>
              <a:t>- zrní, pupeny, pro mláďata hmyz</a:t>
            </a:r>
          </a:p>
          <a:p>
            <a:r>
              <a:rPr lang="cs-CZ" sz="2800" dirty="0" smtClean="0"/>
              <a:t>- hnízdo na budovách</a:t>
            </a:r>
          </a:p>
          <a:p>
            <a:r>
              <a:rPr lang="cs-CZ" sz="2800" dirty="0" smtClean="0"/>
              <a:t>- zbarvení šedé a hnědé, samci tmavší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b="1" u="sng" dirty="0"/>
              <a:t>v</a:t>
            </a:r>
            <a:r>
              <a:rPr lang="cs-CZ" sz="2800" b="1" u="sng" dirty="0" smtClean="0"/>
              <a:t>rabec polní</a:t>
            </a:r>
          </a:p>
          <a:p>
            <a:r>
              <a:rPr lang="cs-CZ" sz="2800" dirty="0" smtClean="0"/>
              <a:t>- více semena plevelů než kulturních rostlin, pro mláďata  </a:t>
            </a:r>
          </a:p>
          <a:p>
            <a:r>
              <a:rPr lang="cs-CZ" sz="2800" dirty="0" smtClean="0"/>
              <a:t>  hmyz</a:t>
            </a:r>
          </a:p>
          <a:p>
            <a:r>
              <a:rPr lang="cs-CZ" sz="2800" dirty="0" smtClean="0"/>
              <a:t>- v zimě potulný</a:t>
            </a:r>
          </a:p>
          <a:p>
            <a:r>
              <a:rPr lang="cs-CZ" sz="2800" dirty="0" smtClean="0"/>
              <a:t>- čokoládově zbarvená hlava, bílé tváře s černou skvrnkou </a:t>
            </a:r>
            <a:endParaRPr lang="cs-CZ" sz="2800" dirty="0"/>
          </a:p>
          <a:p>
            <a:endParaRPr lang="cs-CZ" sz="2800" b="1" u="sng" dirty="0"/>
          </a:p>
        </p:txBody>
      </p:sp>
      <p:pic>
        <p:nvPicPr>
          <p:cNvPr id="8194" name="Picture 2" descr="http://ts2.mm.bing.net/images/thumbnail.aspx?q=1448537105933&amp;id=4b96f74dca01cf403a2d5169adc39424&amp;url=http%3a%2f%2fupload.wikimedia.org%2fwikipedia%2fcommons%2fthumb%2f3%2f33%2fHouse_sparrowIII.jpg%2f260px-House_sparrowII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4491" y="260648"/>
            <a:ext cx="2715333" cy="1815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Tree Sparrow August 2007 Osaka Japa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5113417"/>
            <a:ext cx="2381250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2319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60648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Procvičení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3496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1) Vyjmenuj několik rozdílů mezi vlaštovkou a jiřičkou.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734156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Vlaštovka má červenou skvrnu pod krkem a více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v</a:t>
            </a:r>
            <a:r>
              <a:rPr lang="cs-CZ" sz="2800" b="1" dirty="0" smtClean="0">
                <a:solidFill>
                  <a:srgbClr val="FF0000"/>
                </a:solidFill>
              </a:rPr>
              <a:t>ykrojená ocasní pera než jiřička.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933056"/>
            <a:ext cx="895065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2) Do jakého řádu patří rorýs obecný a co je pro něj typické?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4" y="4869160"/>
            <a:ext cx="75014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Svišťouni</a:t>
            </a:r>
            <a:r>
              <a:rPr lang="cs-CZ" sz="2800" b="1" dirty="0" smtClean="0">
                <a:solidFill>
                  <a:srgbClr val="FF0000"/>
                </a:solidFill>
              </a:rPr>
              <a:t>. Je výborný letec, téměř vše dělá v letu.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197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78953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3) Jaké jsou rozlišovací znaky mezi vrabcem domácím</a:t>
            </a:r>
          </a:p>
          <a:p>
            <a:r>
              <a:rPr lang="cs-CZ" sz="2800" dirty="0"/>
              <a:t>a</a:t>
            </a:r>
            <a:r>
              <a:rPr lang="cs-CZ" sz="2800" dirty="0" smtClean="0"/>
              <a:t> vrabcem polním?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64388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Vrabec polní má čokoládově zbarvenou hlavu, bílé</a:t>
            </a:r>
          </a:p>
          <a:p>
            <a:r>
              <a:rPr lang="cs-CZ" sz="2800" b="1" dirty="0">
                <a:solidFill>
                  <a:srgbClr val="FF0000"/>
                </a:solidFill>
              </a:rPr>
              <a:t>t</a:t>
            </a:r>
            <a:r>
              <a:rPr lang="cs-CZ" sz="2800" b="1" dirty="0" smtClean="0">
                <a:solidFill>
                  <a:srgbClr val="FF0000"/>
                </a:solidFill>
              </a:rPr>
              <a:t>váře s černou skvrnou. 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429000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4) Jak se hrabaví přizpůsobili k získávání potravy?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365104"/>
            <a:ext cx="76438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Mají silné hrabavé nohy, tupé drápy, krátké a silné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zobáky.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876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20688"/>
            <a:ext cx="7941020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</a:t>
            </a:r>
          </a:p>
          <a:p>
            <a:endParaRPr lang="cs-CZ" dirty="0"/>
          </a:p>
          <a:p>
            <a:r>
              <a:rPr lang="cs-CZ" dirty="0">
                <a:hlinkClick r:id="rId3"/>
              </a:rPr>
              <a:t>http://cs.wikipedia.org/wiki/Soubor:Perdix_perdix_(Marek_Szczepanek).</a:t>
            </a:r>
            <a:r>
              <a:rPr lang="cs-CZ" dirty="0" smtClean="0">
                <a:hlinkClick r:id="rId3"/>
              </a:rPr>
              <a:t>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http://upload.wikimedia.org/wikipedia/commons/d/d7/Phasianus_colchicus_2</a:t>
            </a:r>
            <a:r>
              <a:rPr lang="cs-CZ" dirty="0" smtClean="0">
                <a:hlinkClick r:id="rId4"/>
              </a:rPr>
              <a:t>_</a:t>
            </a:r>
            <a:endParaRPr lang="cs-CZ" dirty="0" smtClean="0"/>
          </a:p>
          <a:p>
            <a:r>
              <a:rPr lang="cs-CZ" dirty="0" smtClean="0"/>
              <a:t>tom</a:t>
            </a:r>
            <a:r>
              <a:rPr lang="cs-CZ" dirty="0"/>
              <a:t>_%</a:t>
            </a:r>
            <a:r>
              <a:rPr lang="cs-CZ" dirty="0" smtClean="0"/>
              <a:t>28Lukasz_Lukasik%29.jpg</a:t>
            </a:r>
          </a:p>
          <a:p>
            <a:endParaRPr lang="cs-CZ" dirty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cs.wikipedia.org/wiki/Soubor:Wachtel_in_Haltung_clipped.jpg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6"/>
              </a:rPr>
              <a:t>http://cs.wikipedia.org/wiki/Soubor:Apus_apus_-Barcelona,_Spain-8_(1).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cs.wikipedia.org/wiki/Soubor:Alauda_arvensis_2.jpg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cs.wikipedia.org/wiki/Soubor:Landsvale.jpg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cs.wikipedia.org/wiki/Soubor:Delichon_urbicum_10.jpg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cs.wikipedia.org/wiki/Soubor:House_sparrowIII.jpg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r>
              <a:rPr lang="cs-CZ" dirty="0"/>
              <a:t>http://cs.wikipedia.org/wiki/Soubor:Tree_Sparrow_August_2007_Osaka_Japan.jpg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710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692696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999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547</Words>
  <Application>Microsoft Office PowerPoint</Application>
  <PresentationFormat>Předvádění na obrazovce (4:3)</PresentationFormat>
  <Paragraphs>133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Milan</cp:lastModifiedBy>
  <cp:revision>24</cp:revision>
  <dcterms:created xsi:type="dcterms:W3CDTF">2012-01-01T13:44:43Z</dcterms:created>
  <dcterms:modified xsi:type="dcterms:W3CDTF">2012-05-01T12:52:28Z</dcterms:modified>
</cp:coreProperties>
</file>