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72" r:id="rId3"/>
    <p:sldId id="257" r:id="rId4"/>
    <p:sldId id="258" r:id="rId5"/>
    <p:sldId id="264" r:id="rId6"/>
    <p:sldId id="260" r:id="rId7"/>
    <p:sldId id="265" r:id="rId8"/>
    <p:sldId id="262" r:id="rId9"/>
    <p:sldId id="266" r:id="rId10"/>
    <p:sldId id="261" r:id="rId11"/>
    <p:sldId id="267" r:id="rId12"/>
    <p:sldId id="268" r:id="rId13"/>
    <p:sldId id="269" r:id="rId14"/>
    <p:sldId id="270" r:id="rId15"/>
    <p:sldId id="271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000066"/>
    <a:srgbClr val="006600"/>
    <a:srgbClr val="00FF00"/>
    <a:srgbClr val="00FFFF"/>
    <a:srgbClr val="009900"/>
    <a:srgbClr val="FF3399"/>
    <a:srgbClr val="FF66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219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Marta Drozdová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VY_32_INOVACE_03AJ_5tr_BUDOVY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Budovy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03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20.3.2012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F435E78-0B70-43AF-999F-BB0D2912560F}" type="presOf" srcId="{39F8B381-5807-488E-AC22-73DD4140ED4A}" destId="{612116FE-9061-44B1-A457-8F1AFBD162E0}" srcOrd="0" destOrd="0" presId="urn:microsoft.com/office/officeart/2005/8/layout/vList2"/>
    <dgm:cxn modelId="{48607CBE-FBA4-4CB2-A466-229A9BFC1DD4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5229D33-21C4-4431-9424-342F48A0EFD4}" type="presOf" srcId="{C73C7642-F245-4585-8F88-243F9FAEF6CA}" destId="{1C4BCB69-D3A6-4CCF-9871-D9B9359B8159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20F8032-9CBC-48EB-948E-FE9A5E3F6198}" type="presOf" srcId="{019433A1-1324-4DE1-9E6F-32B851095F74}" destId="{ABF03533-6AD0-44CD-A08E-C9977356B6A8}" srcOrd="0" destOrd="0" presId="urn:microsoft.com/office/officeart/2005/8/layout/vList2"/>
    <dgm:cxn modelId="{D6A68F99-3D51-4A05-B67B-82C333861528}" type="presOf" srcId="{FBBFC3EA-9D9D-4F3A-BEA6-9C2C0E46BF20}" destId="{ACAD381E-21DC-4C07-8FDD-119C2EC3BB2E}" srcOrd="0" destOrd="0" presId="urn:microsoft.com/office/officeart/2005/8/layout/vList2"/>
    <dgm:cxn modelId="{52F031D7-E2B2-4B64-9ED1-991078C0E298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31E999E-03CC-45DE-AEF9-0713B176D1B9}" type="presOf" srcId="{6B0205A6-422D-4956-AD89-0CEBCAE4530D}" destId="{B1DDF1AD-3BC2-43B8-A8D0-A33120EFAF7C}" srcOrd="0" destOrd="0" presId="urn:microsoft.com/office/officeart/2005/8/layout/vList2"/>
    <dgm:cxn modelId="{3E886179-57C5-4E33-B6CF-599F99447CCD}" type="presParOf" srcId="{612116FE-9061-44B1-A457-8F1AFBD162E0}" destId="{7B541546-39A7-4633-AED0-6028788110D7}" srcOrd="0" destOrd="0" presId="urn:microsoft.com/office/officeart/2005/8/layout/vList2"/>
    <dgm:cxn modelId="{E618B00D-9AC3-48DA-A8C6-AC53505BCF16}" type="presParOf" srcId="{612116FE-9061-44B1-A457-8F1AFBD162E0}" destId="{9B9314F6-85CC-4C49-B24D-6AF5DF05D800}" srcOrd="1" destOrd="0" presId="urn:microsoft.com/office/officeart/2005/8/layout/vList2"/>
    <dgm:cxn modelId="{5DB98EA3-7F6E-4A4E-A49F-CC6DC046B6E1}" type="presParOf" srcId="{612116FE-9061-44B1-A457-8F1AFBD162E0}" destId="{ACAD381E-21DC-4C07-8FDD-119C2EC3BB2E}" srcOrd="2" destOrd="0" presId="urn:microsoft.com/office/officeart/2005/8/layout/vList2"/>
    <dgm:cxn modelId="{4B1BB893-8B37-42FA-B46D-6344D81B772F}" type="presParOf" srcId="{612116FE-9061-44B1-A457-8F1AFBD162E0}" destId="{208194AD-7544-4854-B7A4-4A67E5453B54}" srcOrd="3" destOrd="0" presId="urn:microsoft.com/office/officeart/2005/8/layout/vList2"/>
    <dgm:cxn modelId="{F848444E-9ECE-466E-BEEB-5D8B92D637AD}" type="presParOf" srcId="{612116FE-9061-44B1-A457-8F1AFBD162E0}" destId="{ABF03533-6AD0-44CD-A08E-C9977356B6A8}" srcOrd="4" destOrd="0" presId="urn:microsoft.com/office/officeart/2005/8/layout/vList2"/>
    <dgm:cxn modelId="{A8943A12-FFF8-4F99-831B-E3AF2A6B4591}" type="presParOf" srcId="{612116FE-9061-44B1-A457-8F1AFBD162E0}" destId="{60E42310-8BB6-41EA-B44F-0BAC7EFC9B2E}" srcOrd="5" destOrd="0" presId="urn:microsoft.com/office/officeart/2005/8/layout/vList2"/>
    <dgm:cxn modelId="{AC0C8FDF-6EC1-41C4-919B-37222F46DA4F}" type="presParOf" srcId="{612116FE-9061-44B1-A457-8F1AFBD162E0}" destId="{1C4BCB69-D3A6-4CCF-9871-D9B9359B8159}" srcOrd="6" destOrd="0" presId="urn:microsoft.com/office/officeart/2005/8/layout/vList2"/>
    <dgm:cxn modelId="{217AA58D-AF08-4FB9-A977-901C30ED2EB0}" type="presParOf" srcId="{612116FE-9061-44B1-A457-8F1AFBD162E0}" destId="{34DE5943-AAB5-4DC3-B765-99B35FCB6ECD}" srcOrd="7" destOrd="0" presId="urn:microsoft.com/office/officeart/2005/8/layout/vList2"/>
    <dgm:cxn modelId="{8D3B9CB3-4A37-47A2-BEFF-22AD4AB8DFA5}" type="presParOf" srcId="{612116FE-9061-44B1-A457-8F1AFBD162E0}" destId="{97CBBA99-26B9-4E2D-BA76-BF47FEBF0134}" srcOrd="8" destOrd="0" presId="urn:microsoft.com/office/officeart/2005/8/layout/vList2"/>
    <dgm:cxn modelId="{DF68121C-580E-4A65-BC11-E4A40A14CA79}" type="presParOf" srcId="{612116FE-9061-44B1-A457-8F1AFBD162E0}" destId="{9A22653A-B2DB-4D9E-A633-AD2EC219A723}" srcOrd="9" destOrd="0" presId="urn:microsoft.com/office/officeart/2005/8/layout/vList2"/>
    <dgm:cxn modelId="{A936B221-3A0B-40CD-9661-B4BD7C798943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44054"/>
          <a:ext cx="6768752" cy="616589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0099" y="74153"/>
        <a:ext cx="6708554" cy="556391"/>
      </dsp:txXfrm>
    </dsp:sp>
    <dsp:sp modelId="{ACAD381E-21DC-4C07-8FDD-119C2EC3BB2E}">
      <dsp:nvSpPr>
        <dsp:cNvPr id="0" name=""/>
        <dsp:cNvSpPr/>
      </dsp:nvSpPr>
      <dsp:spPr>
        <a:xfrm>
          <a:off x="0" y="709604"/>
          <a:ext cx="6768752" cy="616589"/>
        </a:xfrm>
        <a:prstGeom prst="roundRect">
          <a:avLst/>
        </a:prstGeom>
        <a:solidFill>
          <a:schemeClr val="accent1">
            <a:shade val="50000"/>
            <a:hueOff val="42998"/>
            <a:satOff val="5806"/>
            <a:lumOff val="1149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Marta Drozdová</a:t>
          </a:r>
          <a:endParaRPr lang="cs-CZ" sz="1700" kern="1200" dirty="0"/>
        </a:p>
      </dsp:txBody>
      <dsp:txXfrm>
        <a:off x="30099" y="739703"/>
        <a:ext cx="6708554" cy="556391"/>
      </dsp:txXfrm>
    </dsp:sp>
    <dsp:sp modelId="{ABF03533-6AD0-44CD-A08E-C9977356B6A8}">
      <dsp:nvSpPr>
        <dsp:cNvPr id="0" name=""/>
        <dsp:cNvSpPr/>
      </dsp:nvSpPr>
      <dsp:spPr>
        <a:xfrm>
          <a:off x="0" y="1375154"/>
          <a:ext cx="6768752" cy="616589"/>
        </a:xfrm>
        <a:prstGeom prst="roundRect">
          <a:avLst/>
        </a:prstGeom>
        <a:solidFill>
          <a:schemeClr val="accent1">
            <a:shade val="50000"/>
            <a:hueOff val="85997"/>
            <a:satOff val="11612"/>
            <a:lumOff val="22991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VY_32_INOVACE_03AJ_5tr_BUDOVY</a:t>
          </a:r>
          <a:endParaRPr lang="cs-CZ" sz="1700" kern="1200" dirty="0"/>
        </a:p>
      </dsp:txBody>
      <dsp:txXfrm>
        <a:off x="30099" y="1405253"/>
        <a:ext cx="6708554" cy="556391"/>
      </dsp:txXfrm>
    </dsp:sp>
    <dsp:sp modelId="{1C4BCB69-D3A6-4CCF-9871-D9B9359B8159}">
      <dsp:nvSpPr>
        <dsp:cNvPr id="0" name=""/>
        <dsp:cNvSpPr/>
      </dsp:nvSpPr>
      <dsp:spPr>
        <a:xfrm>
          <a:off x="0" y="2040704"/>
          <a:ext cx="6768752" cy="616589"/>
        </a:xfrm>
        <a:prstGeom prst="roundRect">
          <a:avLst/>
        </a:prstGeom>
        <a:solidFill>
          <a:schemeClr val="accent1">
            <a:shade val="50000"/>
            <a:hueOff val="128995"/>
            <a:satOff val="17418"/>
            <a:lumOff val="3448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Budovy</a:t>
          </a:r>
          <a:endParaRPr lang="cs-CZ" sz="1700" kern="1200" dirty="0"/>
        </a:p>
      </dsp:txBody>
      <dsp:txXfrm>
        <a:off x="30099" y="2070803"/>
        <a:ext cx="6708554" cy="556391"/>
      </dsp:txXfrm>
    </dsp:sp>
    <dsp:sp modelId="{97CBBA99-26B9-4E2D-BA76-BF47FEBF0134}">
      <dsp:nvSpPr>
        <dsp:cNvPr id="0" name=""/>
        <dsp:cNvSpPr/>
      </dsp:nvSpPr>
      <dsp:spPr>
        <a:xfrm>
          <a:off x="0" y="2706253"/>
          <a:ext cx="6768752" cy="616589"/>
        </a:xfrm>
        <a:prstGeom prst="roundRect">
          <a:avLst/>
        </a:prstGeom>
        <a:solidFill>
          <a:schemeClr val="accent1">
            <a:shade val="50000"/>
            <a:hueOff val="85997"/>
            <a:satOff val="11612"/>
            <a:lumOff val="22991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03</a:t>
          </a:r>
          <a:endParaRPr lang="cs-CZ" sz="1700" kern="1200" dirty="0"/>
        </a:p>
      </dsp:txBody>
      <dsp:txXfrm>
        <a:off x="30099" y="2736352"/>
        <a:ext cx="6708554" cy="556391"/>
      </dsp:txXfrm>
    </dsp:sp>
    <dsp:sp modelId="{B1DDF1AD-3BC2-43B8-A8D0-A33120EFAF7C}">
      <dsp:nvSpPr>
        <dsp:cNvPr id="0" name=""/>
        <dsp:cNvSpPr/>
      </dsp:nvSpPr>
      <dsp:spPr>
        <a:xfrm>
          <a:off x="0" y="3371804"/>
          <a:ext cx="6768752" cy="616589"/>
        </a:xfrm>
        <a:prstGeom prst="roundRect">
          <a:avLst/>
        </a:prstGeom>
        <a:solidFill>
          <a:schemeClr val="accent1">
            <a:shade val="50000"/>
            <a:hueOff val="42998"/>
            <a:satOff val="5806"/>
            <a:lumOff val="1149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20.3.2012</a:t>
          </a:r>
          <a:endParaRPr lang="cs-CZ" sz="1700" kern="1200" dirty="0"/>
        </a:p>
      </dsp:txBody>
      <dsp:txXfrm>
        <a:off x="30099" y="3401903"/>
        <a:ext cx="6708554" cy="5563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80936AB-4594-4BE2-AA12-507BA4D21E5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7D1246E-0C26-4449-912C-B35B7B802B8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ecesni_kavarna_v_Mestanske_besede_v_Plzni.jpg?uselang=cs" TargetMode="External"/><Relationship Id="rId3" Type="http://schemas.openxmlformats.org/officeDocument/2006/relationships/hyperlink" Target="http://commons.wikimedia.org/wiki/File:Nemocnice_Pardubice.JPG?uselang=cs" TargetMode="External"/><Relationship Id="rId7" Type="http://schemas.openxmlformats.org/officeDocument/2006/relationships/hyperlink" Target="http://commons.wikimedia.org/wiki/File:Lambi_K%C3%B3s_4.jpg?uselang=cs" TargetMode="External"/><Relationship Id="rId12" Type="http://schemas.openxmlformats.org/officeDocument/2006/relationships/hyperlink" Target="http://commons.wikimedia.org/wiki/File:N%C3%A1dra%C5%BE%C3%AD_Karl%C5%A1tejn.jpg?uselang=cs" TargetMode="External"/><Relationship Id="rId2" Type="http://schemas.openxmlformats.org/officeDocument/2006/relationships/hyperlink" Target="http://commons.wikimedia.org/wiki/File:NT_Kino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%C4%8Cernousy,_Ves,_tov%C3%A1rna_01.jpg?uselang=cs" TargetMode="External"/><Relationship Id="rId11" Type="http://schemas.openxmlformats.org/officeDocument/2006/relationships/hyperlink" Target="http://commons.wikimedia.org/wiki/File:Na_b%C4%9Blidle,_slu%C5%BEebna_police.jpg?uselang=cs" TargetMode="External"/><Relationship Id="rId5" Type="http://schemas.openxmlformats.org/officeDocument/2006/relationships/hyperlink" Target="http://commons.wikimedia.org/wiki/File:Muzeum_zlota.jpg?uselang=cs" TargetMode="External"/><Relationship Id="rId10" Type="http://schemas.openxmlformats.org/officeDocument/2006/relationships/hyperlink" Target="http://commons.wikimedia.org/wiki/File:Apartment_block,_Belfast_-_geograph.org.uk_-_1305023.jpg?uselang=cs" TargetMode="External"/><Relationship Id="rId4" Type="http://schemas.openxmlformats.org/officeDocument/2006/relationships/hyperlink" Target="http://commons.wikimedia.org/wiki/File:Doln%C3%AD_Lukavice-Z%C3%A1kladn%C3%AD_%C5%A1kola.jpg?uselang=cs" TargetMode="External"/><Relationship Id="rId9" Type="http://schemas.openxmlformats.org/officeDocument/2006/relationships/hyperlink" Target="http://commons.wikimedia.org/wiki/File:Clothes_shop,_abbigliamento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5661248"/>
            <a:ext cx="4608512" cy="897762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932443711"/>
              </p:ext>
            </p:extLst>
          </p:nvPr>
        </p:nvGraphicFramePr>
        <p:xfrm>
          <a:off x="1115616" y="155679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6359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5.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</a:t>
            </a:r>
            <a:r>
              <a:rPr lang="cs-CZ" dirty="0" smtClean="0"/>
              <a:t>: </a:t>
            </a:r>
            <a:r>
              <a:rPr lang="cs-CZ" dirty="0"/>
              <a:t>papír, psací </a:t>
            </a:r>
            <a:r>
              <a:rPr lang="cs-CZ" dirty="0" smtClean="0"/>
              <a:t>potřeby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</a:t>
            </a:r>
            <a:r>
              <a:rPr lang="cs-CZ" dirty="0" smtClean="0"/>
              <a:t>seznámení a procvičování </a:t>
            </a:r>
            <a:r>
              <a:rPr lang="cs-CZ" dirty="0"/>
              <a:t>slovní </a:t>
            </a:r>
            <a:r>
              <a:rPr lang="cs-CZ" dirty="0" smtClean="0"/>
              <a:t>zásoby (budovy), spojování </a:t>
            </a:r>
            <a:r>
              <a:rPr lang="cs-CZ" smtClean="0"/>
              <a:t>a vyhledávání </a:t>
            </a:r>
            <a:r>
              <a:rPr lang="cs-CZ" dirty="0" smtClean="0"/>
              <a:t>správných slovíček</a:t>
            </a:r>
            <a:r>
              <a:rPr lang="cs-CZ" dirty="0" smtClean="0"/>
              <a:t>, překlad slovíček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seznámení se slovní zásobou, spojování slovíček </a:t>
            </a:r>
            <a:r>
              <a:rPr lang="cs-CZ" dirty="0"/>
              <a:t>s obrázky, </a:t>
            </a:r>
            <a:r>
              <a:rPr lang="cs-CZ" dirty="0" smtClean="0"/>
              <a:t>překlad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5664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55825"/>
            <a:ext cx="8153400" cy="99060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66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6600" dirty="0" smtClean="0">
                <a:solidFill>
                  <a:schemeClr val="accent1">
                    <a:lumMod val="50000"/>
                  </a:schemeClr>
                </a:solidFill>
              </a:rPr>
              <a:t> city</a:t>
            </a:r>
            <a:endParaRPr lang="cs-CZ" sz="6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348880"/>
            <a:ext cx="8153400" cy="3747120"/>
          </a:xfrm>
        </p:spPr>
        <p:txBody>
          <a:bodyPr/>
          <a:lstStyle/>
          <a:p>
            <a:r>
              <a:rPr lang="cs-CZ" dirty="0" smtClean="0"/>
              <a:t> dnes se naučíme pojmenovat některé budovy </a:t>
            </a:r>
          </a:p>
          <a:p>
            <a:r>
              <a:rPr lang="cs-CZ" dirty="0"/>
              <a:t> </a:t>
            </a:r>
            <a:r>
              <a:rPr lang="cs-CZ" dirty="0" smtClean="0"/>
              <a:t>společně si procvičíme jejich názvy</a:t>
            </a:r>
          </a:p>
          <a:p>
            <a:r>
              <a:rPr lang="cs-CZ" dirty="0" smtClean="0"/>
              <a:t> samostatně </a:t>
            </a:r>
            <a:r>
              <a:rPr lang="cs-CZ" smtClean="0"/>
              <a:t>vypracujete určitá </a:t>
            </a:r>
            <a:r>
              <a:rPr lang="cs-CZ" dirty="0" smtClean="0"/>
              <a:t>cvičení</a:t>
            </a:r>
          </a:p>
        </p:txBody>
      </p:sp>
      <p:pic>
        <p:nvPicPr>
          <p:cNvPr id="1032" name="Picture 8" descr="C:\Users\0MGM\AppData\Local\Microsoft\Windows\Temporary Internet Files\Content.IE5\IAUGW1VP\MC9004406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86560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MGM\AppData\Local\Microsoft\Windows\Temporary Internet Files\Content.IE5\WHA0CRGC\MP9004013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538" y="26064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6532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66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6600" dirty="0" smtClean="0">
                <a:solidFill>
                  <a:schemeClr val="accent1">
                    <a:lumMod val="50000"/>
                  </a:schemeClr>
                </a:solidFill>
              </a:rPr>
              <a:t> city</a:t>
            </a:r>
            <a:endParaRPr lang="cs-CZ" sz="6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0" y="1589088"/>
            <a:ext cx="388620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55" y="1772816"/>
            <a:ext cx="3766573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37864" y="4364129"/>
            <a:ext cx="2052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6600"/>
                </a:solidFill>
              </a:rPr>
              <a:t>Hospital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501209"/>
            <a:ext cx="3816424" cy="2862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677117" y="551723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9900"/>
                </a:solidFill>
              </a:rPr>
              <a:t>School</a:t>
            </a:r>
            <a:endParaRPr lang="cs-CZ" sz="3600" b="1" dirty="0">
              <a:solidFill>
                <a:srgbClr val="FF9900"/>
              </a:solidFill>
            </a:endParaRPr>
          </a:p>
        </p:txBody>
      </p:sp>
      <p:pic>
        <p:nvPicPr>
          <p:cNvPr id="12" name="Picture 8" descr="C:\Users\0MGM\AppData\Local\Microsoft\Windows\Temporary Internet Files\Content.IE5\IAUGW1VP\MC9004406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86560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MGM\AppData\Local\Microsoft\Windows\Temporary Internet Files\Content.IE5\WHA0CRGC\MP9004013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064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898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7300" dirty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73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7300" dirty="0">
                <a:solidFill>
                  <a:schemeClr val="accent1">
                    <a:lumMod val="50000"/>
                  </a:schemeClr>
                </a:solidFill>
              </a:rPr>
              <a:t> city</a:t>
            </a:r>
            <a:endParaRPr lang="cs-CZ" sz="7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71" y="1620464"/>
            <a:ext cx="2726201" cy="3634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28679" y="5336341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Bank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8916" y="2482220"/>
            <a:ext cx="4217762" cy="2773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94156" y="5353525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6600"/>
                </a:solidFill>
              </a:rPr>
              <a:t>Cinema</a:t>
            </a:r>
            <a:endParaRPr lang="cs-CZ" sz="3200" b="1" dirty="0">
              <a:solidFill>
                <a:srgbClr val="FF6600"/>
              </a:solidFill>
            </a:endParaRPr>
          </a:p>
        </p:txBody>
      </p:sp>
      <p:pic>
        <p:nvPicPr>
          <p:cNvPr id="10" name="Picture 8" descr="C:\Users\0MGM\AppData\Local\Microsoft\Windows\Temporary Internet Files\Content.IE5\IAUGW1VP\MC9004406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86560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0MGM\AppData\Local\Microsoft\Windows\Temporary Internet Files\Content.IE5\WHA0CRGC\MP9004013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252" y="26064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407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66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 city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722627"/>
            <a:ext cx="8153400" cy="44958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643" y="1772816"/>
            <a:ext cx="2463062" cy="3549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76584" y="5505154"/>
            <a:ext cx="18362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Muzeum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38584"/>
            <a:ext cx="3578957" cy="2684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33386" y="5505154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6600"/>
                </a:solidFill>
              </a:rPr>
              <a:t>Factory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9" name="Picture 8" descr="C:\Users\0MGM\AppData\Local\Microsoft\Windows\Temporary Internet Files\Content.IE5\IAUGW1VP\MC9004406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86560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0MGM\AppData\Local\Microsoft\Windows\Temporary Internet Files\Content.IE5\WHA0CRGC\MP9004013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538" y="26064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5606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66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 city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</a:t>
            </a:r>
          </a:p>
          <a:p>
            <a:pPr marL="0" indent="0">
              <a:buNone/>
            </a:pPr>
            <a:endParaRPr lang="cs-CZ" sz="3200" b="1" dirty="0">
              <a:solidFill>
                <a:srgbClr val="FF66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6600"/>
                </a:solidFill>
              </a:rPr>
              <a:t>                                      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6600"/>
                </a:solidFill>
              </a:rPr>
              <a:t> </a:t>
            </a:r>
            <a:r>
              <a:rPr lang="cs-CZ" sz="3200" b="1" dirty="0" smtClean="0">
                <a:solidFill>
                  <a:srgbClr val="FF6600"/>
                </a:solidFill>
              </a:rPr>
              <a:t>                                            </a:t>
            </a:r>
            <a:r>
              <a:rPr lang="cs-CZ" sz="3200" b="1" dirty="0" err="1" smtClean="0">
                <a:solidFill>
                  <a:srgbClr val="FF6600"/>
                </a:solidFill>
              </a:rPr>
              <a:t>Swimming</a:t>
            </a:r>
            <a:r>
              <a:rPr lang="cs-CZ" sz="3200" b="1" dirty="0" smtClean="0">
                <a:solidFill>
                  <a:srgbClr val="FF6600"/>
                </a:solidFill>
              </a:rPr>
              <a:t> </a:t>
            </a:r>
            <a:r>
              <a:rPr lang="cs-CZ" sz="3200" b="1" dirty="0">
                <a:solidFill>
                  <a:srgbClr val="FF6600"/>
                </a:solidFill>
              </a:rPr>
              <a:t>pool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8" y="1628800"/>
            <a:ext cx="3561321" cy="2670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88062" y="4437112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Supermarket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80928"/>
            <a:ext cx="3779904" cy="246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8" descr="C:\Users\0MGM\AppData\Local\Microsoft\Windows\Temporary Internet Files\Content.IE5\IAUGW1VP\MC9004406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86560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MGM\AppData\Local\Microsoft\Windows\Temporary Internet Files\Content.IE5\WHA0CRGC\MP9004013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538" y="26064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9447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66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 city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6600"/>
                </a:solidFill>
              </a:rPr>
              <a:t> </a:t>
            </a:r>
            <a:r>
              <a:rPr lang="cs-CZ" sz="3200" b="1" dirty="0" smtClean="0">
                <a:solidFill>
                  <a:srgbClr val="FF6600"/>
                </a:solidFill>
              </a:rPr>
              <a:t>              Café  </a:t>
            </a:r>
            <a:endParaRPr lang="cs-CZ" sz="3200" b="1" dirty="0">
              <a:solidFill>
                <a:srgbClr val="FF66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378042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432" y="2276872"/>
            <a:ext cx="3729202" cy="2796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03281" y="5204506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6600"/>
                </a:solidFill>
              </a:rPr>
              <a:t>Clothes</a:t>
            </a:r>
            <a:r>
              <a:rPr lang="cs-CZ" sz="3600" b="1" dirty="0" smtClean="0">
                <a:solidFill>
                  <a:srgbClr val="FF6600"/>
                </a:solidFill>
              </a:rPr>
              <a:t> </a:t>
            </a:r>
            <a:r>
              <a:rPr lang="cs-CZ" sz="3600" b="1" dirty="0" err="1" smtClean="0">
                <a:solidFill>
                  <a:srgbClr val="FF6600"/>
                </a:solidFill>
              </a:rPr>
              <a:t>shop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8" name="Picture 8" descr="C:\Users\0MGM\AppData\Local\Microsoft\Windows\Temporary Internet Files\Content.IE5\IAUGW1VP\MC9004406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86560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MGM\AppData\Local\Microsoft\Windows\Temporary Internet Files\Content.IE5\WHA0CRGC\MP9004013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538" y="26064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6399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66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 city</a:t>
            </a:r>
            <a:endParaRPr lang="cs-CZ" sz="66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48" y="1795576"/>
            <a:ext cx="3625612" cy="2713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4509120"/>
            <a:ext cx="22890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Apartment </a:t>
            </a:r>
            <a:r>
              <a:rPr lang="cs-CZ" sz="3600" b="1" dirty="0" err="1" smtClean="0">
                <a:solidFill>
                  <a:srgbClr val="FF6600"/>
                </a:solidFill>
              </a:rPr>
              <a:t>block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6" name="Picture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0888"/>
            <a:ext cx="3878560" cy="290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80112" y="5386283"/>
            <a:ext cx="2520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>
                <a:solidFill>
                  <a:srgbClr val="FF6600"/>
                </a:solidFill>
              </a:rPr>
              <a:t>P</a:t>
            </a:r>
            <a:r>
              <a:rPr lang="cs-CZ" sz="3600" b="1" dirty="0" err="1" smtClean="0">
                <a:solidFill>
                  <a:srgbClr val="FF6600"/>
                </a:solidFill>
              </a:rPr>
              <a:t>layground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9" name="Picture 8" descr="C:\Users\0MGM\AppData\Local\Microsoft\Windows\Temporary Internet Files\Content.IE5\IAUGW1VP\MC9004406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86560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0MGM\AppData\Local\Microsoft\Windows\Temporary Internet Files\Content.IE5\WHA0CRGC\MP9004013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538" y="26064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29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In </a:t>
            </a:r>
            <a:r>
              <a:rPr lang="cs-CZ" sz="66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6600" dirty="0">
                <a:solidFill>
                  <a:schemeClr val="accent1">
                    <a:lumMod val="50000"/>
                  </a:schemeClr>
                </a:solidFill>
              </a:rPr>
              <a:t> city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89" y="1718516"/>
            <a:ext cx="2664296" cy="3552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5068" y="5270911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Police station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177" y="2382088"/>
            <a:ext cx="3829231" cy="2871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23221" y="5274495"/>
            <a:ext cx="3222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6600"/>
                </a:solidFill>
              </a:rPr>
              <a:t>Railway</a:t>
            </a:r>
            <a:r>
              <a:rPr lang="cs-CZ" sz="3600" b="1" dirty="0" smtClean="0">
                <a:solidFill>
                  <a:srgbClr val="FF6600"/>
                </a:solidFill>
              </a:rPr>
              <a:t> station</a:t>
            </a:r>
            <a:endParaRPr lang="cs-CZ" sz="3600" b="1" dirty="0">
              <a:solidFill>
                <a:srgbClr val="FF6600"/>
              </a:solidFill>
            </a:endParaRPr>
          </a:p>
        </p:txBody>
      </p:sp>
      <p:pic>
        <p:nvPicPr>
          <p:cNvPr id="9" name="Picture 8" descr="C:\Users\0MGM\AppData\Local\Microsoft\Windows\Temporary Internet Files\Content.IE5\IAUGW1VP\MC9004406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86560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0MGM\AppData\Local\Microsoft\Windows\Temporary Internet Files\Content.IE5\WHA0CRGC\MP9004013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538" y="26064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96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Vyber slova, která neoznačují budovy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00200"/>
            <a:ext cx="8496944" cy="4495800"/>
          </a:xfrm>
        </p:spPr>
        <p:txBody>
          <a:bodyPr/>
          <a:lstStyle/>
          <a:p>
            <a:r>
              <a:rPr lang="cs-CZ" dirty="0" smtClean="0"/>
              <a:t>museum   </a:t>
            </a:r>
            <a:r>
              <a:rPr lang="cs-CZ" dirty="0" err="1" smtClean="0"/>
              <a:t>artist</a:t>
            </a:r>
            <a:r>
              <a:rPr lang="cs-CZ" dirty="0" smtClean="0"/>
              <a:t>   plate   police station </a:t>
            </a:r>
          </a:p>
          <a:p>
            <a:r>
              <a:rPr lang="cs-CZ" dirty="0" err="1" smtClean="0"/>
              <a:t>vase</a:t>
            </a:r>
            <a:r>
              <a:rPr lang="cs-CZ" dirty="0" smtClean="0"/>
              <a:t>    </a:t>
            </a:r>
            <a:r>
              <a:rPr lang="cs-CZ" dirty="0" err="1" smtClean="0"/>
              <a:t>railway</a:t>
            </a:r>
            <a:r>
              <a:rPr lang="cs-CZ" dirty="0" smtClean="0"/>
              <a:t> station   apartment </a:t>
            </a:r>
            <a:r>
              <a:rPr lang="cs-CZ" dirty="0" err="1" smtClean="0"/>
              <a:t>block</a:t>
            </a:r>
            <a:r>
              <a:rPr lang="cs-CZ" dirty="0" smtClean="0"/>
              <a:t>    </a:t>
            </a:r>
            <a:r>
              <a:rPr lang="cs-CZ" dirty="0" err="1" smtClean="0"/>
              <a:t>crystal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 smtClean="0"/>
          </a:p>
          <a:p>
            <a:r>
              <a:rPr lang="cs-CZ" dirty="0" err="1" smtClean="0"/>
              <a:t>hospital</a:t>
            </a:r>
            <a:r>
              <a:rPr lang="cs-CZ" dirty="0" smtClean="0"/>
              <a:t>    </a:t>
            </a:r>
            <a:r>
              <a:rPr lang="cs-CZ" dirty="0" err="1" smtClean="0"/>
              <a:t>jewellery</a:t>
            </a:r>
            <a:r>
              <a:rPr lang="cs-CZ" dirty="0" smtClean="0"/>
              <a:t>    </a:t>
            </a:r>
            <a:r>
              <a:rPr lang="cs-CZ" dirty="0" err="1" smtClean="0"/>
              <a:t>playground</a:t>
            </a:r>
            <a:r>
              <a:rPr lang="cs-CZ" dirty="0" smtClean="0"/>
              <a:t>    bank</a:t>
            </a:r>
          </a:p>
          <a:p>
            <a:r>
              <a:rPr lang="cs-CZ" dirty="0"/>
              <a:t>b</a:t>
            </a:r>
            <a:r>
              <a:rPr lang="cs-CZ" dirty="0" smtClean="0"/>
              <a:t>one    </a:t>
            </a:r>
            <a:r>
              <a:rPr lang="cs-CZ" dirty="0" err="1" smtClean="0"/>
              <a:t>fingerprints</a:t>
            </a:r>
            <a:r>
              <a:rPr lang="cs-CZ" dirty="0" smtClean="0"/>
              <a:t>    </a:t>
            </a:r>
            <a:r>
              <a:rPr lang="cs-CZ" dirty="0" err="1" smtClean="0"/>
              <a:t>factory</a:t>
            </a:r>
            <a:r>
              <a:rPr lang="cs-CZ" dirty="0" smtClean="0"/>
              <a:t>    </a:t>
            </a:r>
            <a:r>
              <a:rPr lang="cs-CZ" dirty="0" err="1" smtClean="0"/>
              <a:t>diary</a:t>
            </a:r>
            <a:endParaRPr lang="cs-CZ" dirty="0" smtClean="0"/>
          </a:p>
          <a:p>
            <a:r>
              <a:rPr lang="cs-CZ" dirty="0" smtClean="0"/>
              <a:t>supermarket    café    </a:t>
            </a:r>
            <a:r>
              <a:rPr lang="cs-CZ" dirty="0" err="1" smtClean="0"/>
              <a:t>fear</a:t>
            </a:r>
            <a:r>
              <a:rPr lang="cs-CZ" dirty="0" smtClean="0"/>
              <a:t>     </a:t>
            </a:r>
            <a:r>
              <a:rPr lang="cs-CZ" dirty="0" err="1" smtClean="0"/>
              <a:t>clothes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endParaRPr lang="cs-CZ" dirty="0" smtClean="0"/>
          </a:p>
          <a:p>
            <a:r>
              <a:rPr lang="cs-CZ" dirty="0" err="1" smtClean="0"/>
              <a:t>school</a:t>
            </a:r>
            <a:r>
              <a:rPr lang="cs-CZ" dirty="0" smtClean="0"/>
              <a:t>    </a:t>
            </a:r>
            <a:r>
              <a:rPr lang="cs-CZ" dirty="0" err="1" smtClean="0"/>
              <a:t>cinema</a:t>
            </a:r>
            <a:r>
              <a:rPr lang="cs-CZ" dirty="0" smtClean="0"/>
              <a:t>    </a:t>
            </a:r>
            <a:r>
              <a:rPr lang="cs-CZ" dirty="0" err="1" smtClean="0"/>
              <a:t>purple</a:t>
            </a:r>
            <a:r>
              <a:rPr lang="cs-CZ" dirty="0" smtClean="0"/>
              <a:t>    </a:t>
            </a:r>
            <a:r>
              <a:rPr lang="cs-CZ" dirty="0" err="1" smtClean="0"/>
              <a:t>swimming</a:t>
            </a:r>
            <a:r>
              <a:rPr lang="cs-CZ" dirty="0" smtClean="0"/>
              <a:t> pool                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123728" y="1688641"/>
            <a:ext cx="1008112" cy="504056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961075" y="3704865"/>
            <a:ext cx="826949" cy="58823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364088" y="3192587"/>
            <a:ext cx="936104" cy="58823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219991" y="2655079"/>
            <a:ext cx="1584176" cy="555675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340623" y="4293096"/>
            <a:ext cx="1240904" cy="58823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188223" y="1688641"/>
            <a:ext cx="936104" cy="504056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85242" y="2173988"/>
            <a:ext cx="936104" cy="58823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948264" y="2192697"/>
            <a:ext cx="2016224" cy="58823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835696" y="3202523"/>
            <a:ext cx="1900397" cy="58823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85242" y="3192587"/>
            <a:ext cx="936104" cy="58823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74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Přiřaď správné významy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200" dirty="0" smtClean="0"/>
              <a:t>Muzeum</a:t>
            </a:r>
          </a:p>
          <a:p>
            <a:r>
              <a:rPr lang="cs-CZ" sz="4200" dirty="0" smtClean="0"/>
              <a:t>Banka</a:t>
            </a:r>
          </a:p>
          <a:p>
            <a:r>
              <a:rPr lang="cs-CZ" sz="4200" dirty="0" smtClean="0"/>
              <a:t>Policie</a:t>
            </a:r>
          </a:p>
          <a:p>
            <a:r>
              <a:rPr lang="cs-CZ" sz="4200" dirty="0" smtClean="0"/>
              <a:t>Hřiště</a:t>
            </a:r>
          </a:p>
          <a:p>
            <a:r>
              <a:rPr lang="cs-CZ" sz="4200" dirty="0" smtClean="0"/>
              <a:t>Nemocnice</a:t>
            </a:r>
          </a:p>
          <a:p>
            <a:r>
              <a:rPr lang="cs-CZ" sz="4200" dirty="0" smtClean="0"/>
              <a:t>Obchod s oblečením</a:t>
            </a:r>
          </a:p>
          <a:p>
            <a:r>
              <a:rPr lang="cs-CZ" sz="4200" dirty="0" smtClean="0"/>
              <a:t>Kavárna</a:t>
            </a:r>
          </a:p>
          <a:p>
            <a:r>
              <a:rPr lang="cs-CZ" sz="4200" dirty="0" smtClean="0"/>
              <a:t>Nádraží</a:t>
            </a:r>
          </a:p>
          <a:p>
            <a:r>
              <a:rPr lang="cs-CZ" sz="4200" dirty="0" smtClean="0"/>
              <a:t>Blok bytů</a:t>
            </a:r>
          </a:p>
          <a:p>
            <a:r>
              <a:rPr lang="cs-CZ" sz="4200" dirty="0" smtClean="0"/>
              <a:t>Supermarket</a:t>
            </a:r>
          </a:p>
          <a:p>
            <a:r>
              <a:rPr lang="cs-CZ" sz="4200" dirty="0" smtClean="0"/>
              <a:t>Bazén</a:t>
            </a:r>
          </a:p>
          <a:p>
            <a:r>
              <a:rPr lang="cs-CZ" sz="4200" dirty="0" smtClean="0"/>
              <a:t>Továrna</a:t>
            </a:r>
          </a:p>
          <a:p>
            <a:r>
              <a:rPr lang="cs-CZ" sz="4200" dirty="0" smtClean="0"/>
              <a:t>Kino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200" dirty="0" smtClean="0"/>
              <a:t>Café</a:t>
            </a:r>
          </a:p>
          <a:p>
            <a:r>
              <a:rPr lang="cs-CZ" sz="4200" dirty="0" err="1" smtClean="0"/>
              <a:t>Railway</a:t>
            </a:r>
            <a:r>
              <a:rPr lang="cs-CZ" sz="4200" dirty="0" smtClean="0"/>
              <a:t> station</a:t>
            </a:r>
          </a:p>
          <a:p>
            <a:r>
              <a:rPr lang="cs-CZ" sz="4200" dirty="0" err="1" smtClean="0"/>
              <a:t>Hospital</a:t>
            </a:r>
            <a:endParaRPr lang="cs-CZ" sz="4200" dirty="0" smtClean="0"/>
          </a:p>
          <a:p>
            <a:r>
              <a:rPr lang="cs-CZ" sz="4200" dirty="0" err="1" smtClean="0"/>
              <a:t>Swimming</a:t>
            </a:r>
            <a:r>
              <a:rPr lang="cs-CZ" sz="4200" dirty="0" smtClean="0"/>
              <a:t> pool</a:t>
            </a:r>
          </a:p>
          <a:p>
            <a:r>
              <a:rPr lang="cs-CZ" sz="4200" dirty="0" err="1" smtClean="0"/>
              <a:t>Cinema</a:t>
            </a:r>
            <a:endParaRPr lang="cs-CZ" sz="4200" dirty="0" smtClean="0"/>
          </a:p>
          <a:p>
            <a:r>
              <a:rPr lang="cs-CZ" sz="4200" dirty="0" smtClean="0"/>
              <a:t>Museum</a:t>
            </a:r>
          </a:p>
          <a:p>
            <a:r>
              <a:rPr lang="cs-CZ" sz="4200" dirty="0" err="1" smtClean="0"/>
              <a:t>Factory</a:t>
            </a:r>
            <a:endParaRPr lang="cs-CZ" sz="4200" dirty="0" smtClean="0"/>
          </a:p>
          <a:p>
            <a:r>
              <a:rPr lang="cs-CZ" sz="4200" dirty="0" smtClean="0"/>
              <a:t>Bank</a:t>
            </a:r>
          </a:p>
          <a:p>
            <a:r>
              <a:rPr lang="cs-CZ" sz="4200" dirty="0" smtClean="0"/>
              <a:t>Apartment </a:t>
            </a:r>
            <a:r>
              <a:rPr lang="cs-CZ" sz="4200" dirty="0" err="1" smtClean="0"/>
              <a:t>block</a:t>
            </a:r>
            <a:endParaRPr lang="cs-CZ" sz="4200" dirty="0" smtClean="0"/>
          </a:p>
          <a:p>
            <a:r>
              <a:rPr lang="cs-CZ" sz="4200" dirty="0" smtClean="0"/>
              <a:t>Police station</a:t>
            </a:r>
          </a:p>
          <a:p>
            <a:r>
              <a:rPr lang="cs-CZ" sz="4200" dirty="0" err="1" smtClean="0"/>
              <a:t>Clothes</a:t>
            </a:r>
            <a:r>
              <a:rPr lang="cs-CZ" sz="4200" dirty="0" smtClean="0"/>
              <a:t> </a:t>
            </a:r>
            <a:r>
              <a:rPr lang="cs-CZ" sz="4200" dirty="0" err="1" smtClean="0"/>
              <a:t>shop</a:t>
            </a:r>
            <a:endParaRPr lang="cs-CZ" sz="4200" dirty="0" smtClean="0"/>
          </a:p>
          <a:p>
            <a:r>
              <a:rPr lang="cs-CZ" sz="4200" dirty="0" err="1" smtClean="0"/>
              <a:t>Playground</a:t>
            </a:r>
            <a:endParaRPr lang="cs-CZ" sz="4200" dirty="0" smtClean="0"/>
          </a:p>
          <a:p>
            <a:r>
              <a:rPr lang="cs-CZ" sz="4200" dirty="0" smtClean="0"/>
              <a:t>Supermarket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997855" y="1844824"/>
            <a:ext cx="837841" cy="0"/>
          </a:xfrm>
          <a:prstGeom prst="line">
            <a:avLst/>
          </a:prstGeom>
          <a:ln w="38100">
            <a:solidFill>
              <a:srgbClr val="FF000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030288" y="5229200"/>
            <a:ext cx="631304" cy="0"/>
          </a:xfrm>
          <a:prstGeom prst="line">
            <a:avLst/>
          </a:prstGeom>
          <a:ln w="38100">
            <a:solidFill>
              <a:srgbClr val="0070C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97855" y="2861373"/>
            <a:ext cx="571320" cy="0"/>
          </a:xfrm>
          <a:prstGeom prst="line">
            <a:avLst/>
          </a:prstGeom>
          <a:ln w="38100">
            <a:solidFill>
              <a:srgbClr val="00660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234761" y="2564904"/>
            <a:ext cx="936104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97855" y="3212976"/>
            <a:ext cx="1142641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234761" y="5210811"/>
            <a:ext cx="1353463" cy="0"/>
          </a:xfrm>
          <a:prstGeom prst="line">
            <a:avLst/>
          </a:prstGeom>
          <a:ln w="38100">
            <a:solidFill>
              <a:srgbClr val="7030A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997855" y="3521224"/>
            <a:ext cx="2061977" cy="0"/>
          </a:xfrm>
          <a:prstGeom prst="line">
            <a:avLst/>
          </a:prstGeom>
          <a:ln w="38100">
            <a:solidFill>
              <a:srgbClr val="7030A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209220" y="1844824"/>
            <a:ext cx="586916" cy="0"/>
          </a:xfrm>
          <a:prstGeom prst="line">
            <a:avLst/>
          </a:prstGeom>
          <a:ln w="38100">
            <a:solidFill>
              <a:srgbClr val="FF3399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030288" y="3861048"/>
            <a:ext cx="840781" cy="0"/>
          </a:xfrm>
          <a:prstGeom prst="line">
            <a:avLst/>
          </a:prstGeom>
          <a:ln w="38100">
            <a:solidFill>
              <a:srgbClr val="FF3399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224929" y="2237400"/>
            <a:ext cx="1507311" cy="0"/>
          </a:xfrm>
          <a:prstGeom prst="line">
            <a:avLst/>
          </a:prstGeom>
          <a:ln w="38100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997855" y="4168612"/>
            <a:ext cx="936104" cy="0"/>
          </a:xfrm>
          <a:prstGeom prst="line">
            <a:avLst/>
          </a:prstGeom>
          <a:ln w="38100">
            <a:solidFill>
              <a:srgbClr val="FFC00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224929" y="4509120"/>
            <a:ext cx="1651327" cy="0"/>
          </a:xfrm>
          <a:prstGeom prst="line">
            <a:avLst/>
          </a:prstGeom>
          <a:ln w="38100">
            <a:solidFill>
              <a:srgbClr val="92D050"/>
            </a:solidFill>
            <a:prstDash val="lgDashDot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997855" y="4509120"/>
            <a:ext cx="979389" cy="0"/>
          </a:xfrm>
          <a:prstGeom prst="line">
            <a:avLst/>
          </a:prstGeom>
          <a:ln w="38100">
            <a:solidFill>
              <a:srgbClr val="92D050"/>
            </a:solidFill>
            <a:prstDash val="lgDashDot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224929" y="5877272"/>
            <a:ext cx="1363295" cy="0"/>
          </a:xfrm>
          <a:prstGeom prst="line">
            <a:avLst/>
          </a:prstGeom>
          <a:ln w="38100">
            <a:solidFill>
              <a:srgbClr val="66003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997855" y="4869160"/>
            <a:ext cx="1295041" cy="0"/>
          </a:xfrm>
          <a:prstGeom prst="line">
            <a:avLst/>
          </a:prstGeom>
          <a:ln w="38100">
            <a:solidFill>
              <a:srgbClr val="66003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220072" y="2898151"/>
            <a:ext cx="1512168" cy="0"/>
          </a:xfrm>
          <a:prstGeom prst="line">
            <a:avLst/>
          </a:prstGeom>
          <a:ln w="38100">
            <a:solidFill>
              <a:srgbClr val="0070C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220072" y="3521224"/>
            <a:ext cx="914400" cy="0"/>
          </a:xfrm>
          <a:prstGeom prst="line">
            <a:avLst/>
          </a:prstGeom>
          <a:ln w="38100">
            <a:solidFill>
              <a:srgbClr val="FF000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030288" y="2237400"/>
            <a:ext cx="631304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234761" y="4168612"/>
            <a:ext cx="561375" cy="0"/>
          </a:xfrm>
          <a:prstGeom prst="line">
            <a:avLst/>
          </a:prstGeom>
          <a:ln w="38100">
            <a:solidFill>
              <a:schemeClr val="accent2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030288" y="2564904"/>
            <a:ext cx="615087" cy="0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34761" y="4869160"/>
            <a:ext cx="1353463" cy="0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030288" y="5517232"/>
            <a:ext cx="805408" cy="0"/>
          </a:xfrm>
          <a:prstGeom prst="line">
            <a:avLst/>
          </a:prstGeom>
          <a:ln w="38100">
            <a:solidFill>
              <a:srgbClr val="00FF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030288" y="5877272"/>
            <a:ext cx="435619" cy="0"/>
          </a:xfrm>
          <a:prstGeom prst="line">
            <a:avLst/>
          </a:prstGeom>
          <a:ln w="38100">
            <a:solidFill>
              <a:srgbClr val="00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234761" y="5517232"/>
            <a:ext cx="1137439" cy="0"/>
          </a:xfrm>
          <a:prstGeom prst="line">
            <a:avLst/>
          </a:prstGeom>
          <a:ln w="381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234761" y="3212976"/>
            <a:ext cx="743823" cy="0"/>
          </a:xfrm>
          <a:prstGeom prst="line">
            <a:avLst/>
          </a:prstGeom>
          <a:ln w="38100">
            <a:solidFill>
              <a:srgbClr val="00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234761" y="3861048"/>
            <a:ext cx="815831" cy="0"/>
          </a:xfrm>
          <a:prstGeom prst="line">
            <a:avLst/>
          </a:prstGeom>
          <a:ln w="38100">
            <a:solidFill>
              <a:srgbClr val="00FF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357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Samostatná práce</a:t>
            </a:r>
            <a:b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- najdi slovíčka, která patří k sobě a zapiš je do sešitu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200" dirty="0"/>
              <a:t>Muzeum</a:t>
            </a:r>
          </a:p>
          <a:p>
            <a:r>
              <a:rPr lang="cs-CZ" sz="3200" dirty="0"/>
              <a:t>Banka</a:t>
            </a:r>
          </a:p>
          <a:p>
            <a:r>
              <a:rPr lang="cs-CZ" sz="3200" dirty="0"/>
              <a:t>Policie</a:t>
            </a:r>
          </a:p>
          <a:p>
            <a:r>
              <a:rPr lang="cs-CZ" sz="3200" dirty="0"/>
              <a:t>Hřiště</a:t>
            </a:r>
          </a:p>
          <a:p>
            <a:r>
              <a:rPr lang="cs-CZ" sz="3200" dirty="0"/>
              <a:t>Nemocnice</a:t>
            </a:r>
          </a:p>
          <a:p>
            <a:r>
              <a:rPr lang="cs-CZ" sz="3200" dirty="0"/>
              <a:t>Obchod s oblečením</a:t>
            </a:r>
          </a:p>
          <a:p>
            <a:r>
              <a:rPr lang="cs-CZ" sz="3200" dirty="0"/>
              <a:t>Kavárna</a:t>
            </a:r>
          </a:p>
          <a:p>
            <a:r>
              <a:rPr lang="cs-CZ" sz="3200" dirty="0"/>
              <a:t>Nádraží</a:t>
            </a:r>
          </a:p>
          <a:p>
            <a:r>
              <a:rPr lang="cs-CZ" sz="3200" dirty="0"/>
              <a:t>Blok bytů</a:t>
            </a:r>
          </a:p>
          <a:p>
            <a:r>
              <a:rPr lang="cs-CZ" sz="3200" dirty="0"/>
              <a:t>Supermarket</a:t>
            </a:r>
          </a:p>
          <a:p>
            <a:r>
              <a:rPr lang="cs-CZ" sz="3200" dirty="0"/>
              <a:t>Bazén</a:t>
            </a:r>
          </a:p>
          <a:p>
            <a:r>
              <a:rPr lang="cs-CZ" sz="3200" dirty="0"/>
              <a:t>Továrna</a:t>
            </a:r>
          </a:p>
          <a:p>
            <a:r>
              <a:rPr lang="cs-CZ" sz="3200" dirty="0"/>
              <a:t>Kino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200" dirty="0"/>
              <a:t>Café</a:t>
            </a:r>
          </a:p>
          <a:p>
            <a:r>
              <a:rPr lang="cs-CZ" sz="3200" dirty="0" err="1"/>
              <a:t>Railway</a:t>
            </a:r>
            <a:r>
              <a:rPr lang="cs-CZ" sz="3200" dirty="0"/>
              <a:t> station</a:t>
            </a:r>
          </a:p>
          <a:p>
            <a:r>
              <a:rPr lang="cs-CZ" sz="3200" dirty="0" err="1"/>
              <a:t>Hospital</a:t>
            </a:r>
            <a:endParaRPr lang="cs-CZ" sz="3200" dirty="0"/>
          </a:p>
          <a:p>
            <a:r>
              <a:rPr lang="cs-CZ" sz="3200" dirty="0" err="1"/>
              <a:t>Swimming</a:t>
            </a:r>
            <a:r>
              <a:rPr lang="cs-CZ" sz="3200" dirty="0"/>
              <a:t> pool</a:t>
            </a:r>
          </a:p>
          <a:p>
            <a:r>
              <a:rPr lang="cs-CZ" sz="3200" dirty="0" err="1"/>
              <a:t>Cinema</a:t>
            </a:r>
            <a:endParaRPr lang="cs-CZ" sz="3200" dirty="0"/>
          </a:p>
          <a:p>
            <a:r>
              <a:rPr lang="cs-CZ" sz="3200" dirty="0"/>
              <a:t>Museum</a:t>
            </a:r>
          </a:p>
          <a:p>
            <a:r>
              <a:rPr lang="cs-CZ" sz="3200" dirty="0" err="1"/>
              <a:t>Factory</a:t>
            </a:r>
            <a:endParaRPr lang="cs-CZ" sz="3200" dirty="0"/>
          </a:p>
          <a:p>
            <a:r>
              <a:rPr lang="cs-CZ" sz="3200" dirty="0"/>
              <a:t>Bank</a:t>
            </a:r>
          </a:p>
          <a:p>
            <a:r>
              <a:rPr lang="cs-CZ" sz="3200" dirty="0"/>
              <a:t>Apartment </a:t>
            </a:r>
            <a:r>
              <a:rPr lang="cs-CZ" sz="3200" dirty="0" err="1"/>
              <a:t>block</a:t>
            </a:r>
            <a:endParaRPr lang="cs-CZ" sz="3200" dirty="0"/>
          </a:p>
          <a:p>
            <a:r>
              <a:rPr lang="cs-CZ" sz="3200" dirty="0"/>
              <a:t>Police station</a:t>
            </a:r>
          </a:p>
          <a:p>
            <a:r>
              <a:rPr lang="cs-CZ" sz="3200" dirty="0" err="1"/>
              <a:t>Clothes</a:t>
            </a:r>
            <a:r>
              <a:rPr lang="cs-CZ" sz="3200" dirty="0"/>
              <a:t> </a:t>
            </a:r>
            <a:r>
              <a:rPr lang="cs-CZ" sz="3200" dirty="0" err="1"/>
              <a:t>shop</a:t>
            </a:r>
            <a:endParaRPr lang="cs-CZ" sz="3200" dirty="0"/>
          </a:p>
          <a:p>
            <a:r>
              <a:rPr lang="cs-CZ" sz="3200" dirty="0" err="1"/>
              <a:t>Playground</a:t>
            </a:r>
            <a:endParaRPr lang="cs-CZ" sz="3200" dirty="0"/>
          </a:p>
          <a:p>
            <a:r>
              <a:rPr lang="cs-CZ" sz="3200" dirty="0"/>
              <a:t>Supermarket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2784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Samostatná práce</a:t>
            </a:r>
            <a:b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- otoč na další stránku v sešitě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přelož tyto slovíčka do češtiny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800" dirty="0"/>
              <a:t>Café</a:t>
            </a:r>
          </a:p>
          <a:p>
            <a:r>
              <a:rPr lang="cs-CZ" sz="2800" dirty="0" err="1"/>
              <a:t>Railway</a:t>
            </a:r>
            <a:r>
              <a:rPr lang="cs-CZ" sz="2800" dirty="0"/>
              <a:t> station</a:t>
            </a:r>
          </a:p>
          <a:p>
            <a:r>
              <a:rPr lang="cs-CZ" sz="2800" dirty="0" err="1"/>
              <a:t>Hospital</a:t>
            </a:r>
            <a:endParaRPr lang="cs-CZ" sz="2800" dirty="0"/>
          </a:p>
          <a:p>
            <a:r>
              <a:rPr lang="cs-CZ" sz="2800" dirty="0" err="1"/>
              <a:t>Swimming</a:t>
            </a:r>
            <a:r>
              <a:rPr lang="cs-CZ" sz="2800" dirty="0"/>
              <a:t> pool</a:t>
            </a:r>
          </a:p>
          <a:p>
            <a:r>
              <a:rPr lang="cs-CZ" sz="2800" dirty="0" err="1"/>
              <a:t>Cinema</a:t>
            </a:r>
            <a:endParaRPr lang="cs-CZ" sz="2800" dirty="0"/>
          </a:p>
          <a:p>
            <a:r>
              <a:rPr lang="cs-CZ" sz="2800" dirty="0"/>
              <a:t>Museum</a:t>
            </a:r>
          </a:p>
          <a:p>
            <a:r>
              <a:rPr lang="cs-CZ" sz="2800" dirty="0" err="1"/>
              <a:t>Factory</a:t>
            </a:r>
            <a:endParaRPr lang="cs-CZ" sz="2800" dirty="0"/>
          </a:p>
          <a:p>
            <a:r>
              <a:rPr lang="cs-CZ" sz="2800" dirty="0"/>
              <a:t>Bank</a:t>
            </a:r>
          </a:p>
          <a:p>
            <a:r>
              <a:rPr lang="cs-CZ" sz="2800" dirty="0"/>
              <a:t>Apartment </a:t>
            </a:r>
            <a:r>
              <a:rPr lang="cs-CZ" sz="2800" dirty="0" err="1"/>
              <a:t>block</a:t>
            </a:r>
            <a:endParaRPr lang="cs-CZ" sz="2800" dirty="0"/>
          </a:p>
          <a:p>
            <a:r>
              <a:rPr lang="cs-CZ" sz="2800" dirty="0"/>
              <a:t>Police station</a:t>
            </a:r>
          </a:p>
          <a:p>
            <a:r>
              <a:rPr lang="cs-CZ" sz="2800" dirty="0" err="1"/>
              <a:t>Clothes</a:t>
            </a:r>
            <a:r>
              <a:rPr lang="cs-CZ" sz="2800" dirty="0"/>
              <a:t> </a:t>
            </a:r>
            <a:r>
              <a:rPr lang="cs-CZ" sz="2800" dirty="0" err="1"/>
              <a:t>shop</a:t>
            </a:r>
            <a:endParaRPr lang="cs-CZ" sz="2800" dirty="0"/>
          </a:p>
          <a:p>
            <a:r>
              <a:rPr lang="cs-CZ" sz="2800" dirty="0" err="1"/>
              <a:t>Playground</a:t>
            </a:r>
            <a:endParaRPr lang="cs-CZ" sz="2800" dirty="0"/>
          </a:p>
          <a:p>
            <a:r>
              <a:rPr lang="cs-CZ" sz="2800" dirty="0"/>
              <a:t>Supermarket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0MGM\AppData\Local\Microsoft\Windows\Temporary Internet Files\Content.IE5\AM1I8PN9\MP9004278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04864"/>
            <a:ext cx="3848664" cy="345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184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 šikovné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- přelož tyto slovíčka do angličtiny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800" dirty="0"/>
              <a:t>Muzeum</a:t>
            </a:r>
          </a:p>
          <a:p>
            <a:r>
              <a:rPr lang="cs-CZ" sz="2800" dirty="0"/>
              <a:t>Banka</a:t>
            </a:r>
          </a:p>
          <a:p>
            <a:r>
              <a:rPr lang="cs-CZ" sz="2800" dirty="0"/>
              <a:t>Policie</a:t>
            </a:r>
          </a:p>
          <a:p>
            <a:r>
              <a:rPr lang="cs-CZ" sz="2800" dirty="0"/>
              <a:t>Hřiště</a:t>
            </a:r>
          </a:p>
          <a:p>
            <a:r>
              <a:rPr lang="cs-CZ" sz="2800" dirty="0"/>
              <a:t>Nemocnice</a:t>
            </a:r>
          </a:p>
          <a:p>
            <a:r>
              <a:rPr lang="cs-CZ" sz="2800" dirty="0"/>
              <a:t>Obchod s oblečením</a:t>
            </a:r>
          </a:p>
          <a:p>
            <a:r>
              <a:rPr lang="cs-CZ" sz="2800" dirty="0"/>
              <a:t>Kavárna</a:t>
            </a:r>
          </a:p>
          <a:p>
            <a:r>
              <a:rPr lang="cs-CZ" sz="2800" dirty="0"/>
              <a:t>Nádraží</a:t>
            </a:r>
          </a:p>
          <a:p>
            <a:r>
              <a:rPr lang="cs-CZ" sz="2800" dirty="0"/>
              <a:t>Blok bytů</a:t>
            </a:r>
          </a:p>
          <a:p>
            <a:r>
              <a:rPr lang="cs-CZ" sz="2800" dirty="0"/>
              <a:t>Supermarket</a:t>
            </a:r>
          </a:p>
          <a:p>
            <a:r>
              <a:rPr lang="cs-CZ" sz="2800" dirty="0"/>
              <a:t>Bazén</a:t>
            </a:r>
          </a:p>
          <a:p>
            <a:r>
              <a:rPr lang="cs-CZ" sz="2800" dirty="0"/>
              <a:t>Továrna</a:t>
            </a:r>
          </a:p>
          <a:p>
            <a:r>
              <a:rPr lang="cs-CZ" sz="2800" dirty="0"/>
              <a:t>Kino</a:t>
            </a:r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DE4CGPLA\MC900429829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08920"/>
            <a:ext cx="2284800" cy="2076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398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Zdroje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153400" cy="468052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400" dirty="0" smtClean="0"/>
              <a:t>Kino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commons.wikimedia.org/wiki/File:NT_Kino.JPG?uselang=cs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Nemocnice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commons.wikimedia.org/wiki/File:Nemocnice_Pardubice.JPG?uselang=cs</a:t>
            </a:r>
            <a:endParaRPr lang="cs-CZ" sz="1400" dirty="0" smtClean="0"/>
          </a:p>
          <a:p>
            <a:pPr marL="0" indent="0">
              <a:buNone/>
            </a:pPr>
            <a:r>
              <a:rPr lang="cs-CZ" sz="1600" dirty="0" smtClean="0"/>
              <a:t>Škola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://commons.wikimedia.org/wiki/File:Doln%C3%AD_Lukavice-Z%C3%A1kladn%C3%AD_%</a:t>
            </a:r>
            <a:r>
              <a:rPr lang="cs-CZ" sz="1400" dirty="0" smtClean="0">
                <a:hlinkClick r:id="rId4"/>
              </a:rPr>
              <a:t>C5%A1kola.jpg?uselang=cs</a:t>
            </a:r>
            <a:endParaRPr lang="cs-CZ" sz="1400" dirty="0" smtClean="0"/>
          </a:p>
          <a:p>
            <a:pPr marL="0" indent="0">
              <a:buNone/>
            </a:pPr>
            <a:r>
              <a:rPr lang="cs-CZ" sz="1700" dirty="0"/>
              <a:t>Supermarket</a:t>
            </a:r>
            <a:r>
              <a:rPr lang="cs-CZ" sz="1800" dirty="0"/>
              <a:t>  </a:t>
            </a:r>
            <a:r>
              <a:rPr lang="cs-CZ" sz="1500" dirty="0" smtClean="0">
                <a:solidFill>
                  <a:srgbClr val="FFC000"/>
                </a:solidFill>
              </a:rPr>
              <a:t>http</a:t>
            </a:r>
            <a:r>
              <a:rPr lang="cs-CZ" sz="1500" dirty="0">
                <a:solidFill>
                  <a:srgbClr val="FFC000"/>
                </a:solidFill>
              </a:rPr>
              <a:t>://commons.wikimedia.org/wiki/File:Tesco_mielec.jpg?uselang=cs</a:t>
            </a:r>
            <a:endParaRPr lang="cs-CZ" sz="18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600" dirty="0" smtClean="0"/>
              <a:t>Muzeum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commons.wikimedia.org/wiki/File:Muzeum_zlota.jpg?uselang=cs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Továrna 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://commons.wikimedia.org/wiki/File:%C4%8Cernousy,_Ves,_</a:t>
            </a:r>
            <a:r>
              <a:rPr lang="cs-CZ" sz="1600" dirty="0" smtClean="0">
                <a:hlinkClick r:id="rId6"/>
              </a:rPr>
              <a:t>tov%C3%A1rna_01.jpg?uselang=cs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Bazén 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commons.wikimedia.org/wiki/File:Lambi_K%C3%B3s_4.jpg?uselang=cs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Kavárna </a:t>
            </a:r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commons.wikimedia.org/wiki/File:Secesni_kavarna_v_Mestanske_besede_v_Plzni.jpg?uselang=cs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Obchod </a:t>
            </a:r>
            <a:r>
              <a:rPr lang="cs-CZ" sz="1600" dirty="0"/>
              <a:t>s oblečením </a:t>
            </a:r>
            <a:r>
              <a:rPr lang="cs-CZ" sz="1600" dirty="0">
                <a:hlinkClick r:id="rId9"/>
              </a:rPr>
              <a:t>http://commons.wikimedia.org/wiki/File:Clothes_shop,_</a:t>
            </a:r>
            <a:r>
              <a:rPr lang="cs-CZ" sz="1600" dirty="0" smtClean="0">
                <a:hlinkClick r:id="rId9"/>
              </a:rPr>
              <a:t>abbigliamento.jpg?uselang=cs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Blok bytů </a:t>
            </a:r>
            <a:r>
              <a:rPr lang="cs-CZ" sz="1600" dirty="0">
                <a:hlinkClick r:id="rId10"/>
              </a:rPr>
              <a:t>http://commons.wikimedia.org/wiki/File:Apartment_block,_Belfast_-_geograph.org.uk_-_</a:t>
            </a:r>
            <a:r>
              <a:rPr lang="cs-CZ" sz="1600" dirty="0" smtClean="0">
                <a:hlinkClick r:id="rId10"/>
              </a:rPr>
              <a:t>1305023.jpg?uselang=cs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Policie </a:t>
            </a:r>
            <a:r>
              <a:rPr lang="cs-CZ" sz="1600" dirty="0">
                <a:hlinkClick r:id="rId11"/>
              </a:rPr>
              <a:t>http://commons.wikimedia.org/wiki/File:Na_b%C4%9Blidle,_</a:t>
            </a:r>
            <a:r>
              <a:rPr lang="cs-CZ" sz="1600" dirty="0" smtClean="0">
                <a:hlinkClick r:id="rId11"/>
              </a:rPr>
              <a:t>slu%C5%BEebna_police.jpg?uselang=cs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Nádraží </a:t>
            </a: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commons.wikimedia.org/wiki/File:N%C3%A1dra%C5%BE%C3%AD_Karl%C5%A1tejn.jpg?uselang=cs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280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396</TotalTime>
  <Words>367</Words>
  <Application>Microsoft Office PowerPoint</Application>
  <PresentationFormat>Předvádění na obrazovce (4:3)</PresentationFormat>
  <Paragraphs>160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Prezentace aplikace PowerPoint</vt:lpstr>
      <vt:lpstr>Anotace</vt:lpstr>
      <vt:lpstr>In the city</vt:lpstr>
      <vt:lpstr>In the city</vt:lpstr>
      <vt:lpstr> In the city</vt:lpstr>
      <vt:lpstr>In the city</vt:lpstr>
      <vt:lpstr>In the city</vt:lpstr>
      <vt:lpstr>In the city</vt:lpstr>
      <vt:lpstr>In the city</vt:lpstr>
      <vt:lpstr>In the city</vt:lpstr>
      <vt:lpstr>Vyber slova, která neoznačují budovy</vt:lpstr>
      <vt:lpstr>Přiřaď správné významy</vt:lpstr>
      <vt:lpstr>Samostatná práce - najdi slovíčka, která patří k sobě a zapiš je do sešitu</vt:lpstr>
      <vt:lpstr>Samostatná práce - otoč na další stránku v sešitě a přelož tyto slovíčka do češtiny</vt:lpstr>
      <vt:lpstr>Pro šikovné - přelož tyto slovíčka do angličtiny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39</cp:revision>
  <dcterms:created xsi:type="dcterms:W3CDTF">2012-03-07T18:26:31Z</dcterms:created>
  <dcterms:modified xsi:type="dcterms:W3CDTF">2012-05-01T16:34:17Z</dcterms:modified>
</cp:coreProperties>
</file>