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8F54702-614B-49C4-8FD9-D77067F69AD7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7A3DBAE-7A54-4E4E-9F2D-07D0755697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972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56275B-4082-4094-B71A-4921820CB11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1ADAF-D766-4CE6-A379-F5A876E89A73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31F49-31CC-4966-AE9F-62EA96E961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324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1FC52-72A4-4EB1-AF71-62A2443716B2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AC765-0308-4CC2-9C86-63CD1DD2C0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118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61855-D2CB-4648-8D29-4CB0F57C7844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6C390-7825-41F7-8658-02EEA75A82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620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F9761-AA35-456D-9AD6-CAF39751B0C2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E3886-AE11-4E0B-B213-EDF3D64614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654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F312E-9487-4544-89E4-A8A5099414B4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D14D5-62C1-4FC4-A048-04A814A3F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56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8C0AF-2C20-41BA-A019-7FBD4C9028B9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46F5-27CA-404E-B370-CB359D82C6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050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3A274-F3AF-4095-9A11-9E7E11F506B7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2B10-01A2-4070-B191-B51145EF8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727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9C3F6-6415-46B3-AF57-6E8818AC77FF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E50A0-3248-4FB1-83E6-3B9BAF5929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31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E0B21-4807-4219-B05A-592CC9E4EF7C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3E7CE-50D9-4E11-A3A6-E5511D9A9D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0331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988A3-CD1E-4AA7-8EA8-842C9A7A44CC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0EBC6-CC8B-4CE9-B048-F442A0A771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973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E8AD4-F1D2-47EE-92FE-4A5B3365C1DD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01912-8A8D-4E12-9ADD-3E2E7582B9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872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ECD17-6DD2-427B-BF6B-961FA8A1B387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A6379-AB7D-420B-9262-10EDA9E344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1482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AA4B25-B14F-49FC-9380-5812A251331A}" type="datetimeFigureOut">
              <a:rPr lang="cs-CZ"/>
              <a:pPr>
                <a:defRPr/>
              </a:pPr>
              <a:t>25.7.2011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99AD54E-F300-4B64-8549-E23CF74E9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7"/>
          <p:cNvSpPr>
            <a:spLocks noChangeArrowheads="1"/>
          </p:cNvSpPr>
          <p:nvPr/>
        </p:nvSpPr>
        <p:spPr bwMode="auto">
          <a:xfrm>
            <a:off x="2463225" y="2420938"/>
            <a:ext cx="44588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VY_32_INOVACE_05_SLOVNI </a:t>
            </a:r>
            <a:r>
              <a:rPr lang="cs-CZ" sz="2000" b="1" dirty="0" smtClean="0">
                <a:latin typeface="Calibri" pitchFamily="34" charset="0"/>
              </a:rPr>
              <a:t>DRUHY_12</a:t>
            </a:r>
            <a:endParaRPr lang="cs-CZ" sz="2000" b="1" dirty="0">
              <a:solidFill>
                <a:srgbClr val="FE2710"/>
              </a:solidFill>
              <a:latin typeface="Calibri" pitchFamily="34" charset="0"/>
            </a:endParaRPr>
          </a:p>
        </p:txBody>
      </p:sp>
      <p:sp>
        <p:nvSpPr>
          <p:cNvPr id="14340" name="Nadpis 1"/>
          <p:cNvSpPr>
            <a:spLocks noGrp="1"/>
          </p:cNvSpPr>
          <p:nvPr>
            <p:ph type="ctrTitle"/>
          </p:nvPr>
        </p:nvSpPr>
        <p:spPr>
          <a:xfrm>
            <a:off x="684213" y="1125538"/>
            <a:ext cx="7772400" cy="1082675"/>
          </a:xfrm>
        </p:spPr>
        <p:txBody>
          <a:bodyPr/>
          <a:lstStyle/>
          <a:p>
            <a:r>
              <a:rPr lang="cs-CZ" sz="3200" b="1" dirty="0" smtClean="0">
                <a:solidFill>
                  <a:srgbClr val="FE2710"/>
                </a:solidFill>
              </a:rPr>
              <a:t>Skloňování podstatných jmen rodu STŘ.</a:t>
            </a: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3779838" y="4292600"/>
          <a:ext cx="982662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" name="Rastrový obrázek" r:id="rId5" imgW="3000000" imgH="2980952" progId="Paint.Picture">
                  <p:embed/>
                </p:oleObj>
              </mc:Choice>
              <mc:Fallback>
                <p:oleObj name="Rastrový obrázek" r:id="rId5" imgW="3000000" imgH="2980952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4292600"/>
                        <a:ext cx="982662" cy="97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4" name="TextovéPole 2"/>
          <p:cNvSpPr txBox="1">
            <a:spLocks noChangeArrowheads="1"/>
          </p:cNvSpPr>
          <p:nvPr/>
        </p:nvSpPr>
        <p:spPr bwMode="auto">
          <a:xfrm>
            <a:off x="684213" y="3213100"/>
            <a:ext cx="777716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1600" b="1" dirty="0">
                <a:latin typeface="Times New Roman" pitchFamily="18" charset="0"/>
              </a:rPr>
              <a:t>Název projektu:	OP VK 1.4 42937515</a:t>
            </a:r>
            <a:endParaRPr lang="cs-CZ" sz="1600" b="1" dirty="0">
              <a:solidFill>
                <a:srgbClr val="000000"/>
              </a:solidFill>
              <a:latin typeface="Times New Roman" pitchFamily="18" charset="0"/>
            </a:endParaRPr>
          </a:p>
          <a:p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Číslo projektu:	CZ.1.07/1.4.00/21.1253</a:t>
            </a:r>
          </a:p>
          <a:p>
            <a:r>
              <a:rPr lang="cs-CZ" sz="1600" b="1" dirty="0" smtClean="0">
                <a:solidFill>
                  <a:srgbClr val="000000"/>
                </a:solidFill>
                <a:latin typeface="Times New Roman" pitchFamily="18" charset="0"/>
              </a:rPr>
              <a:t>Název 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šablony:	</a:t>
            </a:r>
            <a:r>
              <a:rPr lang="cs-CZ" sz="1600" b="1" dirty="0">
                <a:latin typeface="Times New Roman" pitchFamily="18" charset="0"/>
                <a:cs typeface="Arial" charset="0"/>
              </a:rPr>
              <a:t>III/2 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Inovace a zkvalitnění výuky prostřednictvím ICT</a:t>
            </a:r>
          </a:p>
          <a:p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Název školy:	</a:t>
            </a:r>
            <a:r>
              <a:rPr lang="cs-CZ" sz="1600" b="1" dirty="0">
                <a:latin typeface="Times New Roman" pitchFamily="18" charset="0"/>
              </a:rPr>
              <a:t>Základní škola Dašice, okres Pardubice</a:t>
            </a:r>
            <a:endParaRPr lang="cs-CZ" sz="1600" b="1" dirty="0">
              <a:solidFill>
                <a:srgbClr val="000000"/>
              </a:solidFill>
              <a:latin typeface="Times New Roman" pitchFamily="18" charset="0"/>
            </a:endParaRPr>
          </a:p>
          <a:p>
            <a:endParaRPr lang="cs-CZ" sz="1600" b="1" dirty="0">
              <a:latin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47" name="Group 16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266663947"/>
              </p:ext>
            </p:extLst>
          </p:nvPr>
        </p:nvGraphicFramePr>
        <p:xfrm>
          <a:off x="467544" y="476672"/>
          <a:ext cx="8362950" cy="6117283"/>
        </p:xfrm>
        <a:graphic>
          <a:graphicData uri="http://schemas.openxmlformats.org/drawingml/2006/table">
            <a:tbl>
              <a:tblPr/>
              <a:tblGrid>
                <a:gridCol w="2459038"/>
                <a:gridCol w="803275"/>
                <a:gridCol w="1068387"/>
                <a:gridCol w="1871663"/>
                <a:gridCol w="2160587"/>
              </a:tblGrid>
              <a:tr h="355600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 výstupu: Mgr. Kovářová Martina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718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ověřen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výstupu: 6.5.2011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5600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  ČJ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celek: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Slovní druhy v 5. ročníku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718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tř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da: 5.B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64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celkový počet podpořených 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ků: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toho chlapců: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toho d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vek: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toho ž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ků se spec. vzděl. potřebami: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22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16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výstupu: prezentace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48013"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 výstupu: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 učiva a následné procvičení.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Vzor město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</a:rPr>
              <a:t>             j.č.                               mn.č.</a:t>
            </a:r>
          </a:p>
          <a:p>
            <a:pPr marL="0" indent="0">
              <a:buNone/>
            </a:pPr>
            <a:r>
              <a:rPr lang="cs-CZ" dirty="0" smtClean="0"/>
              <a:t>1.p.    město                      města</a:t>
            </a:r>
          </a:p>
          <a:p>
            <a:pPr marL="0" indent="0">
              <a:buNone/>
            </a:pPr>
            <a:r>
              <a:rPr lang="cs-CZ" dirty="0" smtClean="0"/>
              <a:t>2.p.    města                      měst</a:t>
            </a:r>
          </a:p>
          <a:p>
            <a:pPr marL="0" indent="0">
              <a:buNone/>
            </a:pPr>
            <a:r>
              <a:rPr lang="cs-CZ" dirty="0" smtClean="0"/>
              <a:t>3.p.    městu                      městům</a:t>
            </a:r>
          </a:p>
          <a:p>
            <a:pPr marL="0" indent="0">
              <a:buNone/>
            </a:pPr>
            <a:r>
              <a:rPr lang="cs-CZ" dirty="0" smtClean="0"/>
              <a:t>4.p.    město                      města</a:t>
            </a:r>
          </a:p>
          <a:p>
            <a:pPr marL="0" indent="0">
              <a:buNone/>
            </a:pPr>
            <a:r>
              <a:rPr lang="cs-CZ" dirty="0" smtClean="0"/>
              <a:t>5.p.    město                      města</a:t>
            </a:r>
          </a:p>
          <a:p>
            <a:pPr marL="0" indent="0">
              <a:buNone/>
            </a:pPr>
            <a:r>
              <a:rPr lang="cs-CZ" dirty="0" smtClean="0"/>
              <a:t>6.p.    městě                      městech</a:t>
            </a:r>
          </a:p>
          <a:p>
            <a:pPr marL="0" indent="0">
              <a:buNone/>
            </a:pPr>
            <a:r>
              <a:rPr lang="cs-CZ" dirty="0" smtClean="0"/>
              <a:t>7.p.    městem                   městy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58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5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</a:rPr>
              <a:t>Procvič si:</a:t>
            </a:r>
            <a:endParaRPr lang="cs-CZ" b="1" dirty="0">
              <a:solidFill>
                <a:srgbClr val="FFC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6412475"/>
              </p:ext>
            </p:extLst>
          </p:nvPr>
        </p:nvGraphicFramePr>
        <p:xfrm>
          <a:off x="611560" y="2204864"/>
          <a:ext cx="82296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1128125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KLADIVO</a:t>
                      </a:r>
                    </a:p>
                    <a:p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KRUŽÍTKO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 KLADIV-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S KRUŽÍTK-</a:t>
                      </a:r>
                      <a:endParaRPr lang="cs-CZ" sz="28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KE</a:t>
                      </a:r>
                      <a:r>
                        <a:rPr lang="cs-CZ" sz="2800" b="1" baseline="0" dirty="0" smtClean="0"/>
                        <a:t> KLADIV</a:t>
                      </a:r>
                      <a:r>
                        <a:rPr lang="cs-CZ" sz="2800" b="1" dirty="0" smtClean="0"/>
                        <a:t>—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KE</a:t>
                      </a:r>
                      <a:r>
                        <a:rPr lang="cs-CZ" sz="2800" b="1" baseline="0" dirty="0" smtClean="0"/>
                        <a:t> KRUŽÍT</a:t>
                      </a:r>
                      <a:r>
                        <a:rPr lang="cs-CZ" sz="2800" b="1" dirty="0" smtClean="0"/>
                        <a:t>--</a:t>
                      </a:r>
                      <a:endParaRPr lang="cs-CZ" sz="2800" b="1" dirty="0"/>
                    </a:p>
                  </a:txBody>
                  <a:tcPr/>
                </a:tc>
              </a:tr>
              <a:tr h="1128125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STÉBLO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ŠVIHADLO</a:t>
                      </a:r>
                      <a:endParaRPr lang="cs-CZ" sz="2800" b="1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SE STÉBL-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SE ŠVIHADL-</a:t>
                      </a:r>
                      <a:endParaRPr lang="cs-CZ" sz="2800" b="1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KE STÉBL—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KE ŠVIHADL--</a:t>
                      </a:r>
                      <a:endParaRPr lang="cs-CZ" sz="28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1128125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SLOVO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LETADLO</a:t>
                      </a:r>
                      <a:endParaRPr lang="cs-CZ" sz="2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SE</a:t>
                      </a:r>
                      <a:r>
                        <a:rPr lang="cs-CZ" sz="2800" b="1" baseline="0" dirty="0" smtClean="0"/>
                        <a:t> SLOV</a:t>
                      </a:r>
                      <a:r>
                        <a:rPr lang="cs-CZ" sz="2800" b="1" dirty="0" smtClean="0"/>
                        <a:t>-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S LETADL-</a:t>
                      </a:r>
                      <a:endParaRPr lang="cs-CZ" sz="2800" b="1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KE</a:t>
                      </a:r>
                      <a:r>
                        <a:rPr lang="cs-CZ" sz="2800" b="1" baseline="0" dirty="0" smtClean="0"/>
                        <a:t> SLOV</a:t>
                      </a:r>
                      <a:r>
                        <a:rPr lang="cs-CZ" sz="2800" b="1" dirty="0" smtClean="0"/>
                        <a:t>—</a:t>
                      </a:r>
                    </a:p>
                    <a:p>
                      <a:endParaRPr lang="cs-CZ" sz="2800" b="1" dirty="0" smtClean="0"/>
                    </a:p>
                    <a:p>
                      <a:r>
                        <a:rPr lang="cs-CZ" sz="2800" b="1" dirty="0" smtClean="0"/>
                        <a:t>K LETADL--</a:t>
                      </a:r>
                      <a:endParaRPr lang="cs-CZ" sz="2800" b="1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873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/>
              <a:t>Vzor moře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</a:rPr>
              <a:t>             j.č.                              mn.č.</a:t>
            </a:r>
          </a:p>
          <a:p>
            <a:pPr marL="0" indent="0">
              <a:buNone/>
            </a:pPr>
            <a:r>
              <a:rPr lang="cs-CZ" dirty="0" smtClean="0"/>
              <a:t>1.p.   moře                        </a:t>
            </a:r>
            <a:r>
              <a:rPr lang="cs-CZ" dirty="0" err="1" smtClean="0"/>
              <a:t>moře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2.p.   moře                        moří</a:t>
            </a:r>
          </a:p>
          <a:p>
            <a:pPr marL="0" indent="0">
              <a:buNone/>
            </a:pPr>
            <a:r>
              <a:rPr lang="cs-CZ" dirty="0" smtClean="0"/>
              <a:t>3.p.   moři                         mořím</a:t>
            </a:r>
          </a:p>
          <a:p>
            <a:pPr marL="0" indent="0">
              <a:buNone/>
            </a:pPr>
            <a:r>
              <a:rPr lang="cs-CZ" dirty="0" smtClean="0"/>
              <a:t>4.p.   moře                        </a:t>
            </a:r>
            <a:r>
              <a:rPr lang="cs-CZ" dirty="0" err="1" smtClean="0"/>
              <a:t>moře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5.p.   moře                        </a:t>
            </a:r>
            <a:r>
              <a:rPr lang="cs-CZ" dirty="0" err="1" smtClean="0"/>
              <a:t>moře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6.p.   moři                         mořích</a:t>
            </a:r>
          </a:p>
          <a:p>
            <a:pPr marL="0" indent="0">
              <a:buNone/>
            </a:pPr>
            <a:r>
              <a:rPr lang="cs-CZ" dirty="0" smtClean="0"/>
              <a:t>7.p.   mořem                     moři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3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50000"/>
            </a:schemeClr>
          </a:solidFill>
        </p:spPr>
        <p:txBody>
          <a:bodyPr/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Podtrhni </a:t>
            </a:r>
            <a:r>
              <a:rPr lang="cs-CZ" sz="3600" b="1" dirty="0" err="1" smtClean="0">
                <a:solidFill>
                  <a:srgbClr val="FFFF00"/>
                </a:solidFill>
              </a:rPr>
              <a:t>pod.jm.vzoru</a:t>
            </a:r>
            <a:r>
              <a:rPr lang="cs-CZ" sz="3600" b="1" dirty="0" smtClean="0">
                <a:solidFill>
                  <a:srgbClr val="FFFF00"/>
                </a:solidFill>
              </a:rPr>
              <a:t> moře: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</a:t>
            </a:r>
            <a:r>
              <a:rPr lang="cs-CZ" smtClean="0"/>
              <a:t>letišti přistávala </a:t>
            </a:r>
            <a:r>
              <a:rPr lang="cs-CZ" dirty="0" smtClean="0"/>
              <a:t>letadla.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Mnoho lidí chodí bruslit na městské kluziště.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Nové koště dobře mete.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létě zemědělci sklízí na poli.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Zaběhlo se nám strakaté kotě.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Hrušky, švestky a jiné se řadí mezi ovoce.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Velikonoce se barví vejce.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louce skotačilo hříbě.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204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smtClean="0"/>
              <a:t>Vzor stavení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</a:rPr>
              <a:t>            j.č.                              mn.č.</a:t>
            </a:r>
          </a:p>
          <a:p>
            <a:pPr marL="0" indent="0">
              <a:buNone/>
            </a:pPr>
            <a:r>
              <a:rPr lang="cs-CZ" dirty="0" smtClean="0"/>
              <a:t>1.p.   stavení                     stavení</a:t>
            </a:r>
          </a:p>
          <a:p>
            <a:pPr marL="0" indent="0">
              <a:buNone/>
            </a:pPr>
            <a:r>
              <a:rPr lang="cs-CZ" dirty="0" smtClean="0"/>
              <a:t>2.p.   stavení                     </a:t>
            </a:r>
            <a:r>
              <a:rPr lang="cs-CZ" dirty="0" err="1" smtClean="0"/>
              <a:t>stavení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3.p.   stavení                     stavení</a:t>
            </a:r>
          </a:p>
          <a:p>
            <a:pPr marL="0" indent="0">
              <a:buNone/>
            </a:pPr>
            <a:r>
              <a:rPr lang="cs-CZ" dirty="0" smtClean="0"/>
              <a:t>4.p.   stavení                     </a:t>
            </a:r>
            <a:r>
              <a:rPr lang="cs-CZ" dirty="0" err="1" smtClean="0"/>
              <a:t>stavení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5.p.   stavení                     </a:t>
            </a:r>
            <a:r>
              <a:rPr lang="cs-CZ" dirty="0" err="1" smtClean="0"/>
              <a:t>stavení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6.p.   stavení                     </a:t>
            </a:r>
            <a:r>
              <a:rPr lang="cs-CZ" dirty="0" err="1" smtClean="0"/>
              <a:t>stavení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7.p.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stavením    </a:t>
            </a:r>
            <a:r>
              <a:rPr lang="cs-CZ" dirty="0" smtClean="0"/>
              <a:t>            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stavením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10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</a:rPr>
              <a:t>Vylušti:</a:t>
            </a:r>
            <a:endParaRPr lang="cs-CZ" b="1" dirty="0">
              <a:solidFill>
                <a:srgbClr val="FFC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2017587"/>
              </p:ext>
            </p:extLst>
          </p:nvPr>
        </p:nvGraphicFramePr>
        <p:xfrm>
          <a:off x="467544" y="2132856"/>
          <a:ext cx="4546848" cy="3845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400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8206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tx1"/>
                          </a:solidFill>
                        </a:rPr>
                        <a:t>Ň</a:t>
                      </a:r>
                      <a:endParaRPr lang="cs-CZ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U</a:t>
                      </a:r>
                      <a:endParaRPr lang="cs-CZ" sz="36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b="1" dirty="0" smtClean="0"/>
                        <a:t>I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5" name="Šipka doleva 4"/>
          <p:cNvSpPr/>
          <p:nvPr/>
        </p:nvSpPr>
        <p:spPr>
          <a:xfrm>
            <a:off x="5292080" y="2032798"/>
            <a:ext cx="3540452" cy="8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Velké, krásné zvíře.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5323029" y="2840910"/>
            <a:ext cx="3540452" cy="7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Liška má vyhrabanou……..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5323029" y="3645024"/>
            <a:ext cx="3540452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Slon žije v ……..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5323029" y="4437112"/>
            <a:ext cx="3540452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Mládě od koně.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5292080" y="5229200"/>
            <a:ext cx="3540452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Malá, šedá …….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3528" y="6165304"/>
            <a:ext cx="8539953" cy="50405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 ti vyšlo?                              Jaké knihy si četl?          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9176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314</Words>
  <Application>Microsoft Office PowerPoint</Application>
  <PresentationFormat>Předvádění na obrazovce (4:3)</PresentationFormat>
  <Paragraphs>97</Paragraphs>
  <Slides>8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Rastrový obrázek</vt:lpstr>
      <vt:lpstr>Skloňování podstatných jmen rodu STŘ.</vt:lpstr>
      <vt:lpstr>Prezentace aplikace PowerPoint</vt:lpstr>
      <vt:lpstr>Vzor město</vt:lpstr>
      <vt:lpstr>Procvič si:</vt:lpstr>
      <vt:lpstr>Vzor moře</vt:lpstr>
      <vt:lpstr>Podtrhni pod.jm.vzoru moře:</vt:lpstr>
      <vt:lpstr>Vzor stavení</vt:lpstr>
      <vt:lpstr>Vylušti: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pc-135M</dc:creator>
  <cp:lastModifiedBy>Vlček Filip</cp:lastModifiedBy>
  <cp:revision>23</cp:revision>
  <dcterms:created xsi:type="dcterms:W3CDTF">2011-03-19T07:06:37Z</dcterms:created>
  <dcterms:modified xsi:type="dcterms:W3CDTF">2011-07-25T11:46:23Z</dcterms:modified>
</cp:coreProperties>
</file>