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8" r:id="rId3"/>
    <p:sldId id="271" r:id="rId4"/>
    <p:sldId id="259" r:id="rId5"/>
    <p:sldId id="260" r:id="rId6"/>
    <p:sldId id="261" r:id="rId7"/>
    <p:sldId id="262" r:id="rId8"/>
    <p:sldId id="263" r:id="rId9"/>
    <p:sldId id="270" r:id="rId10"/>
    <p:sldId id="264" r:id="rId11"/>
    <p:sldId id="265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VY_52_INOVACE_17_Přírodopis 7.ročník_Mechorosty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Mechorosty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říjen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C1CCB0-6326-49D2-817C-CDBAF5533A03}" type="presOf" srcId="{D1B46980-6531-4606-95E6-44980827E919}" destId="{6140AFEC-043D-4C43-A2F9-D0F5331DF3A3}" srcOrd="0" destOrd="0" presId="urn:microsoft.com/office/officeart/2005/8/layout/target3"/>
    <dgm:cxn modelId="{91311E27-162F-4DB1-A867-36653D922700}" type="presOf" srcId="{D1B46980-6531-4606-95E6-44980827E919}" destId="{2BE915AB-18AA-4053-B92C-3BFC9ED204BB}" srcOrd="1" destOrd="0" presId="urn:microsoft.com/office/officeart/2005/8/layout/target3"/>
    <dgm:cxn modelId="{9E2F2E7D-F37D-4000-9022-5B3CEDBA2AA9}" type="presOf" srcId="{D1D4F407-5343-4D3F-B5B9-D407B03CAEB4}" destId="{D005CE8C-CC26-4C3E-AC11-E15060ECD759}" srcOrd="0" destOrd="0" presId="urn:microsoft.com/office/officeart/2005/8/layout/target3"/>
    <dgm:cxn modelId="{7D0D5D8C-0286-462B-BDA3-A3EB28597B1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B7445D-2863-4C93-879F-E3471F2A6F6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9573F6F-5B13-4392-B350-ECC62BAA2EEC}" type="presOf" srcId="{4C35D32F-0EAB-4CD7-82EE-45574DC2A586}" destId="{6AB29FE0-4261-4AFC-A281-4104E238B479}" srcOrd="1" destOrd="0" presId="urn:microsoft.com/office/officeart/2005/8/layout/target3"/>
    <dgm:cxn modelId="{6ABFB6AB-FB39-446F-8F9F-23A0AAF210EC}" type="presOf" srcId="{B651F6E3-6281-48DB-9319-2AEAFDAE7572}" destId="{6BB5E863-4638-4E1D-BFDE-399D028AC4ED}" srcOrd="1" destOrd="0" presId="urn:microsoft.com/office/officeart/2005/8/layout/target3"/>
    <dgm:cxn modelId="{2356D519-C2F8-4FB4-BF63-BD519B4B2DAC}" type="presOf" srcId="{FF3621C1-5D89-4169-B9F7-F768AE7D9489}" destId="{522F3148-FA5D-45C0-8223-90D71CEF85DC}" srcOrd="1" destOrd="0" presId="urn:microsoft.com/office/officeart/2005/8/layout/target3"/>
    <dgm:cxn modelId="{11938FC2-CC78-48AD-96C2-EE6E133265AC}" type="presOf" srcId="{D1D4F407-5343-4D3F-B5B9-D407B03CAEB4}" destId="{AED2198E-93D5-4001-81B4-73124B309672}" srcOrd="1" destOrd="0" presId="urn:microsoft.com/office/officeart/2005/8/layout/target3"/>
    <dgm:cxn modelId="{58D986D9-CB80-4B48-9C2E-E803CB9EF87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6F0C4D-6DC5-4088-873D-73DC0433D7E7}" type="presOf" srcId="{D8197B8C-B260-4A16-BDF4-0947B075E274}" destId="{25B08C86-7E15-44DC-BE7F-FFB55DD49D12}" srcOrd="0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D128B5D-366E-4591-8316-B2E1DA29E2A3}" type="presOf" srcId="{FF3621C1-5D89-4169-B9F7-F768AE7D9489}" destId="{3AF1215E-7776-4C24-8064-1417BC451259}" srcOrd="0" destOrd="0" presId="urn:microsoft.com/office/officeart/2005/8/layout/target3"/>
    <dgm:cxn modelId="{77F3E587-11B3-4E9E-833D-779A36508112}" type="presOf" srcId="{4C35D32F-0EAB-4CD7-82EE-45574DC2A586}" destId="{751E9DD6-38DB-49FF-B3BE-A7F1586C8B05}" srcOrd="0" destOrd="0" presId="urn:microsoft.com/office/officeart/2005/8/layout/target3"/>
    <dgm:cxn modelId="{D3609B46-F5FA-498E-B01B-B0A0F8F3819F}" type="presParOf" srcId="{333A1088-737F-45CB-B68E-254E46348037}" destId="{F5ABB229-8D3B-4694-996A-96F23CF14429}" srcOrd="0" destOrd="0" presId="urn:microsoft.com/office/officeart/2005/8/layout/target3"/>
    <dgm:cxn modelId="{01D2392C-8E8A-407C-9EE2-13C360B127EC}" type="presParOf" srcId="{333A1088-737F-45CB-B68E-254E46348037}" destId="{F41139FD-01EE-4571-8B17-4FB00FC51163}" srcOrd="1" destOrd="0" presId="urn:microsoft.com/office/officeart/2005/8/layout/target3"/>
    <dgm:cxn modelId="{A11A8D77-D18E-4CE1-A876-0613B702AD4A}" type="presParOf" srcId="{333A1088-737F-45CB-B68E-254E46348037}" destId="{D005CE8C-CC26-4C3E-AC11-E15060ECD759}" srcOrd="2" destOrd="0" presId="urn:microsoft.com/office/officeart/2005/8/layout/target3"/>
    <dgm:cxn modelId="{97DCE5BE-8BDE-422E-9702-60DF20B7CD03}" type="presParOf" srcId="{333A1088-737F-45CB-B68E-254E46348037}" destId="{2C702D82-9B77-49B7-9568-BB8EB47C3372}" srcOrd="3" destOrd="0" presId="urn:microsoft.com/office/officeart/2005/8/layout/target3"/>
    <dgm:cxn modelId="{A4F42F63-16C6-4C6B-BC32-990CA3958DCE}" type="presParOf" srcId="{333A1088-737F-45CB-B68E-254E46348037}" destId="{A52A0455-90FF-4808-ABD0-F02540D31D5A}" srcOrd="4" destOrd="0" presId="urn:microsoft.com/office/officeart/2005/8/layout/target3"/>
    <dgm:cxn modelId="{6234C25B-84C8-4A20-A75B-20ED14049BEF}" type="presParOf" srcId="{333A1088-737F-45CB-B68E-254E46348037}" destId="{6140AFEC-043D-4C43-A2F9-D0F5331DF3A3}" srcOrd="5" destOrd="0" presId="urn:microsoft.com/office/officeart/2005/8/layout/target3"/>
    <dgm:cxn modelId="{18990CE3-8732-4CE5-A8A5-44E8E8B76D4A}" type="presParOf" srcId="{333A1088-737F-45CB-B68E-254E46348037}" destId="{9358AC05-5D7D-4327-9F80-1AD486AEA664}" srcOrd="6" destOrd="0" presId="urn:microsoft.com/office/officeart/2005/8/layout/target3"/>
    <dgm:cxn modelId="{867B1003-AEDD-4F89-8D9F-11FB38E9CCC9}" type="presParOf" srcId="{333A1088-737F-45CB-B68E-254E46348037}" destId="{313FC574-E1CD-4FB4-B054-0B805CE0447D}" srcOrd="7" destOrd="0" presId="urn:microsoft.com/office/officeart/2005/8/layout/target3"/>
    <dgm:cxn modelId="{9C02A13B-5A05-4CFE-B8EC-B3D9F7DAF4F9}" type="presParOf" srcId="{333A1088-737F-45CB-B68E-254E46348037}" destId="{619D679B-A015-4ECF-8348-D1034C574F40}" srcOrd="8" destOrd="0" presId="urn:microsoft.com/office/officeart/2005/8/layout/target3"/>
    <dgm:cxn modelId="{61E0B902-4044-4286-B08F-1A783D69539E}" type="presParOf" srcId="{333A1088-737F-45CB-B68E-254E46348037}" destId="{322283A8-4A27-4CDA-BAE3-F381106A9174}" srcOrd="9" destOrd="0" presId="urn:microsoft.com/office/officeart/2005/8/layout/target3"/>
    <dgm:cxn modelId="{0C905BFE-2B20-4705-97A0-597D9D71935D}" type="presParOf" srcId="{333A1088-737F-45CB-B68E-254E46348037}" destId="{FFC9F71D-1B4F-4AD9-A4A6-86ADEFC8AF5C}" srcOrd="10" destOrd="0" presId="urn:microsoft.com/office/officeart/2005/8/layout/target3"/>
    <dgm:cxn modelId="{88D29F0C-AA94-4312-9ED1-7169A3BBC5E6}" type="presParOf" srcId="{333A1088-737F-45CB-B68E-254E46348037}" destId="{25B08C86-7E15-44DC-BE7F-FFB55DD49D12}" srcOrd="11" destOrd="0" presId="urn:microsoft.com/office/officeart/2005/8/layout/target3"/>
    <dgm:cxn modelId="{14BAEA66-325E-497D-A317-64FA2DC938E8}" type="presParOf" srcId="{333A1088-737F-45CB-B68E-254E46348037}" destId="{C00F7E6A-B60D-414E-B40A-C4B931C28BAF}" srcOrd="12" destOrd="0" presId="urn:microsoft.com/office/officeart/2005/8/layout/target3"/>
    <dgm:cxn modelId="{C447535A-3AFE-42AD-8EEE-AE2BC69816E0}" type="presParOf" srcId="{333A1088-737F-45CB-B68E-254E46348037}" destId="{18D1CD71-A09E-4DC8-AD58-D43BE56A821F}" srcOrd="13" destOrd="0" presId="urn:microsoft.com/office/officeart/2005/8/layout/target3"/>
    <dgm:cxn modelId="{B4991EC7-F5D6-4CC9-B0A8-3F3621FAD368}" type="presParOf" srcId="{333A1088-737F-45CB-B68E-254E46348037}" destId="{3AF1215E-7776-4C24-8064-1417BC451259}" srcOrd="14" destOrd="0" presId="urn:microsoft.com/office/officeart/2005/8/layout/target3"/>
    <dgm:cxn modelId="{122C198F-5BF0-4C85-840E-99DA1330CA09}" type="presParOf" srcId="{333A1088-737F-45CB-B68E-254E46348037}" destId="{1A56D0C6-827E-4224-8020-F6331FAB0C3E}" srcOrd="15" destOrd="0" presId="urn:microsoft.com/office/officeart/2005/8/layout/target3"/>
    <dgm:cxn modelId="{E3EBE62D-2A22-48A6-9630-4E7C238EF9F1}" type="presParOf" srcId="{333A1088-737F-45CB-B68E-254E46348037}" destId="{5D1861EB-1465-4B6B-B573-C1854262B277}" srcOrd="16" destOrd="0" presId="urn:microsoft.com/office/officeart/2005/8/layout/target3"/>
    <dgm:cxn modelId="{D6C789B3-4998-4B02-A754-5B0CC773E128}" type="presParOf" srcId="{333A1088-737F-45CB-B68E-254E46348037}" destId="{751E9DD6-38DB-49FF-B3BE-A7F1586C8B05}" srcOrd="17" destOrd="0" presId="urn:microsoft.com/office/officeart/2005/8/layout/target3"/>
    <dgm:cxn modelId="{BDF5A390-AA18-4146-B48A-DCBCCE5A4C71}" type="presParOf" srcId="{333A1088-737F-45CB-B68E-254E46348037}" destId="{AED2198E-93D5-4001-81B4-73124B309672}" srcOrd="18" destOrd="0" presId="urn:microsoft.com/office/officeart/2005/8/layout/target3"/>
    <dgm:cxn modelId="{6ABC6CA7-2EB0-477D-A87E-7A32E383209F}" type="presParOf" srcId="{333A1088-737F-45CB-B68E-254E46348037}" destId="{2BE915AB-18AA-4053-B92C-3BFC9ED204BB}" srcOrd="19" destOrd="0" presId="urn:microsoft.com/office/officeart/2005/8/layout/target3"/>
    <dgm:cxn modelId="{0153B44E-79F1-408D-884D-896B2F267888}" type="presParOf" srcId="{333A1088-737F-45CB-B68E-254E46348037}" destId="{6BB5E863-4638-4E1D-BFDE-399D028AC4ED}" srcOrd="20" destOrd="0" presId="urn:microsoft.com/office/officeart/2005/8/layout/target3"/>
    <dgm:cxn modelId="{2733F0EE-0322-4DB6-805A-9A2D8762D3CA}" type="presParOf" srcId="{333A1088-737F-45CB-B68E-254E46348037}" destId="{5A5FFA88-C948-4069-8E93-59FA12366E83}" srcOrd="21" destOrd="0" presId="urn:microsoft.com/office/officeart/2005/8/layout/target3"/>
    <dgm:cxn modelId="{3C0EABAF-7920-436B-9E7D-74D02E98DF6D}" type="presParOf" srcId="{333A1088-737F-45CB-B68E-254E46348037}" destId="{522F3148-FA5D-45C0-8223-90D71CEF85DC}" srcOrd="22" destOrd="0" presId="urn:microsoft.com/office/officeart/2005/8/layout/target3"/>
    <dgm:cxn modelId="{06499836-ED32-4410-BAEA-1E60B57D71E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VY_52_INOVACE_17_Přírodopis 7.ročník_Mechorosty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Mechorosty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říjen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406F60-4A45-4885-BE7F-98BEC9642E2B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ED29F8-5F98-48B3-A333-48AD2868E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0231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3170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86091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6889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7253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633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1912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0624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6869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7381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7503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0226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ED29F8-5F98-48B3-A333-48AD2868E84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0051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2957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741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782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012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468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5973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735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100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9536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8540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3908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9953B-84D0-4DEF-B505-FD2C2C22012A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BB08A-CAEC-446E-809C-FE6B08CB5E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26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Soubor:MarchantiaPolymorpha.jpg" TargetMode="External"/><Relationship Id="rId7" Type="http://schemas.openxmlformats.org/officeDocument/2006/relationships/hyperlink" Target="http://cs.wikipedia.org/wiki/Soubor:SphagnumFallax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Leucobryum_glaucum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cs.wikipedia.org/wiki/Soubor:Polytrichum_Formosum1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chantiaPolymorpha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cs.wikipedia.org/wiki/Soubor:Leucobryum_glaucum.jpg" TargetMode="External"/><Relationship Id="rId7" Type="http://schemas.openxmlformats.org/officeDocument/2006/relationships/hyperlink" Target="http://cs.wikipedia.org/wiki/Soubor:Plagiomnium_undulatum_p7250027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Polytrichum_Formosum1.jpg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hyperlink" Target="http://cs.wikipedia.org/wiki/Soubor:SphagnumFallax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Soubor:Polytrichum_Formosum1.jpg" TargetMode="External"/><Relationship Id="rId7" Type="http://schemas.openxmlformats.org/officeDocument/2006/relationships/hyperlink" Target="http://cs.wikipedia.org/wiki/Soubor:SphagnumFallax.jpg" TargetMode="External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hyperlink" Target="http://cs.wikipedia.org/wiki/Soubor:Plagiomnium_undulatum_p7250027.jpg" TargetMode="External"/><Relationship Id="rId5" Type="http://schemas.openxmlformats.org/officeDocument/2006/relationships/hyperlink" Target="http://cs.wikipedia.org/wiki/Soubor:MarchantiaPolymorpha.jpg" TargetMode="External"/><Relationship Id="rId10" Type="http://schemas.openxmlformats.org/officeDocument/2006/relationships/image" Target="../media/image4.jpeg"/><Relationship Id="rId4" Type="http://schemas.openxmlformats.org/officeDocument/2006/relationships/image" Target="../media/image6.jpeg"/><Relationship Id="rId9" Type="http://schemas.openxmlformats.org/officeDocument/2006/relationships/hyperlink" Target="http://cs.wikipedia.org/wiki/Soubor:Leucobryum_glaucum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phagnumFallax.jpg" TargetMode="External"/><Relationship Id="rId3" Type="http://schemas.openxmlformats.org/officeDocument/2006/relationships/hyperlink" Target="http://cs.wikipedia.org/wiki/Soubor:MarchantiaPolymorpha.jpg" TargetMode="External"/><Relationship Id="rId7" Type="http://schemas.openxmlformats.org/officeDocument/2006/relationships/hyperlink" Target="http://cs.wikipedia.org/wiki/Soubor:Plagiomnium_undulatum_p7250027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lytrichum_Formosum1.jpg" TargetMode="External"/><Relationship Id="rId5" Type="http://schemas.openxmlformats.org/officeDocument/2006/relationships/hyperlink" Target="http://cs.wikipedia.org/wiki/Soubor:Leucobryum_glaucum.jpg" TargetMode="External"/><Relationship Id="rId4" Type="http://schemas.openxmlformats.org/officeDocument/2006/relationships/hyperlink" Target="http://www.vyukovematerialy.cz/biol/rocnik6/foto/mech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8831365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7265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5839099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Přírodopis, 7. ročník, Mechorosty</a:t>
            </a:r>
          </a:p>
          <a:p>
            <a:endParaRPr lang="cs-CZ" sz="2800" dirty="0"/>
          </a:p>
          <a:p>
            <a:r>
              <a:rPr lang="cs-CZ" sz="2800" dirty="0" smtClean="0"/>
              <a:t>Prezentace:</a:t>
            </a:r>
          </a:p>
          <a:p>
            <a:r>
              <a:rPr lang="cs-CZ" sz="2800" dirty="0" smtClean="0"/>
              <a:t>1) Mechorosty – charakteristika</a:t>
            </a:r>
          </a:p>
          <a:p>
            <a:r>
              <a:rPr lang="cs-CZ" sz="2800" dirty="0" smtClean="0"/>
              <a:t>2) Játrovky</a:t>
            </a:r>
          </a:p>
          <a:p>
            <a:r>
              <a:rPr lang="cs-CZ" sz="2800" dirty="0" smtClean="0"/>
              <a:t>3) Mechy a jejich význam</a:t>
            </a:r>
          </a:p>
          <a:p>
            <a:r>
              <a:rPr lang="cs-CZ" sz="2800" dirty="0" smtClean="0"/>
              <a:t>4) Stavba mechové rostliny</a:t>
            </a:r>
          </a:p>
          <a:p>
            <a:r>
              <a:rPr lang="cs-CZ" sz="2800" dirty="0" smtClean="0"/>
              <a:t>5) Životní cyklus mechů s procvičením</a:t>
            </a:r>
          </a:p>
          <a:p>
            <a:r>
              <a:rPr lang="cs-CZ" sz="2800" dirty="0" smtClean="0"/>
              <a:t>6) Zástupci mechů – obrázky - určování</a:t>
            </a:r>
          </a:p>
          <a:p>
            <a:r>
              <a:rPr lang="cs-CZ" sz="2800" dirty="0" smtClean="0"/>
              <a:t>7) </a:t>
            </a:r>
            <a:r>
              <a:rPr lang="cs-CZ" sz="2800" dirty="0" err="1" smtClean="0"/>
              <a:t>Hyalocysty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1158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5472608" cy="11079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  Mechorosty</a:t>
            </a:r>
            <a:endParaRPr lang="cs-CZ" sz="6600" b="1" dirty="0"/>
          </a:p>
        </p:txBody>
      </p:sp>
      <p:pic>
        <p:nvPicPr>
          <p:cNvPr id="3" name="Picture 2" descr="Porostnice mnohotvárná">
            <a:hlinkClick r:id="rId3" tooltip="Porostnice mnohotvárná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3609578" cy="271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Leucobryum glacum">
            <a:hlinkClick r:id="rId5" tooltip="Leucobryum glacum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1" y="1628800"/>
            <a:ext cx="3618907" cy="271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Popis obrázku chybí">
            <a:hlinkClick r:id="rId7" tooltip="Popis obrázku chybí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412" y="4581128"/>
            <a:ext cx="3046476" cy="203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Ploník ztenčený">
            <a:hlinkClick r:id="rId9" tooltip="Ploník ztenčený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0625" y="4550767"/>
            <a:ext cx="3137558" cy="209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340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8297464" cy="526297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Mechorosty</a:t>
            </a:r>
          </a:p>
          <a:p>
            <a:endParaRPr lang="cs-CZ" sz="2800" b="1" u="sng" dirty="0"/>
          </a:p>
          <a:p>
            <a:r>
              <a:rPr lang="cs-CZ" sz="2800" dirty="0" smtClean="0"/>
              <a:t>- nejstarší suchozemské rostliny</a:t>
            </a:r>
          </a:p>
          <a:p>
            <a:r>
              <a:rPr lang="cs-CZ" sz="2800" dirty="0" smtClean="0"/>
              <a:t>- zřejmě vznikly ze zelených řas</a:t>
            </a:r>
          </a:p>
          <a:p>
            <a:r>
              <a:rPr lang="cs-CZ" sz="2800" dirty="0" smtClean="0"/>
              <a:t>- nemají pravá vodivá pletiva, ani podpůrná – proto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jsou mechy drobné, nízké a rostou v trsech</a:t>
            </a:r>
          </a:p>
          <a:p>
            <a:r>
              <a:rPr lang="cs-CZ" sz="2800" dirty="0" smtClean="0"/>
              <a:t>- tělo mechové rostliny – stélka</a:t>
            </a:r>
          </a:p>
          <a:p>
            <a:endParaRPr lang="cs-CZ" sz="2800" dirty="0"/>
          </a:p>
          <a:p>
            <a:pPr marL="514350" indent="-514350">
              <a:buAutoNum type="arabicPeriod"/>
            </a:pPr>
            <a:r>
              <a:rPr lang="cs-CZ" sz="2800" b="1" u="sng" dirty="0" smtClean="0"/>
              <a:t>Játrovky</a:t>
            </a:r>
          </a:p>
          <a:p>
            <a:r>
              <a:rPr lang="cs-CZ" sz="2800" dirty="0" smtClean="0"/>
              <a:t>- nejprimitivnější a zřejmě nejstarší skupina mechorostů</a:t>
            </a:r>
          </a:p>
          <a:p>
            <a:r>
              <a:rPr lang="cs-CZ" sz="2800" dirty="0" smtClean="0"/>
              <a:t>- stélka – lupenitá nebo listnatá</a:t>
            </a:r>
          </a:p>
          <a:p>
            <a:r>
              <a:rPr lang="cs-CZ" sz="2800" dirty="0" smtClean="0"/>
              <a:t>- u některých játrovek </a:t>
            </a:r>
            <a:r>
              <a:rPr lang="cs-CZ" sz="2800" b="1" u="sng" dirty="0" smtClean="0"/>
              <a:t>pohárky</a:t>
            </a:r>
            <a:r>
              <a:rPr lang="cs-CZ" sz="2800" dirty="0" smtClean="0"/>
              <a:t> – k rozmnožování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59452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939822" cy="18158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orostnice mnohotvará</a:t>
            </a:r>
          </a:p>
          <a:p>
            <a:pPr>
              <a:buFontTx/>
              <a:buChar char="-"/>
            </a:pPr>
            <a:r>
              <a:rPr lang="cs-CZ" sz="2800" dirty="0" smtClean="0"/>
              <a:t>stélka </a:t>
            </a:r>
            <a:r>
              <a:rPr lang="cs-CZ" sz="2800" dirty="0" smtClean="0"/>
              <a:t>plochá lupenitá, k podkladu je </a:t>
            </a:r>
            <a:r>
              <a:rPr lang="cs-CZ" sz="2800" dirty="0" smtClean="0"/>
              <a:t>přichycena</a:t>
            </a:r>
          </a:p>
          <a:p>
            <a:r>
              <a:rPr lang="cs-CZ" sz="2800" dirty="0" smtClean="0"/>
              <a:t> příchytnými vlákny</a:t>
            </a:r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 descr="Porostnice mnohotvárná">
            <a:hlinkClick r:id="rId3" tooltip="Porostnice mnohotvárná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80928"/>
            <a:ext cx="3609578" cy="271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580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476672"/>
            <a:ext cx="8640960" cy="56938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Mechy</a:t>
            </a:r>
          </a:p>
          <a:p>
            <a:r>
              <a:rPr lang="cs-CZ" sz="2800" dirty="0" smtClean="0"/>
              <a:t>- rozšířeny po celé zemi, častěji v tundře a ve vyšších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horách</a:t>
            </a:r>
          </a:p>
          <a:p>
            <a:r>
              <a:rPr lang="cs-CZ" sz="2800" dirty="0" smtClean="0"/>
              <a:t>- k pohlavnímu rozmnožování potřebují vodní prostředí</a:t>
            </a:r>
          </a:p>
          <a:p>
            <a:endParaRPr lang="cs-CZ" sz="2800" b="1" u="sng" dirty="0" smtClean="0"/>
          </a:p>
          <a:p>
            <a:r>
              <a:rPr lang="cs-CZ" sz="2800" b="1" u="sng" dirty="0" smtClean="0"/>
              <a:t>význam mechů</a:t>
            </a:r>
          </a:p>
          <a:p>
            <a:r>
              <a:rPr lang="cs-CZ" sz="2800" dirty="0" smtClean="0"/>
              <a:t>- zadržují vodu</a:t>
            </a:r>
          </a:p>
          <a:p>
            <a:r>
              <a:rPr lang="cs-CZ" sz="2800" dirty="0" smtClean="0"/>
              <a:t>- zabraňují půdní erozi  v lesích</a:t>
            </a:r>
          </a:p>
          <a:p>
            <a:r>
              <a:rPr lang="cs-CZ" sz="2800" dirty="0"/>
              <a:t>-</a:t>
            </a:r>
            <a:r>
              <a:rPr lang="cs-CZ" sz="2800" dirty="0" smtClean="0"/>
              <a:t> rašelina - </a:t>
            </a:r>
            <a:r>
              <a:rPr lang="cs-CZ" sz="2800" dirty="0"/>
              <a:t>z</a:t>
            </a:r>
            <a:r>
              <a:rPr lang="cs-CZ" sz="2800" dirty="0" smtClean="0"/>
              <a:t> odumřelých stélek rašeliníku – v zahradnictví,</a:t>
            </a:r>
          </a:p>
          <a:p>
            <a:r>
              <a:rPr lang="cs-CZ" sz="2800" dirty="0" smtClean="0"/>
              <a:t>   léčivé koupele, při destilaci whisky, usušená rašelina – </a:t>
            </a:r>
          </a:p>
          <a:p>
            <a:r>
              <a:rPr lang="cs-CZ" sz="2800" dirty="0" smtClean="0"/>
              <a:t>   fosilní palivo, stelivo</a:t>
            </a:r>
          </a:p>
          <a:p>
            <a:r>
              <a:rPr lang="cs-CZ" sz="2800" dirty="0" smtClean="0"/>
              <a:t>- pionýrské rostliny</a:t>
            </a:r>
          </a:p>
          <a:p>
            <a:r>
              <a:rPr lang="cs-CZ" sz="2800" dirty="0" smtClean="0"/>
              <a:t>- citlivé na kvalitu ovzduší – bioindikátory čistoty  prostředí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6178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04664"/>
            <a:ext cx="612068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Stavba stélky mechové rostliny</a:t>
            </a:r>
            <a:endParaRPr lang="cs-CZ" sz="32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2672293" cy="4679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1340768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obolka krytá čepičkou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42088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štět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378904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lodyžka s lístky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544522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říchytná vlákna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655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51939" cy="48320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ž</a:t>
            </a:r>
            <a:r>
              <a:rPr lang="cs-CZ" sz="2800" b="1" u="sng" dirty="0" smtClean="0"/>
              <a:t>ivotní cyklus mechů</a:t>
            </a:r>
          </a:p>
          <a:p>
            <a:r>
              <a:rPr lang="cs-CZ" sz="2800" dirty="0" smtClean="0"/>
              <a:t>- z výtrusu vyklíčí </a:t>
            </a:r>
            <a:r>
              <a:rPr lang="cs-CZ" sz="2800" b="1" u="sng" dirty="0" err="1" smtClean="0"/>
              <a:t>prvoklíček</a:t>
            </a:r>
            <a:r>
              <a:rPr lang="cs-CZ" sz="2800" dirty="0" smtClean="0"/>
              <a:t>, který doroste v mechovou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rostlinu</a:t>
            </a:r>
          </a:p>
          <a:p>
            <a:pPr>
              <a:buFontTx/>
              <a:buChar char="-"/>
            </a:pPr>
            <a:r>
              <a:rPr lang="cs-CZ" sz="2800" dirty="0" smtClean="0"/>
              <a:t>po </a:t>
            </a:r>
            <a:r>
              <a:rPr lang="cs-CZ" sz="2800" dirty="0" smtClean="0"/>
              <a:t>čase vznikají pohlavní orgány – samčí </a:t>
            </a:r>
            <a:r>
              <a:rPr lang="cs-CZ" sz="2800" b="1" u="sng" dirty="0" smtClean="0"/>
              <a:t>pelatky</a:t>
            </a:r>
          </a:p>
          <a:p>
            <a:r>
              <a:rPr lang="cs-CZ" sz="2800" dirty="0" smtClean="0"/>
              <a:t>  a samičí </a:t>
            </a:r>
            <a:r>
              <a:rPr lang="cs-CZ" sz="2800" b="1" u="sng" dirty="0" smtClean="0"/>
              <a:t>zárodečníky</a:t>
            </a:r>
            <a:r>
              <a:rPr lang="cs-CZ" sz="2800" dirty="0" smtClean="0"/>
              <a:t>       </a:t>
            </a:r>
          </a:p>
          <a:p>
            <a:r>
              <a:rPr lang="cs-CZ" sz="2800" dirty="0" smtClean="0"/>
              <a:t>- </a:t>
            </a:r>
            <a:r>
              <a:rPr lang="cs-CZ" sz="2800" dirty="0" smtClean="0"/>
              <a:t>v pohlavních orgánech vznikají pohlavní buňky</a:t>
            </a:r>
          </a:p>
          <a:p>
            <a:r>
              <a:rPr lang="cs-CZ" sz="2800" dirty="0" smtClean="0"/>
              <a:t>- ke splynutí pohlavních buněk jen ve vodním prostředí,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např. kapka vody</a:t>
            </a:r>
          </a:p>
          <a:p>
            <a:r>
              <a:rPr lang="cs-CZ" sz="2800" dirty="0" smtClean="0"/>
              <a:t>- z oplozeného vajíčka – </a:t>
            </a:r>
            <a:r>
              <a:rPr lang="cs-CZ" sz="2800" b="1" u="sng" dirty="0" smtClean="0"/>
              <a:t>štět s tobolkou</a:t>
            </a:r>
          </a:p>
          <a:p>
            <a:r>
              <a:rPr lang="cs-CZ" sz="2800" dirty="0" smtClean="0"/>
              <a:t>- v tobolce dozrávají výtrusy</a:t>
            </a:r>
          </a:p>
          <a:p>
            <a:pPr marL="457200" indent="-457200">
              <a:buFontTx/>
              <a:buChar char="-"/>
            </a:pP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198806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4392488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Životní cyklus mechů </a:t>
            </a:r>
            <a:endParaRPr lang="cs-CZ" sz="32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3613" y="1449308"/>
            <a:ext cx="1740429" cy="137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261594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výtrusy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72992"/>
            <a:ext cx="1296152" cy="51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69668" y="2588537"/>
            <a:ext cx="1715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prvoklíček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71268"/>
            <a:ext cx="2395544" cy="135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1298" y="3499400"/>
            <a:ext cx="2502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</a:rPr>
              <a:t>echová rostlina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4322" y="5011940"/>
            <a:ext cx="2135387" cy="1700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7694" y="4077287"/>
            <a:ext cx="2057479" cy="1021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80120" y="4636757"/>
            <a:ext cx="1782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zárodečníky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85492" y="465581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pelatky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20617"/>
            <a:ext cx="1584176" cy="3464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4978" y="5581386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</a:rPr>
              <a:t>echová rostlina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139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068960"/>
            <a:ext cx="7150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bělomech sivý                             ploník  ztenčený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309320"/>
            <a:ext cx="6396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měřík  čeřitý                                   rašeliník </a:t>
            </a:r>
            <a:endParaRPr lang="cs-CZ" sz="2800" dirty="0"/>
          </a:p>
        </p:txBody>
      </p:sp>
      <p:pic>
        <p:nvPicPr>
          <p:cNvPr id="2" name="Picture 2" descr="Leucobryum glacum">
            <a:hlinkClick r:id="rId3" tooltip="Leucobryum glacum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992" y="426138"/>
            <a:ext cx="2952330" cy="221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loník ztenčený">
            <a:hlinkClick r:id="rId5" tooltip="Ploník ztenčený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3429" y="548679"/>
            <a:ext cx="3137558" cy="2091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Plagiomnium undulatum">
            <a:hlinkClick r:id="rId7" tooltip="Plagiomnium undulatum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92180"/>
            <a:ext cx="1944216" cy="258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Popis obrázku chybí">
            <a:hlinkClick r:id="rId9" tooltip="Popis obrázku chybí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4511" y="4005064"/>
            <a:ext cx="3046476" cy="203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8756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692696"/>
            <a:ext cx="8712968" cy="13849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hyalocysty</a:t>
            </a:r>
            <a:r>
              <a:rPr lang="cs-CZ" sz="2800" dirty="0" smtClean="0"/>
              <a:t>  - prázdné, bezbarvé buňky vyplněné vzduchem</a:t>
            </a:r>
          </a:p>
          <a:p>
            <a:r>
              <a:rPr lang="cs-CZ" sz="2800" dirty="0" smtClean="0"/>
              <a:t>nebo vodou v pletivu lístků u rašeliníků a některých</a:t>
            </a:r>
          </a:p>
          <a:p>
            <a:r>
              <a:rPr lang="cs-CZ" sz="2800" dirty="0" smtClean="0"/>
              <a:t>mechů </a:t>
            </a:r>
            <a:endParaRPr lang="cs-CZ" sz="2800" dirty="0"/>
          </a:p>
        </p:txBody>
      </p:sp>
      <p:pic>
        <p:nvPicPr>
          <p:cNvPr id="4098" name="Picture 2" descr="http://ts3.mm.bing.net/images/thumbnail.aspx?q=1444318680522&amp;id=3cd0ede4db5b49a0e8e1e81b2e74584b&amp;url=http%3a%2f%2fwww.sesity.net%2flaboratorni-prace-biologie%2fimg%2flistek-raselinik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92896"/>
            <a:ext cx="54537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906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Ploník ztenčený">
            <a:hlinkClick r:id="rId3" tooltip="Ploník ztenčen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0121"/>
            <a:ext cx="2916986" cy="194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Porostnice mnohotvárná">
            <a:hlinkClick r:id="rId5" tooltip="Porostnice mnohotvárná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4416" y="760121"/>
            <a:ext cx="2592288" cy="19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Popis obrázku chybí">
            <a:hlinkClick r:id="rId7" tooltip="Popis obrázku chybí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95082" y="760121"/>
            <a:ext cx="2888338" cy="1925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Leucobryum glacum">
            <a:hlinkClick r:id="rId9" tooltip="Leucobryum glacum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455" y="3695007"/>
            <a:ext cx="2827433" cy="212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lagiomnium undulatum">
            <a:hlinkClick r:id="rId11" tooltip="Plagiomnium undulatum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76342"/>
            <a:ext cx="1682815" cy="224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99592" y="188640"/>
            <a:ext cx="5578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Poznej  tyto mechorosty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2780928"/>
            <a:ext cx="2680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ploník ztenčený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88432" y="2924944"/>
            <a:ext cx="4222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orostnice mnohotvará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77979" y="2780928"/>
            <a:ext cx="1910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rašeliník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949280"/>
            <a:ext cx="2364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ělomech sivý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5" y="5949280"/>
            <a:ext cx="2463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měřík čeřitý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466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13690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</a:p>
          <a:p>
            <a:endParaRPr lang="cs-CZ" sz="2000" dirty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cs.wikipedia.org/wiki/Soubor:MarchantiaPolymorpha.jpg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www.vyukovematerialy.cz/biol/rocnik6/foto/mechy.jpg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cs.wikipedia.org/wiki/Soubor:Leucobryum_glaucum.jpg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cs.wikipedia.org/wiki/Soubor:Polytrichum_Formosum1.jpg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cs.wikipedia.org/wiki/Soubor:Plagiomnium_undulatum_p7250027.jpg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cs.wikipedia.org/wiki/Soubor:SphagnumFallax.jpg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cs.wikipedia.org/wiki/Soubor:SphagnumFallax.jpg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085184"/>
            <a:ext cx="8280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Životní cyklus mechů – vlastní archív autora</a:t>
            </a:r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091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422</Words>
  <Application>Microsoft Office PowerPoint</Application>
  <PresentationFormat>Předvádění na obrazovce (4:3)</PresentationFormat>
  <Paragraphs>114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28</cp:revision>
  <dcterms:created xsi:type="dcterms:W3CDTF">2012-01-22T15:52:27Z</dcterms:created>
  <dcterms:modified xsi:type="dcterms:W3CDTF">2012-05-05T06:07:19Z</dcterms:modified>
</cp:coreProperties>
</file>