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8" r:id="rId3"/>
    <p:sldId id="259" r:id="rId4"/>
    <p:sldId id="260" r:id="rId5"/>
    <p:sldId id="261" r:id="rId6"/>
    <p:sldId id="268" r:id="rId7"/>
    <p:sldId id="262" r:id="rId8"/>
    <p:sldId id="263" r:id="rId9"/>
    <p:sldId id="264" r:id="rId10"/>
    <p:sldId id="271" r:id="rId11"/>
    <p:sldId id="272" r:id="rId12"/>
    <p:sldId id="273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17" autoAdjust="0"/>
  </p:normalViewPr>
  <p:slideViewPr>
    <p:cSldViewPr>
      <p:cViewPr varScale="1">
        <p:scale>
          <a:sx n="70" d="100"/>
          <a:sy n="70" d="100"/>
        </p:scale>
        <p:origin x="-4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VY_52_INOVACE_21_Přírodopis 7.ročník_Stonek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Stonek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prosinec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472226-AB24-4E7B-93F1-939B389CA562}" type="presOf" srcId="{D1D4F407-5343-4D3F-B5B9-D407B03CAEB4}" destId="{D005CE8C-CC26-4C3E-AC11-E15060ECD759}" srcOrd="0" destOrd="0" presId="urn:microsoft.com/office/officeart/2005/8/layout/target3"/>
    <dgm:cxn modelId="{6FD92184-A94D-4A41-9E84-A5F51E51969C}" type="presOf" srcId="{4C35D32F-0EAB-4CD7-82EE-45574DC2A586}" destId="{751E9DD6-38DB-49FF-B3BE-A7F1586C8B05}" srcOrd="0" destOrd="0" presId="urn:microsoft.com/office/officeart/2005/8/layout/target3"/>
    <dgm:cxn modelId="{F4D48931-1676-4014-B619-1CB1A144AB4D}" type="presOf" srcId="{FF3621C1-5D89-4169-B9F7-F768AE7D9489}" destId="{522F3148-FA5D-45C0-8223-90D71CEF85D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707CBB6-B21E-483F-AE92-AF1721754F26}" type="presOf" srcId="{B651F6E3-6281-48DB-9319-2AEAFDAE7572}" destId="{6BB5E863-4638-4E1D-BFDE-399D028AC4ED}" srcOrd="1" destOrd="0" presId="urn:microsoft.com/office/officeart/2005/8/layout/target3"/>
    <dgm:cxn modelId="{488271A0-279F-4412-B2CD-826EEDB89D84}" type="presOf" srcId="{D1B46980-6531-4606-95E6-44980827E919}" destId="{6140AFEC-043D-4C43-A2F9-D0F5331DF3A3}" srcOrd="0" destOrd="0" presId="urn:microsoft.com/office/officeart/2005/8/layout/target3"/>
    <dgm:cxn modelId="{EF54414F-9D33-4D50-9169-C2FF056C0E0B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6315846-1850-4D8E-8E48-DA92E7906882}" type="presOf" srcId="{FF3621C1-5D89-4169-B9F7-F768AE7D9489}" destId="{3AF1215E-7776-4C24-8064-1417BC451259}" srcOrd="0" destOrd="0" presId="urn:microsoft.com/office/officeart/2005/8/layout/target3"/>
    <dgm:cxn modelId="{1A6E52CF-02EA-4A2F-8CF0-08C2B2C07CB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C86B43A-A00D-4135-96F4-4E71B5BE31CC}" type="presOf" srcId="{D8197B8C-B260-4A16-BDF4-0947B075E274}" destId="{25B08C86-7E15-44DC-BE7F-FFB55DD49D12}" srcOrd="0" destOrd="0" presId="urn:microsoft.com/office/officeart/2005/8/layout/target3"/>
    <dgm:cxn modelId="{568AA2E0-C6A5-4D27-A05F-ED5398FC2E9A}" type="presOf" srcId="{D1D4F407-5343-4D3F-B5B9-D407B03CAEB4}" destId="{AED2198E-93D5-4001-81B4-73124B309672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1F1A480D-B526-4CD9-8DA5-3530725069A5}" type="presOf" srcId="{B651F6E3-6281-48DB-9319-2AEAFDAE7572}" destId="{619D679B-A015-4ECF-8348-D1034C574F40}" srcOrd="0" destOrd="0" presId="urn:microsoft.com/office/officeart/2005/8/layout/target3"/>
    <dgm:cxn modelId="{F6EA1A2A-91FE-467C-947E-2796084347FE}" type="presOf" srcId="{4C35D32F-0EAB-4CD7-82EE-45574DC2A586}" destId="{6AB29FE0-4261-4AFC-A281-4104E238B479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075DBD8-57E8-4FC3-932A-B19CDB186A41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085AA9-3712-4D0A-899A-B65E0AB37506}" type="presParOf" srcId="{333A1088-737F-45CB-B68E-254E46348037}" destId="{F5ABB229-8D3B-4694-996A-96F23CF14429}" srcOrd="0" destOrd="0" presId="urn:microsoft.com/office/officeart/2005/8/layout/target3"/>
    <dgm:cxn modelId="{E205963B-06AF-404F-AFBC-813C09C7BE00}" type="presParOf" srcId="{333A1088-737F-45CB-B68E-254E46348037}" destId="{F41139FD-01EE-4571-8B17-4FB00FC51163}" srcOrd="1" destOrd="0" presId="urn:microsoft.com/office/officeart/2005/8/layout/target3"/>
    <dgm:cxn modelId="{4011B79F-8709-4811-A596-A4E3BA1314AA}" type="presParOf" srcId="{333A1088-737F-45CB-B68E-254E46348037}" destId="{D005CE8C-CC26-4C3E-AC11-E15060ECD759}" srcOrd="2" destOrd="0" presId="urn:microsoft.com/office/officeart/2005/8/layout/target3"/>
    <dgm:cxn modelId="{BC5C9BCA-E148-4063-82A1-B00A042C5FE8}" type="presParOf" srcId="{333A1088-737F-45CB-B68E-254E46348037}" destId="{2C702D82-9B77-49B7-9568-BB8EB47C3372}" srcOrd="3" destOrd="0" presId="urn:microsoft.com/office/officeart/2005/8/layout/target3"/>
    <dgm:cxn modelId="{4ADD40B1-1443-4692-BE58-749992D30AD1}" type="presParOf" srcId="{333A1088-737F-45CB-B68E-254E46348037}" destId="{A52A0455-90FF-4808-ABD0-F02540D31D5A}" srcOrd="4" destOrd="0" presId="urn:microsoft.com/office/officeart/2005/8/layout/target3"/>
    <dgm:cxn modelId="{E62EBB54-2307-45E5-BD4B-5B94B0103C38}" type="presParOf" srcId="{333A1088-737F-45CB-B68E-254E46348037}" destId="{6140AFEC-043D-4C43-A2F9-D0F5331DF3A3}" srcOrd="5" destOrd="0" presId="urn:microsoft.com/office/officeart/2005/8/layout/target3"/>
    <dgm:cxn modelId="{E2CFB6AC-3551-44C3-BC8F-696D150061E9}" type="presParOf" srcId="{333A1088-737F-45CB-B68E-254E46348037}" destId="{9358AC05-5D7D-4327-9F80-1AD486AEA664}" srcOrd="6" destOrd="0" presId="urn:microsoft.com/office/officeart/2005/8/layout/target3"/>
    <dgm:cxn modelId="{F7E64C8A-C142-4CF3-8C3F-2EDF2C757098}" type="presParOf" srcId="{333A1088-737F-45CB-B68E-254E46348037}" destId="{313FC574-E1CD-4FB4-B054-0B805CE0447D}" srcOrd="7" destOrd="0" presId="urn:microsoft.com/office/officeart/2005/8/layout/target3"/>
    <dgm:cxn modelId="{F1FAED64-6BC3-4C05-AD89-DB9E7886DBEC}" type="presParOf" srcId="{333A1088-737F-45CB-B68E-254E46348037}" destId="{619D679B-A015-4ECF-8348-D1034C574F40}" srcOrd="8" destOrd="0" presId="urn:microsoft.com/office/officeart/2005/8/layout/target3"/>
    <dgm:cxn modelId="{1843CBA9-FE99-458F-B15E-3B8B9EE7CD87}" type="presParOf" srcId="{333A1088-737F-45CB-B68E-254E46348037}" destId="{322283A8-4A27-4CDA-BAE3-F381106A9174}" srcOrd="9" destOrd="0" presId="urn:microsoft.com/office/officeart/2005/8/layout/target3"/>
    <dgm:cxn modelId="{1442BE54-54D2-47FC-B801-1B6442E9B5C6}" type="presParOf" srcId="{333A1088-737F-45CB-B68E-254E46348037}" destId="{FFC9F71D-1B4F-4AD9-A4A6-86ADEFC8AF5C}" srcOrd="10" destOrd="0" presId="urn:microsoft.com/office/officeart/2005/8/layout/target3"/>
    <dgm:cxn modelId="{7FFCE2F6-B2E6-41A1-94F4-FDED43C33ED2}" type="presParOf" srcId="{333A1088-737F-45CB-B68E-254E46348037}" destId="{25B08C86-7E15-44DC-BE7F-FFB55DD49D12}" srcOrd="11" destOrd="0" presId="urn:microsoft.com/office/officeart/2005/8/layout/target3"/>
    <dgm:cxn modelId="{7270E546-4952-4E25-8570-DFE091FCCE84}" type="presParOf" srcId="{333A1088-737F-45CB-B68E-254E46348037}" destId="{C00F7E6A-B60D-414E-B40A-C4B931C28BAF}" srcOrd="12" destOrd="0" presId="urn:microsoft.com/office/officeart/2005/8/layout/target3"/>
    <dgm:cxn modelId="{E3F428F0-8971-49B9-85EA-9ADCB9DFA46C}" type="presParOf" srcId="{333A1088-737F-45CB-B68E-254E46348037}" destId="{18D1CD71-A09E-4DC8-AD58-D43BE56A821F}" srcOrd="13" destOrd="0" presId="urn:microsoft.com/office/officeart/2005/8/layout/target3"/>
    <dgm:cxn modelId="{F331C094-56F7-4E37-9DCD-1DF383B58C5E}" type="presParOf" srcId="{333A1088-737F-45CB-B68E-254E46348037}" destId="{3AF1215E-7776-4C24-8064-1417BC451259}" srcOrd="14" destOrd="0" presId="urn:microsoft.com/office/officeart/2005/8/layout/target3"/>
    <dgm:cxn modelId="{CB4E3E18-94EE-4E36-A165-1D38540AC474}" type="presParOf" srcId="{333A1088-737F-45CB-B68E-254E46348037}" destId="{1A56D0C6-827E-4224-8020-F6331FAB0C3E}" srcOrd="15" destOrd="0" presId="urn:microsoft.com/office/officeart/2005/8/layout/target3"/>
    <dgm:cxn modelId="{9E4CDFA3-8965-4B50-AF44-0D4075AB3655}" type="presParOf" srcId="{333A1088-737F-45CB-B68E-254E46348037}" destId="{5D1861EB-1465-4B6B-B573-C1854262B277}" srcOrd="16" destOrd="0" presId="urn:microsoft.com/office/officeart/2005/8/layout/target3"/>
    <dgm:cxn modelId="{E097169A-6DC1-4507-AE41-8F93A3EFB452}" type="presParOf" srcId="{333A1088-737F-45CB-B68E-254E46348037}" destId="{751E9DD6-38DB-49FF-B3BE-A7F1586C8B05}" srcOrd="17" destOrd="0" presId="urn:microsoft.com/office/officeart/2005/8/layout/target3"/>
    <dgm:cxn modelId="{3C3F307D-AC33-494F-8EFC-4AF46930537A}" type="presParOf" srcId="{333A1088-737F-45CB-B68E-254E46348037}" destId="{AED2198E-93D5-4001-81B4-73124B309672}" srcOrd="18" destOrd="0" presId="urn:microsoft.com/office/officeart/2005/8/layout/target3"/>
    <dgm:cxn modelId="{23136928-3C53-4734-9562-94C3E160620F}" type="presParOf" srcId="{333A1088-737F-45CB-B68E-254E46348037}" destId="{2BE915AB-18AA-4053-B92C-3BFC9ED204BB}" srcOrd="19" destOrd="0" presId="urn:microsoft.com/office/officeart/2005/8/layout/target3"/>
    <dgm:cxn modelId="{9F159086-4336-4802-84CF-45B161248974}" type="presParOf" srcId="{333A1088-737F-45CB-B68E-254E46348037}" destId="{6BB5E863-4638-4E1D-BFDE-399D028AC4ED}" srcOrd="20" destOrd="0" presId="urn:microsoft.com/office/officeart/2005/8/layout/target3"/>
    <dgm:cxn modelId="{DEFC5B70-E798-45A8-B49D-943FE3BF8797}" type="presParOf" srcId="{333A1088-737F-45CB-B68E-254E46348037}" destId="{5A5FFA88-C948-4069-8E93-59FA12366E83}" srcOrd="21" destOrd="0" presId="urn:microsoft.com/office/officeart/2005/8/layout/target3"/>
    <dgm:cxn modelId="{9E43F228-BE9F-4122-8226-CF23342EA468}" type="presParOf" srcId="{333A1088-737F-45CB-B68E-254E46348037}" destId="{522F3148-FA5D-45C0-8223-90D71CEF85DC}" srcOrd="22" destOrd="0" presId="urn:microsoft.com/office/officeart/2005/8/layout/target3"/>
    <dgm:cxn modelId="{4A2F388A-1D03-48CC-ACA9-7223321E8FEF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VY_52_INOVACE_21_Přírodopis 7.ročník_Stonek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Stonek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3837EF-7752-4661-AB88-E6BA59616844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0B80E-67D2-42F4-8737-8B2DDC3270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068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281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594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521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915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419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109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707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610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3989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291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0065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3446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B0B80E-67D2-42F4-8737-8B2DDC3270E6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2872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44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602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994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686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7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18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624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71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690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279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042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588C07-3D7E-42C4-8A5E-7C36A26F49CC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F4976-B4BD-42FC-9E64-85637699D2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35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lodyha&amp;view=detail&amp;id" TargetMode="External"/><Relationship Id="rId7" Type="http://schemas.openxmlformats.org/officeDocument/2006/relationships/hyperlink" Target="http://www.bing.com/images/search?q=j%c3%adrovec+ma%c4%8fal&amp;view=detail&amp;id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ing.com/images/search?q=v%c4%9btven%c3%ad+stonku&amp;view=detail" TargetMode="External"/><Relationship Id="rId5" Type="http://schemas.openxmlformats.org/officeDocument/2006/relationships/hyperlink" Target="http://www.bing.com/images/search?q=j%c3%adlek+vytrval%c3%bd&amp;view" TargetMode="External"/><Relationship Id="rId4" Type="http://schemas.openxmlformats.org/officeDocument/2006/relationships/hyperlink" Target="http://www.bing.com/images/search?q=pampeli%c5%a1ka&amp;view=detail&amp;i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images/search?q=letokruhy&amp;view=detail&amp;id=A028C337C4AB7E4E5EC5FD088520119BFB031B74&amp;first=0&amp;FORM=IDFRIR" TargetMode="External"/><Relationship Id="rId7" Type="http://schemas.openxmlformats.org/officeDocument/2006/relationships/hyperlink" Target="http://www.bing.com/images/search?q=kedluben&amp;view=detail&amp;id=FEFFA5FB2295961DE356BDABB7D3DCDDFC690D0C&amp;first=0&amp;FORM=IDFRIR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ing.com/images/search?q=brambory&amp;view=detail&amp;id=96893E6DF27C9A74FCA4FD448DCD93F2512F110D&amp;first=0&amp;FORM=IDFRIR" TargetMode="External"/><Relationship Id="rId5" Type="http://schemas.openxmlformats.org/officeDocument/2006/relationships/hyperlink" Target="http://snaturou2000.sk/uploads/2009/05/plant/kosatec-nizky/Iris_pumila_obr-400x600.jpg" TargetMode="External"/><Relationship Id="rId4" Type="http://schemas.openxmlformats.org/officeDocument/2006/relationships/hyperlink" Target="http://www.bing.com/images/search?q=zlat%c3%bd+d%c3%a9%c5%a1%c5%a5&amp;view=detail&amp;id=33F3DEB750955CC26F4F15311F921157B3330153&amp;first=0&amp;FORM=IDFRI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973361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2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4451155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Přírodopis, 7. ročník, Stonek</a:t>
            </a:r>
          </a:p>
          <a:p>
            <a:endParaRPr lang="cs-CZ" sz="2800" dirty="0"/>
          </a:p>
          <a:p>
            <a:r>
              <a:rPr lang="cs-CZ" sz="2800" dirty="0" smtClean="0"/>
              <a:t>Prezentace k výkladu</a:t>
            </a: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Funkce stonku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Bylinné a dřevnaté stonky</a:t>
            </a:r>
          </a:p>
          <a:p>
            <a:pPr marL="514350" indent="-514350">
              <a:buAutoNum type="arabicParenR" startAt="3"/>
            </a:pPr>
            <a:r>
              <a:rPr lang="cs-CZ" sz="2800" dirty="0" smtClean="0"/>
              <a:t>Větvení stonku</a:t>
            </a:r>
          </a:p>
          <a:p>
            <a:pPr marL="514350" indent="-514350">
              <a:buAutoNum type="arabicParenR" startAt="3"/>
            </a:pPr>
            <a:r>
              <a:rPr lang="cs-CZ" sz="2800" dirty="0" smtClean="0"/>
              <a:t>Stavba stonku</a:t>
            </a:r>
          </a:p>
          <a:p>
            <a:pPr marL="514350" indent="-514350">
              <a:buAutoNum type="arabicParenR" startAt="3"/>
            </a:pPr>
            <a:r>
              <a:rPr lang="cs-CZ" sz="2800" dirty="0" smtClean="0"/>
              <a:t>Přeměna stonku</a:t>
            </a:r>
          </a:p>
          <a:p>
            <a:pPr marL="514350" indent="-514350">
              <a:buAutoNum type="arabicParenR" startAt="3"/>
            </a:pP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514350" indent="-514350"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465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875746" cy="39703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Stonek </a:t>
            </a:r>
          </a:p>
          <a:p>
            <a:r>
              <a:rPr lang="cs-CZ" sz="2800" b="1" u="sng" dirty="0" smtClean="0"/>
              <a:t>funkce</a:t>
            </a:r>
            <a:endParaRPr lang="cs-CZ" sz="2800" b="1" u="sng" dirty="0" smtClean="0"/>
          </a:p>
          <a:p>
            <a:pPr marL="514350" indent="-514350">
              <a:buAutoNum type="arabicParenR"/>
            </a:pPr>
            <a:r>
              <a:rPr lang="cs-CZ" sz="2800" dirty="0"/>
              <a:t>n</a:t>
            </a:r>
            <a:r>
              <a:rPr lang="cs-CZ" sz="2800" dirty="0" smtClean="0"/>
              <a:t>ese listy, květy, plody</a:t>
            </a:r>
          </a:p>
          <a:p>
            <a:pPr marL="514350" indent="-514350">
              <a:buAutoNum type="arabicParenR"/>
            </a:pPr>
            <a:r>
              <a:rPr lang="cs-CZ" sz="2800" dirty="0"/>
              <a:t>z</a:t>
            </a:r>
            <a:r>
              <a:rPr lang="cs-CZ" sz="2800" dirty="0" smtClean="0"/>
              <a:t> kořene přivádí vodu a minerální látky  do listů a 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rodukty fotosyntézy z listů do místa spotřeby </a:t>
            </a:r>
          </a:p>
          <a:p>
            <a:r>
              <a:rPr lang="cs-CZ" sz="2800" b="1" u="sng" dirty="0" smtClean="0"/>
              <a:t>bylinné </a:t>
            </a:r>
            <a:r>
              <a:rPr lang="cs-CZ" sz="2800" b="1" u="sng" dirty="0" smtClean="0"/>
              <a:t>stonky</a:t>
            </a:r>
          </a:p>
          <a:p>
            <a:pPr marL="514350" indent="-514350">
              <a:buAutoNum type="arabicParenR"/>
            </a:pPr>
            <a:r>
              <a:rPr lang="cs-CZ" sz="2800" b="1" u="sng" dirty="0"/>
              <a:t>l</a:t>
            </a:r>
            <a:r>
              <a:rPr lang="cs-CZ" sz="2800" b="1" u="sng" dirty="0" smtClean="0"/>
              <a:t>odyha</a:t>
            </a:r>
          </a:p>
          <a:p>
            <a:r>
              <a:rPr lang="cs-CZ" sz="2800" dirty="0" smtClean="0"/>
              <a:t>- olistěný  stonek</a:t>
            </a:r>
          </a:p>
          <a:p>
            <a:r>
              <a:rPr lang="cs-CZ" sz="2800" dirty="0" smtClean="0"/>
              <a:t>- nejčastější typ</a:t>
            </a:r>
            <a:endParaRPr lang="cs-CZ" sz="2800" dirty="0"/>
          </a:p>
        </p:txBody>
      </p:sp>
      <p:pic>
        <p:nvPicPr>
          <p:cNvPr id="3" name="Picture 2" descr="http://ts1.mm.bing.net/images/thumbnail.aspx?q=4619203524100532&amp;id=40211065a055fac08d924ea2f040df5a&amp;url=http%3a%2f%2fwww2.zf.jcu.cz%2f%7emoudry%2fskripta%2f3%2fobrazky%2f4-mesic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27202"/>
            <a:ext cx="1944216" cy="345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279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471417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 stvol</a:t>
            </a:r>
          </a:p>
          <a:p>
            <a:r>
              <a:rPr lang="cs-CZ" sz="2800" dirty="0" smtClean="0"/>
              <a:t>- listy v přízemní růžici</a:t>
            </a:r>
          </a:p>
          <a:p>
            <a:r>
              <a:rPr lang="cs-CZ" sz="2800" dirty="0" smtClean="0"/>
              <a:t>- př. sedmikráska, pampeliška</a:t>
            </a:r>
            <a:endParaRPr lang="cs-CZ" sz="2800" dirty="0"/>
          </a:p>
        </p:txBody>
      </p:sp>
      <p:sp>
        <p:nvSpPr>
          <p:cNvPr id="3" name="AutoShape 2" descr="http://ts2.mm.bing.net/images/thumbnail.aspx?q=1549481351485&amp;id=eb9c677e578b74c826de88e1f3a574c4&amp;url=http%3a%2f%2fupload.wikimedia.org%2fwikipedia%2fcommons%2fthumb%2f1%2f1c%2fDandilion_plant.jpg%2f220px-Dandilion_plant.jpg"/>
          <p:cNvSpPr>
            <a:spLocks noChangeAspect="1" noChangeArrowheads="1"/>
          </p:cNvSpPr>
          <p:nvPr/>
        </p:nvSpPr>
        <p:spPr bwMode="auto">
          <a:xfrm>
            <a:off x="155575" y="-731838"/>
            <a:ext cx="141922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http://ts2.mm.bing.net/images/thumbnail.aspx?q=1549481351485&amp;id=eb9c677e578b74c826de88e1f3a574c4&amp;url=http%3a%2f%2fupload.wikimedia.org%2fwikipedia%2fcommons%2fthumb%2f1%2f1c%2fDandilion_plant.jpg%2f220px-Dandilion_plant.jpg"/>
          <p:cNvSpPr>
            <a:spLocks noChangeAspect="1" noChangeArrowheads="1"/>
          </p:cNvSpPr>
          <p:nvPr/>
        </p:nvSpPr>
        <p:spPr bwMode="auto">
          <a:xfrm>
            <a:off x="307975" y="-579438"/>
            <a:ext cx="141922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http://ts2.mm.bing.net/images/thumbnail.aspx?q=1549481351485&amp;id=eb9c677e578b74c826de88e1f3a574c4&amp;url=http%3a%2f%2fupload.wikimedia.org%2fwikipedia%2fcommons%2fthumb%2f1%2f1c%2fDandilion_plant.jpg%2f220px-Dandilion_plant.jpg"/>
          <p:cNvSpPr>
            <a:spLocks noChangeAspect="1" noChangeArrowheads="1"/>
          </p:cNvSpPr>
          <p:nvPr/>
        </p:nvSpPr>
        <p:spPr bwMode="auto">
          <a:xfrm>
            <a:off x="460375" y="-427038"/>
            <a:ext cx="1419225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7975" y="2996952"/>
            <a:ext cx="6249775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3) stéblo</a:t>
            </a:r>
          </a:p>
          <a:p>
            <a:r>
              <a:rPr lang="cs-CZ" sz="2800" dirty="0" smtClean="0"/>
              <a:t>- dutý stonek s listy, je vyztužený </a:t>
            </a:r>
            <a:r>
              <a:rPr lang="cs-CZ" sz="2800" dirty="0" err="1" smtClean="0"/>
              <a:t>kolénky</a:t>
            </a:r>
            <a:endParaRPr lang="cs-CZ" sz="2800" dirty="0" smtClean="0"/>
          </a:p>
          <a:p>
            <a:r>
              <a:rPr lang="cs-CZ" sz="2800" dirty="0" smtClean="0"/>
              <a:t>- traviny, obilniny</a:t>
            </a:r>
            <a:endParaRPr lang="cs-CZ" sz="2800" dirty="0"/>
          </a:p>
        </p:txBody>
      </p:sp>
      <p:pic>
        <p:nvPicPr>
          <p:cNvPr id="2050" name="Picture 2" descr="http://ts3.mm.bing.net/images/thumbnail.aspx?q=4683894310241270&amp;id=c1fcca4038586aac6bab7d588d8e9fe7&amp;url=http%3a%2f%2fwww.apotheke.cz%2ffotocache%2fbigorig%2fpampeliska_lekarska_30_ml_0033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39452"/>
            <a:ext cx="21145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2.mm.bing.net/images/thumbnail.aspx?q=4553705287057793&amp;id=f8e1c6e32e158e3e53cc4b2f964e88bb&amp;url=http%3a%2f%2fwww.guh.cz%2fedu%2fbi%2fbiologie_rostliny%2ffoto04%2ffoto_04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323" y="3177988"/>
            <a:ext cx="16764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s1.mm.bing.net/images/thumbnail.aspx?q=4812133454708948&amp;id=8165fdf1cce7e8bec835d70d145d6ce6&amp;url=http%3a%2f%2fnd01.jxs.cz%2f223%2f172%2f91045d424c_39191663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888" y="4841577"/>
            <a:ext cx="3132586" cy="168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27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833572" cy="48320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d</a:t>
            </a:r>
            <a:r>
              <a:rPr lang="cs-CZ" sz="2800" b="1" u="sng" dirty="0" smtClean="0"/>
              <a:t>řevnaté stonky</a:t>
            </a:r>
          </a:p>
          <a:p>
            <a:endParaRPr lang="cs-CZ" sz="2800" b="1" u="sng" dirty="0"/>
          </a:p>
          <a:p>
            <a:pPr marL="514350" indent="-514350">
              <a:buAutoNum type="arabicParenR"/>
            </a:pPr>
            <a:r>
              <a:rPr lang="cs-CZ" sz="2800" b="1" u="sng" dirty="0"/>
              <a:t>s</a:t>
            </a:r>
            <a:r>
              <a:rPr lang="cs-CZ" sz="2800" b="1" u="sng" dirty="0" smtClean="0"/>
              <a:t>trom</a:t>
            </a:r>
          </a:p>
          <a:p>
            <a:r>
              <a:rPr lang="cs-CZ" sz="2800" dirty="0" smtClean="0"/>
              <a:t>- spodní zdřevnatělá část stonku – kmen, větví se až v určité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ýšce</a:t>
            </a:r>
          </a:p>
          <a:p>
            <a:endParaRPr lang="cs-CZ" sz="2800" dirty="0"/>
          </a:p>
          <a:p>
            <a:r>
              <a:rPr lang="cs-CZ" sz="2800" b="1" u="sng" dirty="0" smtClean="0"/>
              <a:t>2) keř</a:t>
            </a:r>
          </a:p>
          <a:p>
            <a:r>
              <a:rPr lang="cs-CZ" sz="2800" dirty="0" smtClean="0"/>
              <a:t>- větví </a:t>
            </a:r>
            <a:r>
              <a:rPr lang="cs-CZ" sz="2800" dirty="0" smtClean="0"/>
              <a:t>se u země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 smtClean="0"/>
              <a:t>3) polokeř</a:t>
            </a:r>
          </a:p>
          <a:p>
            <a:r>
              <a:rPr lang="cs-CZ" sz="2800" dirty="0" smtClean="0"/>
              <a:t>- části stonku jsou bylinné, na zimu odumírají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3544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braunstein.cz/pics/2004/2004_0417_130450_Ph_Zlaty_de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280831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s1.mm.bing.net/images/thumbnail.aspx?q=4894991967453720&amp;id=702a6d0e9de6870328e06f5041378aa3&amp;url=http%3a%2f%2fupload.wikimedia.org%2fwikipedia%2fcommons%2fthumb%2ff%2ff7%2fHorse-chestnut_800.jpg%2f258px-Horse-chestnut_8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54182"/>
            <a:ext cx="2736304" cy="376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5013176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keř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zlatý déšť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5013177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strom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jírovec maďal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22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928992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na stonku – pupeny, na vrcholu – vrcholový pupen</a:t>
            </a:r>
          </a:p>
          <a:p>
            <a:r>
              <a:rPr lang="cs-CZ" sz="2800" dirty="0" smtClean="0"/>
              <a:t>- v </a:t>
            </a:r>
            <a:r>
              <a:rPr lang="cs-CZ" sz="2800" dirty="0" smtClean="0"/>
              <a:t>úžlabí listů – úžlabní z nichž rostou postranní stonky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/>
              <a:t>v</a:t>
            </a:r>
            <a:r>
              <a:rPr lang="cs-CZ" sz="2800" b="1" u="sng" dirty="0" smtClean="0"/>
              <a:t>ětvení stonku</a:t>
            </a:r>
          </a:p>
          <a:p>
            <a:pPr marL="514350" indent="-514350">
              <a:buAutoNum type="arabicParenR"/>
            </a:pPr>
            <a:r>
              <a:rPr lang="cs-CZ" sz="2800" b="1" u="sng" dirty="0"/>
              <a:t>h</a:t>
            </a:r>
            <a:r>
              <a:rPr lang="cs-CZ" sz="2800" b="1" u="sng" dirty="0" smtClean="0"/>
              <a:t>roznovité</a:t>
            </a:r>
          </a:p>
          <a:p>
            <a:r>
              <a:rPr lang="cs-CZ" sz="2800" dirty="0" smtClean="0"/>
              <a:t>- hlavní stonek se větví, roste rychleji než postranní – 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delší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dirty="0" smtClean="0"/>
              <a:t>2) </a:t>
            </a:r>
            <a:r>
              <a:rPr lang="cs-CZ" sz="2800" b="1" u="sng" dirty="0" smtClean="0"/>
              <a:t>vrcholičnaté</a:t>
            </a:r>
          </a:p>
          <a:p>
            <a:r>
              <a:rPr lang="cs-CZ" sz="2800" dirty="0" smtClean="0"/>
              <a:t>- hlavní stonek roste pomaleji, postranní stonky jsou </a:t>
            </a:r>
            <a:r>
              <a:rPr lang="cs-CZ" sz="2800" dirty="0" smtClean="0"/>
              <a:t>delší</a:t>
            </a:r>
            <a:endParaRPr lang="cs-CZ" sz="2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550" y="4653135"/>
            <a:ext cx="3390900" cy="2131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09329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hroznovité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609329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vrcholičnaté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9842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739444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stavba stonku</a:t>
            </a:r>
          </a:p>
          <a:p>
            <a:r>
              <a:rPr lang="cs-CZ" sz="2800" dirty="0" smtClean="0"/>
              <a:t>- pokožka, prvotní kůra, střední válec – vodivé pletivo, dřeň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/>
              <a:t>l</a:t>
            </a:r>
            <a:r>
              <a:rPr lang="cs-CZ" sz="2800" b="1" u="sng" dirty="0" smtClean="0"/>
              <a:t>etokruhy</a:t>
            </a:r>
          </a:p>
          <a:p>
            <a:r>
              <a:rPr lang="cs-CZ" sz="2800" dirty="0" smtClean="0"/>
              <a:t>- na kmenu stromů – střídání tmavších a světlejších kruhů</a:t>
            </a:r>
          </a:p>
          <a:p>
            <a:r>
              <a:rPr lang="cs-CZ" sz="2800" dirty="0" smtClean="0"/>
              <a:t>- k určení stáří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endParaRPr lang="cs-CZ" sz="2800" dirty="0"/>
          </a:p>
        </p:txBody>
      </p:sp>
      <p:pic>
        <p:nvPicPr>
          <p:cNvPr id="3074" name="Picture 2" descr="http://ts4.mm.bing.net/images/thumbnail.aspx?q=1581108364571&amp;id=a06b142bcceadb7889d21e9b38e417e2&amp;url=http%3a%2f%2fwww.atlasdreva.hu.cz%2fmakro_exoticke%2fobrazky%2fdiplomka_html_765254a5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89040"/>
            <a:ext cx="23431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756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086381" cy="61247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řeměny stonku</a:t>
            </a:r>
          </a:p>
          <a:p>
            <a:endParaRPr lang="cs-CZ" sz="2800" b="1" u="sng" dirty="0" smtClean="0"/>
          </a:p>
          <a:p>
            <a:r>
              <a:rPr lang="cs-CZ" sz="2800" b="1" dirty="0" smtClean="0"/>
              <a:t>1)oddenky – </a:t>
            </a:r>
            <a:r>
              <a:rPr lang="cs-CZ" sz="2800" dirty="0" smtClean="0"/>
              <a:t>zásobní funkci</a:t>
            </a:r>
          </a:p>
          <a:p>
            <a:r>
              <a:rPr lang="cs-CZ" sz="2800" dirty="0" smtClean="0"/>
              <a:t>- stonek pod zemí, šupinovité listy, přezimování</a:t>
            </a:r>
          </a:p>
          <a:p>
            <a:r>
              <a:rPr lang="cs-CZ" sz="2800" b="1" dirty="0" smtClean="0"/>
              <a:t>2)oddenkové hlízy </a:t>
            </a:r>
            <a:r>
              <a:rPr lang="cs-CZ" sz="2800" dirty="0" smtClean="0"/>
              <a:t>– brambory</a:t>
            </a:r>
          </a:p>
          <a:p>
            <a:r>
              <a:rPr lang="cs-CZ" sz="2800" b="1" dirty="0" smtClean="0"/>
              <a:t>3)stonkové hlízy </a:t>
            </a:r>
            <a:r>
              <a:rPr lang="cs-CZ" sz="2800" dirty="0" smtClean="0"/>
              <a:t>– kedluben</a:t>
            </a:r>
          </a:p>
          <a:p>
            <a:r>
              <a:rPr lang="cs-CZ" sz="2800" b="1" dirty="0" smtClean="0"/>
              <a:t>4)šlahouny</a:t>
            </a:r>
            <a:r>
              <a:rPr lang="cs-CZ" sz="2800" dirty="0" smtClean="0"/>
              <a:t> – jahodník, k vegetativnímu rozmnožování</a:t>
            </a:r>
          </a:p>
          <a:p>
            <a:r>
              <a:rPr lang="cs-CZ" sz="2800" b="1" dirty="0" smtClean="0"/>
              <a:t>5)úponky</a:t>
            </a:r>
            <a:r>
              <a:rPr lang="cs-CZ" sz="2800" dirty="0" smtClean="0"/>
              <a:t> – vinná réva – k přichycení k podkladu</a:t>
            </a:r>
          </a:p>
          <a:p>
            <a:r>
              <a:rPr lang="cs-CZ" sz="2800" dirty="0" smtClean="0"/>
              <a:t>6)</a:t>
            </a:r>
            <a:r>
              <a:rPr lang="cs-CZ" sz="2800" b="1" dirty="0" smtClean="0"/>
              <a:t>stonkové trny </a:t>
            </a:r>
            <a:r>
              <a:rPr lang="cs-CZ" sz="2800" dirty="0" smtClean="0"/>
              <a:t>– kolce, u trnky, hlohu</a:t>
            </a:r>
          </a:p>
          <a:p>
            <a:endParaRPr lang="cs-CZ" sz="2800" dirty="0"/>
          </a:p>
          <a:p>
            <a:r>
              <a:rPr lang="cs-CZ" sz="2800" dirty="0" smtClean="0"/>
              <a:t>(jiného původu jsou trny a ostny jiných rostlin – z listů,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alistů,  buněk pod pokožkou)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9974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snaturou2000.sk/uploads/2009/05/plant/kosatec-nizky/Iris_pumila_obr-400x6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9530"/>
            <a:ext cx="1844204" cy="276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ts2.mm.bing.net/images/thumbnail.aspx?q=4588245402255421&amp;id=51f04e696b7d545a7bb483927499ef33&amp;url=http%3a%2f%2fwww.dietologie.cz%2fvyziva%2fpotraviny-wiki%2fbrambory%2fbrambor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724" y="1379127"/>
            <a:ext cx="220027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publicdomainpictures.net/pictures/10000/nahled/1-1244818989T5Z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6670"/>
            <a:ext cx="1700188" cy="255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ts2.mm.bing.net/images/thumbnail.aspx?q=4734772497287249&amp;id=6c8bef8028f9252de9d63198e6137eef&amp;url=http%3a%2f%2fwww.herbavitalis.cz%2fbylinky%2fJahoda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100" y="531299"/>
            <a:ext cx="2313996" cy="251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501008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ddenek    oddenková hlíza   stonková hlíza    šlahoun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77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40787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/>
              <a:t>1) Jaké funkce má stonek?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348880"/>
            <a:ext cx="81778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Nese květy, plody a listy a přivádí vodu a minerální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látky z půdy a produkty fotosyntézy do míst určení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861048"/>
            <a:ext cx="5821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2) Jaké jsou 3 typy dužnatého stonku?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7" y="4797152"/>
            <a:ext cx="4968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lodyha, stéblo, stvol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20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33237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3) Co jsou letokruhy?</a:t>
            </a:r>
          </a:p>
          <a:p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28800"/>
            <a:ext cx="73708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kmenu se střídají tmavší a světlejší kruhy – k 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u</a:t>
            </a:r>
            <a:r>
              <a:rPr lang="cs-CZ" sz="2800" b="1" dirty="0" smtClean="0">
                <a:solidFill>
                  <a:srgbClr val="FF0000"/>
                </a:solidFill>
              </a:rPr>
              <a:t>rčování stáří.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501008"/>
            <a:ext cx="830708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r>
              <a:rPr lang="cs-CZ" sz="2800" b="1" dirty="0" smtClean="0"/>
              <a:t>) Jaká část stonku  u jahodníku slouží k vegetativnímu </a:t>
            </a:r>
          </a:p>
          <a:p>
            <a:r>
              <a:rPr lang="cs-CZ" sz="2800" b="1" dirty="0" smtClean="0"/>
              <a:t>rozmnožování?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2514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šlahouny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59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9329738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zdroje</a:t>
            </a:r>
          </a:p>
          <a:p>
            <a:endParaRPr lang="cs-CZ" sz="2400" dirty="0"/>
          </a:p>
          <a:p>
            <a:r>
              <a:rPr lang="cs-CZ" sz="2000" dirty="0">
                <a:hlinkClick r:id="rId3"/>
              </a:rPr>
              <a:t>http://www.bing.com/images/search?q=lodyha&amp;view=detail&amp;id</a:t>
            </a:r>
            <a:r>
              <a:rPr lang="cs-CZ" sz="2000" dirty="0" smtClean="0"/>
              <a:t>=</a:t>
            </a:r>
          </a:p>
          <a:p>
            <a:r>
              <a:rPr lang="cs-CZ" sz="2000" dirty="0" smtClean="0"/>
              <a:t>76A40BE40B041228FD4B1C6FFAA5C666BE25484F&amp;first=0&amp;FORM=IDFRIR</a:t>
            </a:r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http://www.bing.com/images/search?q=pampeli%c5%a1ka&amp;view=detail&amp;id</a:t>
            </a:r>
            <a:r>
              <a:rPr lang="cs-CZ" sz="2000" dirty="0" smtClean="0"/>
              <a:t>=</a:t>
            </a:r>
          </a:p>
          <a:p>
            <a:r>
              <a:rPr lang="cs-CZ" sz="2000" dirty="0" smtClean="0"/>
              <a:t>E83FFA0E17E01DAE7BB99FE9289A6A05D6143880&amp;first=0&amp;FORM=IDFRIR</a:t>
            </a:r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http://www.bing.com/images/search?q=j%c3%adlek+vytrval%c3%bd&amp;view</a:t>
            </a:r>
            <a:r>
              <a:rPr lang="cs-CZ" sz="2000" dirty="0" smtClean="0"/>
              <a:t>=</a:t>
            </a:r>
          </a:p>
          <a:p>
            <a:r>
              <a:rPr lang="cs-CZ" sz="2000" dirty="0" err="1" smtClean="0"/>
              <a:t>detail&amp;id</a:t>
            </a:r>
            <a:r>
              <a:rPr lang="cs-CZ" sz="2000" dirty="0" smtClean="0"/>
              <a:t>=D19D62F2F11D6F2202C7794E86B24A08B107719A&amp;first=0&amp;FORM=IDFRIR</a:t>
            </a:r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www.bing.com/images/search?q=v%c4%9btven%c3%ad+stonku&amp;view=detail</a:t>
            </a:r>
            <a:endParaRPr lang="cs-CZ" sz="2000" dirty="0" smtClean="0"/>
          </a:p>
          <a:p>
            <a:r>
              <a:rPr lang="cs-CZ" sz="2000" dirty="0" smtClean="0"/>
              <a:t>&amp;id=2965A07A3D9245B6557C4181D05768645563A22E&amp;first=31&amp;FORM=IDFRIR</a:t>
            </a:r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www.bing.com/images/search?q=j%c3%adrovec+ma%c4%8fal&amp;view=detail&amp;id</a:t>
            </a:r>
            <a:endParaRPr lang="cs-CZ" sz="2000" dirty="0" smtClean="0"/>
          </a:p>
          <a:p>
            <a:r>
              <a:rPr lang="cs-CZ" sz="2000" dirty="0" smtClean="0"/>
              <a:t>=</a:t>
            </a:r>
            <a:r>
              <a:rPr lang="cs-CZ" sz="2000" dirty="0"/>
              <a:t>918B0D88E9AAA2A8BF0DA477358833601901D0CF&amp;first=0&amp;FORM=IDFRIR</a:t>
            </a:r>
            <a:endParaRPr lang="cs-CZ" sz="20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89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56895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www.bing.com/images/search?q=letokruhy&amp;view=detail&amp;id=A028C337C4AB7E4E5EC5FD088520119BFB031B74&amp;first=0&amp;FORM=IDFRIR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www.bing.com/images/search?q=zlat%c3%bd+d%c3%a9%c5%a1%c5%a5&amp;view=detail&amp;id=33F3DEB750955CC26F4F15311F921157B3330153&amp;first=0&amp;FORM=IDFRIR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snaturou2000.sk/uploads/2009/05/plant/kosatec-nizky/Iris_pumila_obr-400x600.jpg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www.bing.com/images/search?q=brambory&amp;view=detail&amp;id=96893E6DF27C9A74FCA4FD448DCD93F2512F110D&amp;first=0&amp;FORM=IDFRIR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www.bing.com/images/search?q=kedluben&amp;view=detail&amp;id=FEFFA5FB2295961DE356BDABB7D3DCDDFC690D0C&amp;first=0&amp;FORM=IDFRIR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http://www.bing.com/images/search?q=+jahodn%c3%adk+obecn%c3%bd&amp;view=detail&amp;id=AC9FC03387C935EAC0F34602D0EDFCD42EA32B5F&amp;first=0&amp;FORM=IDFRIR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71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446</Words>
  <Application>Microsoft Office PowerPoint</Application>
  <PresentationFormat>Předvádění na obrazovce (4:3)</PresentationFormat>
  <Paragraphs>133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28</cp:revision>
  <dcterms:created xsi:type="dcterms:W3CDTF">2012-02-09T15:09:54Z</dcterms:created>
  <dcterms:modified xsi:type="dcterms:W3CDTF">2012-05-05T18:03:20Z</dcterms:modified>
</cp:coreProperties>
</file>