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91" r:id="rId2"/>
    <p:sldId id="256" r:id="rId3"/>
    <p:sldId id="258" r:id="rId4"/>
    <p:sldId id="259" r:id="rId5"/>
    <p:sldId id="261" r:id="rId6"/>
    <p:sldId id="268" r:id="rId7"/>
    <p:sldId id="271" r:id="rId8"/>
    <p:sldId id="279" r:id="rId9"/>
    <p:sldId id="278" r:id="rId10"/>
    <p:sldId id="277" r:id="rId11"/>
    <p:sldId id="276" r:id="rId12"/>
    <p:sldId id="285" r:id="rId13"/>
    <p:sldId id="284" r:id="rId14"/>
    <p:sldId id="283" r:id="rId15"/>
    <p:sldId id="282" r:id="rId16"/>
    <p:sldId id="281" r:id="rId17"/>
    <p:sldId id="280" r:id="rId18"/>
    <p:sldId id="275" r:id="rId19"/>
    <p:sldId id="290" r:id="rId20"/>
    <p:sldId id="289" r:id="rId21"/>
    <p:sldId id="288" r:id="rId22"/>
    <p:sldId id="287" r:id="rId23"/>
    <p:sldId id="286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>
        <p:scale>
          <a:sx n="66" d="100"/>
          <a:sy n="66" d="100"/>
        </p:scale>
        <p:origin x="-1518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93855EA-BABA-43F1-BA59-9667DD9BAAF4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60BCEA94-68FB-4739-A8AC-81EA2F42EDE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3855EA-BABA-43F1-BA59-9667DD9BAAF4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EA94-68FB-4739-A8AC-81EA2F42ED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93855EA-BABA-43F1-BA59-9667DD9BAAF4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60BCEA94-68FB-4739-A8AC-81EA2F42EDE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3855EA-BABA-43F1-BA59-9667DD9BAAF4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EA94-68FB-4739-A8AC-81EA2F42ED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3855EA-BABA-43F1-BA59-9667DD9BAAF4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EA94-68FB-4739-A8AC-81EA2F42ED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3855EA-BABA-43F1-BA59-9667DD9BAAF4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EA94-68FB-4739-A8AC-81EA2F42ED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93855EA-BABA-43F1-BA59-9667DD9BAAF4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EA94-68FB-4739-A8AC-81EA2F42ED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3855EA-BABA-43F1-BA59-9667DD9BAAF4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EA94-68FB-4739-A8AC-81EA2F42ED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3855EA-BABA-43F1-BA59-9667DD9BAAF4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EA94-68FB-4739-A8AC-81EA2F42EDE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3855EA-BABA-43F1-BA59-9667DD9BAAF4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EA94-68FB-4739-A8AC-81EA2F42ED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393855EA-BABA-43F1-BA59-9667DD9BAAF4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0BCEA94-68FB-4739-A8AC-81EA2F42ED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393855EA-BABA-43F1-BA59-9667DD9BAAF4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60BCEA94-68FB-4739-A8AC-81EA2F42EDE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inancnigramotnost.eu/stranka/clanky-a-informace/slovnik-vyrazu/12/" TargetMode="External"/><Relationship Id="rId2" Type="http://schemas.openxmlformats.org/officeDocument/2006/relationships/hyperlink" Target="http://www.penizechytre.cz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rfpplus.cz/rodinne_finance/financni_slovnik.php" TargetMode="External"/><Relationship Id="rId4" Type="http://schemas.openxmlformats.org/officeDocument/2006/relationships/hyperlink" Target="http://www.businessinfo.cz/cz/rubrika/slovnik-bankovnich-a-financnich-pojmu/1000728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75856" y="533400"/>
            <a:ext cx="5400600" cy="2868168"/>
          </a:xfrm>
        </p:spPr>
        <p:txBody>
          <a:bodyPr/>
          <a:lstStyle/>
          <a:p>
            <a:pPr algn="ctr"/>
            <a:r>
              <a:rPr lang="cs-CZ" sz="2000" dirty="0"/>
              <a:t>Střední škola, Základní škola a Mateřská škola, Karviná </a:t>
            </a:r>
            <a:r>
              <a:rPr lang="cs-CZ" sz="6000" dirty="0" smtClean="0">
                <a:solidFill>
                  <a:srgbClr val="C00000"/>
                </a:solidFill>
              </a:rPr>
              <a:t>FINANČNÍ SLOVNÍK</a:t>
            </a:r>
            <a:endParaRPr lang="cs-CZ" sz="60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347864" y="4797152"/>
            <a:ext cx="5114778" cy="1512168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bg1"/>
                </a:solidFill>
              </a:rPr>
              <a:t>               Finanční gramotnost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Autor: </a:t>
            </a:r>
            <a:r>
              <a:rPr lang="cs-CZ" dirty="0" err="1" smtClean="0">
                <a:solidFill>
                  <a:schemeClr val="bg1"/>
                </a:solidFill>
              </a:rPr>
              <a:t>Mgr.Eva</a:t>
            </a:r>
            <a:r>
              <a:rPr lang="cs-CZ" dirty="0" smtClean="0">
                <a:solidFill>
                  <a:schemeClr val="bg1"/>
                </a:solidFill>
              </a:rPr>
              <a:t> Burdová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Určeno pro </a:t>
            </a:r>
            <a:r>
              <a:rPr lang="cs-CZ" dirty="0"/>
              <a:t>2. </a:t>
            </a:r>
            <a:r>
              <a:rPr lang="cs-CZ" dirty="0" smtClean="0"/>
              <a:t>stupeň ZŠ speciální</a:t>
            </a:r>
            <a:endParaRPr lang="cs-CZ" dirty="0" smtClean="0">
              <a:solidFill>
                <a:schemeClr val="bg1"/>
              </a:solidFill>
            </a:endParaRPr>
          </a:p>
          <a:p>
            <a:pPr algn="l"/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5198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533400"/>
            <a:ext cx="2160240" cy="1743472"/>
          </a:xfrm>
          <a:noFill/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A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996952"/>
            <a:ext cx="5976664" cy="2952328"/>
          </a:xfrm>
        </p:spPr>
        <p:txBody>
          <a:bodyPr/>
          <a:lstStyle/>
          <a:p>
            <a:pPr algn="l"/>
            <a:r>
              <a:rPr lang="cs-CZ" b="1" dirty="0">
                <a:solidFill>
                  <a:srgbClr val="FFC000"/>
                </a:solidFill>
              </a:rPr>
              <a:t>Akcie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Je </a:t>
            </a:r>
            <a:r>
              <a:rPr lang="cs-CZ" dirty="0" smtClean="0"/>
              <a:t>cenný </a:t>
            </a:r>
            <a:r>
              <a:rPr lang="cs-CZ" dirty="0"/>
              <a:t>papír, s nímž jsou spojena práva akcionáře jako společníka podílet se na řízení </a:t>
            </a:r>
            <a:r>
              <a:rPr lang="cs-CZ" dirty="0" smtClean="0"/>
              <a:t>společnosti a jejím zisku.</a:t>
            </a:r>
          </a:p>
          <a:p>
            <a:pPr algn="l"/>
            <a:endParaRPr lang="cs-CZ" dirty="0">
              <a:solidFill>
                <a:srgbClr val="C00000"/>
              </a:solidFill>
            </a:endParaRPr>
          </a:p>
          <a:p>
            <a:pPr algn="l"/>
            <a:r>
              <a:rPr lang="cs-CZ" b="1" dirty="0">
                <a:solidFill>
                  <a:srgbClr val="FFC000"/>
                </a:solidFill>
              </a:rPr>
              <a:t>Akontace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Část ceny zboží pořizovaného na splátky, kterou klient hradí předem v hotovosti.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146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</a:bodyPr>
          <a:lstStyle/>
          <a:p>
            <a:r>
              <a:rPr lang="cs-CZ" sz="9600" dirty="0">
                <a:solidFill>
                  <a:srgbClr val="C00000"/>
                </a:solidFill>
              </a:rPr>
              <a:t>B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1988840"/>
            <a:ext cx="5976664" cy="3960440"/>
          </a:xfrm>
        </p:spPr>
        <p:txBody>
          <a:bodyPr>
            <a:normAutofit lnSpcReduction="10000"/>
          </a:bodyPr>
          <a:lstStyle/>
          <a:p>
            <a:pPr algn="l"/>
            <a:r>
              <a:rPr lang="cs-CZ" b="1" dirty="0">
                <a:solidFill>
                  <a:srgbClr val="FFC000"/>
                </a:solidFill>
              </a:rPr>
              <a:t>Banka</a:t>
            </a:r>
          </a:p>
          <a:p>
            <a:pPr algn="l"/>
            <a:r>
              <a:rPr lang="cs-CZ" dirty="0"/>
              <a:t>Banka nabízí řadu finančních služeb pro své </a:t>
            </a:r>
            <a:r>
              <a:rPr lang="cs-CZ" dirty="0" smtClean="0"/>
              <a:t>zákazníky.</a:t>
            </a:r>
          </a:p>
          <a:p>
            <a:pPr algn="l"/>
            <a:endParaRPr lang="cs-CZ" dirty="0">
              <a:solidFill>
                <a:srgbClr val="FFC000"/>
              </a:solidFill>
            </a:endParaRPr>
          </a:p>
          <a:p>
            <a:pPr algn="l"/>
            <a:r>
              <a:rPr lang="cs-CZ" b="1" dirty="0">
                <a:solidFill>
                  <a:srgbClr val="FFC000"/>
                </a:solidFill>
              </a:rPr>
              <a:t>Bankovní převod</a:t>
            </a:r>
          </a:p>
          <a:p>
            <a:pPr algn="l"/>
            <a:r>
              <a:rPr lang="cs-CZ" dirty="0"/>
              <a:t>Přímý elektronický převod peněžních prostředků z jednoho účtu na druhý</a:t>
            </a:r>
            <a:r>
              <a:rPr lang="cs-CZ" dirty="0" smtClean="0"/>
              <a:t>.</a:t>
            </a:r>
          </a:p>
          <a:p>
            <a:pPr algn="l"/>
            <a:endParaRPr lang="cs-CZ" dirty="0"/>
          </a:p>
          <a:p>
            <a:pPr algn="l"/>
            <a:r>
              <a:rPr lang="cs-CZ" b="1" dirty="0">
                <a:solidFill>
                  <a:srgbClr val="FFC000"/>
                </a:solidFill>
              </a:rPr>
              <a:t>Blokace karty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Zablokování platební karty na žádost klienta, např. při ztrátě nebo krádeži platební karty.</a:t>
            </a:r>
          </a:p>
          <a:p>
            <a:pPr algn="l"/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718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533400"/>
            <a:ext cx="1944216" cy="1743472"/>
          </a:xfrm>
          <a:noFill/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C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996952"/>
            <a:ext cx="5976664" cy="2952328"/>
          </a:xfrm>
        </p:spPr>
        <p:txBody>
          <a:bodyPr>
            <a:normAutofit/>
          </a:bodyPr>
          <a:lstStyle/>
          <a:p>
            <a:pPr algn="l"/>
            <a:r>
              <a:rPr lang="cs-CZ" b="1" dirty="0">
                <a:solidFill>
                  <a:srgbClr val="FFC000"/>
                </a:solidFill>
              </a:rPr>
              <a:t>Cestovní šek</a:t>
            </a:r>
          </a:p>
          <a:p>
            <a:pPr algn="l"/>
            <a:r>
              <a:rPr lang="cs-CZ" dirty="0"/>
              <a:t>Zvláštní druh šeku</a:t>
            </a:r>
            <a:r>
              <a:rPr lang="cs-CZ" dirty="0" smtClean="0"/>
              <a:t>, </a:t>
            </a:r>
            <a:r>
              <a:rPr lang="cs-CZ" dirty="0"/>
              <a:t>který lze zakoupit především v </a:t>
            </a:r>
            <a:r>
              <a:rPr lang="cs-CZ" dirty="0" smtClean="0"/>
              <a:t>bankách. Je </a:t>
            </a:r>
            <a:r>
              <a:rPr lang="cs-CZ" dirty="0"/>
              <a:t>určen jako náhražka peněz pro cesty do zahraničí, protože je jako platidlo všeobecně mezinárodně uznávaný a je možné jej směnit ve většině bank v zahraničí, větších obchodech a hotelích.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9828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872208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D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996952"/>
            <a:ext cx="5976664" cy="2952328"/>
          </a:xfrm>
        </p:spPr>
        <p:txBody>
          <a:bodyPr/>
          <a:lstStyle/>
          <a:p>
            <a:pPr algn="l"/>
            <a:r>
              <a:rPr lang="cs-CZ" b="1" dirty="0">
                <a:solidFill>
                  <a:srgbClr val="FFC000"/>
                </a:solidFill>
              </a:rPr>
              <a:t>Disponibilní zůstatek</a:t>
            </a:r>
          </a:p>
          <a:p>
            <a:pPr algn="l"/>
            <a:r>
              <a:rPr lang="cs-CZ" dirty="0"/>
              <a:t>Částka k dispozici na </a:t>
            </a:r>
            <a:r>
              <a:rPr lang="cs-CZ" dirty="0" smtClean="0"/>
              <a:t>účtu.</a:t>
            </a:r>
          </a:p>
          <a:p>
            <a:pPr algn="l"/>
            <a:endParaRPr lang="cs-CZ" dirty="0">
              <a:solidFill>
                <a:srgbClr val="C00000"/>
              </a:solidFill>
            </a:endParaRPr>
          </a:p>
          <a:p>
            <a:pPr algn="l"/>
            <a:r>
              <a:rPr lang="cs-CZ" b="1" dirty="0">
                <a:solidFill>
                  <a:srgbClr val="FFC000"/>
                </a:solidFill>
              </a:rPr>
              <a:t>Dlužník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Ten, kdo je povinen věřiteli splatit poskytnutou finanční částku včetně úroků.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9828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872208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E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996952"/>
            <a:ext cx="5976664" cy="2952328"/>
          </a:xfrm>
        </p:spPr>
        <p:txBody>
          <a:bodyPr/>
          <a:lstStyle/>
          <a:p>
            <a:pPr algn="l"/>
            <a:r>
              <a:rPr lang="cs-CZ" b="1" dirty="0">
                <a:solidFill>
                  <a:srgbClr val="FFC000"/>
                </a:solidFill>
              </a:rPr>
              <a:t>Embosovaná platební karta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Platební karta, která je kromě elektromagnetického proužku </a:t>
            </a:r>
            <a:r>
              <a:rPr lang="cs-CZ" dirty="0" smtClean="0"/>
              <a:t>vybavena </a:t>
            </a:r>
            <a:r>
              <a:rPr lang="cs-CZ" dirty="0"/>
              <a:t>reliéfním </a:t>
            </a:r>
            <a:r>
              <a:rPr lang="cs-CZ" dirty="0" smtClean="0"/>
              <a:t>písmem.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6372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872208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F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996952"/>
            <a:ext cx="5976664" cy="2952328"/>
          </a:xfrm>
        </p:spPr>
        <p:txBody>
          <a:bodyPr/>
          <a:lstStyle/>
          <a:p>
            <a:pPr algn="l"/>
            <a:r>
              <a:rPr lang="cs-CZ" b="1" dirty="0">
                <a:solidFill>
                  <a:srgbClr val="FFC000"/>
                </a:solidFill>
              </a:rPr>
              <a:t>Fixní </a:t>
            </a:r>
            <a:r>
              <a:rPr lang="cs-CZ" b="1" dirty="0" smtClean="0">
                <a:solidFill>
                  <a:srgbClr val="FFC000"/>
                </a:solidFill>
              </a:rPr>
              <a:t>úroková </a:t>
            </a:r>
            <a:r>
              <a:rPr lang="cs-CZ" b="1" dirty="0">
                <a:solidFill>
                  <a:srgbClr val="FFC000"/>
                </a:solidFill>
              </a:rPr>
              <a:t>sazba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Úroková sazba, která je stanovena pevně na celou dobu splatnosti </a:t>
            </a:r>
            <a:r>
              <a:rPr lang="cs-CZ" dirty="0" smtClean="0"/>
              <a:t>úvěru.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6372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>
                <a:solidFill>
                  <a:srgbClr val="C00000"/>
                </a:solidFill>
              </a:rPr>
              <a:t>H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996952"/>
            <a:ext cx="5976664" cy="2952328"/>
          </a:xfrm>
        </p:spPr>
        <p:txBody>
          <a:bodyPr>
            <a:normAutofit fontScale="92500"/>
          </a:bodyPr>
          <a:lstStyle/>
          <a:p>
            <a:pPr algn="l"/>
            <a:r>
              <a:rPr lang="cs-CZ" b="1" dirty="0">
                <a:solidFill>
                  <a:srgbClr val="FFC000"/>
                </a:solidFill>
              </a:rPr>
              <a:t>Hotovost</a:t>
            </a:r>
          </a:p>
          <a:p>
            <a:pPr algn="l"/>
            <a:r>
              <a:rPr lang="cs-CZ" dirty="0"/>
              <a:t>V běžném jazyce hotovost znamená peníze ve </a:t>
            </a:r>
            <a:r>
              <a:rPr lang="cs-CZ" dirty="0" smtClean="0"/>
              <a:t>fyzické </a:t>
            </a:r>
            <a:r>
              <a:rPr lang="cs-CZ" dirty="0"/>
              <a:t>podobě, jako jsou bankovky a mince. </a:t>
            </a:r>
            <a:endParaRPr lang="cs-CZ" dirty="0" smtClean="0"/>
          </a:p>
          <a:p>
            <a:pPr algn="l"/>
            <a:endParaRPr lang="cs-CZ" dirty="0">
              <a:solidFill>
                <a:srgbClr val="C00000"/>
              </a:solidFill>
            </a:endParaRPr>
          </a:p>
          <a:p>
            <a:pPr algn="l"/>
            <a:r>
              <a:rPr lang="cs-CZ" b="1" dirty="0" smtClean="0">
                <a:solidFill>
                  <a:srgbClr val="FFC000"/>
                </a:solidFill>
              </a:rPr>
              <a:t>Hypotéka</a:t>
            </a:r>
          </a:p>
          <a:p>
            <a:pPr algn="l"/>
            <a:r>
              <a:rPr lang="cs-CZ" dirty="0" smtClean="0"/>
              <a:t>je půjčka na dům nebo pozemek, kdy banka </a:t>
            </a:r>
            <a:r>
              <a:rPr lang="cs-CZ" dirty="0"/>
              <a:t>půjčuje dlužníkovi </a:t>
            </a:r>
            <a:r>
              <a:rPr lang="cs-CZ" dirty="0" smtClean="0"/>
              <a:t>peníze, </a:t>
            </a:r>
            <a:r>
              <a:rPr lang="cs-CZ" dirty="0"/>
              <a:t>které ten </a:t>
            </a:r>
            <a:r>
              <a:rPr lang="cs-CZ" dirty="0" smtClean="0"/>
              <a:t>splácí </a:t>
            </a:r>
            <a:r>
              <a:rPr lang="cs-CZ" dirty="0"/>
              <a:t>v průběhu </a:t>
            </a:r>
            <a:r>
              <a:rPr lang="cs-CZ" dirty="0" smtClean="0"/>
              <a:t>dohodnutého </a:t>
            </a:r>
            <a:r>
              <a:rPr lang="cs-CZ" dirty="0"/>
              <a:t>období, navýšené o úroky.</a:t>
            </a:r>
          </a:p>
          <a:p>
            <a:pPr algn="l"/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7781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691680" y="533400"/>
            <a:ext cx="576064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I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996952"/>
            <a:ext cx="5976664" cy="2952328"/>
          </a:xfrm>
        </p:spPr>
        <p:txBody>
          <a:bodyPr/>
          <a:lstStyle/>
          <a:p>
            <a:pPr algn="l"/>
            <a:r>
              <a:rPr lang="cs-CZ" b="1" dirty="0">
                <a:solidFill>
                  <a:srgbClr val="FFC000"/>
                </a:solidFill>
              </a:rPr>
              <a:t>Internetové bankovnictví</a:t>
            </a:r>
          </a:p>
          <a:p>
            <a:pPr algn="l"/>
            <a:r>
              <a:rPr lang="cs-CZ" dirty="0"/>
              <a:t>Bankovní </a:t>
            </a:r>
            <a:r>
              <a:rPr lang="cs-CZ" dirty="0" smtClean="0"/>
              <a:t>služba nabízená na internetu zahrnuje </a:t>
            </a:r>
            <a:r>
              <a:rPr lang="cs-CZ" dirty="0"/>
              <a:t>přístup k běžnému </a:t>
            </a:r>
            <a:r>
              <a:rPr lang="cs-CZ" dirty="0" smtClean="0"/>
              <a:t>a </a:t>
            </a:r>
            <a:r>
              <a:rPr lang="cs-CZ" dirty="0"/>
              <a:t>spořícímu </a:t>
            </a:r>
            <a:r>
              <a:rPr lang="cs-CZ" dirty="0" smtClean="0"/>
              <a:t>účtu.</a:t>
            </a:r>
          </a:p>
          <a:p>
            <a:pPr algn="l"/>
            <a:endParaRPr lang="cs-CZ" dirty="0"/>
          </a:p>
          <a:p>
            <a:pPr algn="l"/>
            <a:r>
              <a:rPr lang="cs-CZ" b="1" dirty="0">
                <a:solidFill>
                  <a:srgbClr val="FFC000"/>
                </a:solidFill>
              </a:rPr>
              <a:t>Inkaso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Pokyn k provedení platby z účtu </a:t>
            </a:r>
            <a:r>
              <a:rPr lang="cs-CZ" dirty="0" smtClean="0"/>
              <a:t>klienta.</a:t>
            </a:r>
            <a:r>
              <a:rPr lang="pt-BR" dirty="0"/>
              <a:t> Touto formou se obvykle hradí pravidelné platby.</a:t>
            </a:r>
            <a:r>
              <a:rPr lang="cs-CZ" dirty="0" smtClean="0"/>
              <a:t> 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7781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>
                <a:solidFill>
                  <a:srgbClr val="C00000"/>
                </a:solidFill>
              </a:rPr>
              <a:t>J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996952"/>
            <a:ext cx="5976664" cy="2952328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rgbClr val="FFC000"/>
                </a:solidFill>
              </a:rPr>
              <a:t>Jistina</a:t>
            </a:r>
          </a:p>
          <a:p>
            <a:pPr algn="l"/>
            <a:r>
              <a:rPr lang="cs-CZ" dirty="0" smtClean="0"/>
              <a:t>Je </a:t>
            </a:r>
            <a:r>
              <a:rPr lang="cs-CZ" dirty="0"/>
              <a:t>výše poskytnutého úvěru, která je uvedena v úvěrové smlouvě a z níž jsou účastníkem jako dlužníkem placeny úroky, věřiteli, který tento úvěr </a:t>
            </a:r>
            <a:r>
              <a:rPr lang="cs-CZ" dirty="0" smtClean="0"/>
              <a:t>poskytl.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7781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K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420888"/>
            <a:ext cx="5976664" cy="3528392"/>
          </a:xfrm>
        </p:spPr>
        <p:txBody>
          <a:bodyPr>
            <a:normAutofit lnSpcReduction="10000"/>
          </a:bodyPr>
          <a:lstStyle/>
          <a:p>
            <a:pPr algn="l"/>
            <a:r>
              <a:rPr lang="cs-CZ" b="1" dirty="0">
                <a:solidFill>
                  <a:srgbClr val="FFC000"/>
                </a:solidFill>
              </a:rPr>
              <a:t>Kontokorent</a:t>
            </a:r>
          </a:p>
          <a:p>
            <a:pPr algn="l"/>
            <a:r>
              <a:rPr lang="cs-CZ" dirty="0"/>
              <a:t>Kontokorentní úvěr je množství peněz, o kterou odchozí platba přesahuje zůstatek na běžném platebním </a:t>
            </a:r>
            <a:r>
              <a:rPr lang="cs-CZ" dirty="0" smtClean="0"/>
              <a:t>účtu.</a:t>
            </a:r>
          </a:p>
          <a:p>
            <a:pPr algn="l"/>
            <a:endParaRPr lang="cs-CZ" dirty="0"/>
          </a:p>
          <a:p>
            <a:pPr algn="l"/>
            <a:r>
              <a:rPr lang="cs-CZ" b="1" dirty="0">
                <a:solidFill>
                  <a:srgbClr val="FFC000"/>
                </a:solidFill>
              </a:rPr>
              <a:t>Kreditní karta</a:t>
            </a:r>
          </a:p>
          <a:p>
            <a:pPr algn="l"/>
            <a:r>
              <a:rPr lang="cs-CZ" dirty="0"/>
              <a:t>Kreditní </a:t>
            </a:r>
            <a:r>
              <a:rPr lang="cs-CZ" dirty="0" smtClean="0"/>
              <a:t>karta je </a:t>
            </a:r>
            <a:r>
              <a:rPr lang="cs-CZ" dirty="0"/>
              <a:t>úvěrový prostředek. </a:t>
            </a:r>
            <a:r>
              <a:rPr lang="cs-CZ" dirty="0" smtClean="0"/>
              <a:t>Může </a:t>
            </a:r>
            <a:r>
              <a:rPr lang="cs-CZ" dirty="0"/>
              <a:t>usnadnit nakupování, ale měla by se používat zodpovědně tak, aby měl spotřebitel stálou kontrolu nad svými </a:t>
            </a:r>
            <a:r>
              <a:rPr lang="cs-CZ" dirty="0" smtClean="0"/>
              <a:t>financemi.</a:t>
            </a:r>
            <a:endParaRPr lang="cs-CZ" dirty="0"/>
          </a:p>
          <a:p>
            <a:pPr algn="l"/>
            <a:endParaRPr lang="cs-CZ" dirty="0"/>
          </a:p>
          <a:p>
            <a:pPr algn="l"/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7781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L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996952"/>
            <a:ext cx="5976664" cy="2952328"/>
          </a:xfrm>
        </p:spPr>
        <p:txBody>
          <a:bodyPr/>
          <a:lstStyle/>
          <a:p>
            <a:pPr algn="l"/>
            <a:r>
              <a:rPr lang="cs-CZ" b="1" dirty="0">
                <a:solidFill>
                  <a:srgbClr val="FFC000"/>
                </a:solidFill>
              </a:rPr>
              <a:t>Leasing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Nákup zboží formou finančního pronájmu. nejčastěji se využívá </a:t>
            </a:r>
            <a:r>
              <a:rPr lang="cs-CZ" dirty="0" smtClean="0"/>
              <a:t>při koupi </a:t>
            </a:r>
            <a:r>
              <a:rPr lang="cs-CZ" dirty="0"/>
              <a:t>automobilů. Na počátku je třeba zaplatit akontaci, tj. část ceny zboží v hotovosti, dále se platí stejná výše </a:t>
            </a:r>
            <a:r>
              <a:rPr lang="cs-CZ" dirty="0" smtClean="0"/>
              <a:t>splátek. 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6604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M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996952"/>
            <a:ext cx="5976664" cy="2952328"/>
          </a:xfrm>
        </p:spPr>
        <p:txBody>
          <a:bodyPr/>
          <a:lstStyle/>
          <a:p>
            <a:pPr algn="l"/>
            <a:r>
              <a:rPr lang="cs-CZ" b="1" dirty="0">
                <a:solidFill>
                  <a:srgbClr val="FFC000"/>
                </a:solidFill>
              </a:rPr>
              <a:t>Měnový kurz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Cena měny vyjádřená v jednotkách jiné měny</a:t>
            </a:r>
            <a:r>
              <a:rPr lang="cs-CZ" dirty="0" smtClean="0"/>
              <a:t>.</a:t>
            </a:r>
          </a:p>
          <a:p>
            <a:pPr algn="l"/>
            <a:endParaRPr lang="cs-CZ" dirty="0">
              <a:solidFill>
                <a:srgbClr val="C00000"/>
              </a:solidFill>
            </a:endParaRPr>
          </a:p>
          <a:p>
            <a:pPr algn="l"/>
            <a:r>
              <a:rPr lang="cs-CZ" b="1" dirty="0">
                <a:solidFill>
                  <a:srgbClr val="FFC000"/>
                </a:solidFill>
              </a:rPr>
              <a:t>Mobilní bankovnictví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Jedna z možností využití přímého elektronického bankovnictví.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6604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N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996952"/>
            <a:ext cx="5976664" cy="2952328"/>
          </a:xfrm>
        </p:spPr>
        <p:txBody>
          <a:bodyPr/>
          <a:lstStyle/>
          <a:p>
            <a:pPr algn="l"/>
            <a:r>
              <a:rPr lang="cs-CZ" b="1" dirty="0">
                <a:solidFill>
                  <a:srgbClr val="FFC000"/>
                </a:solidFill>
              </a:rPr>
              <a:t>Nulové navýšení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Zvláštní případ prodeje na splátky, kdy se součet splátek a akontace rovná pořizovací hodnotě věci.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6604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O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996952"/>
            <a:ext cx="5976664" cy="2952328"/>
          </a:xfrm>
        </p:spPr>
        <p:txBody>
          <a:bodyPr/>
          <a:lstStyle/>
          <a:p>
            <a:pPr algn="l"/>
            <a:r>
              <a:rPr lang="cs-CZ" b="1" dirty="0">
                <a:solidFill>
                  <a:srgbClr val="FFC000"/>
                </a:solidFill>
              </a:rPr>
              <a:t>Obstavit</a:t>
            </a:r>
          </a:p>
          <a:p>
            <a:pPr algn="l"/>
            <a:r>
              <a:rPr lang="cs-CZ" dirty="0"/>
              <a:t>Obstavit znamená zejména úkon vedoucí k zajištění práva věřitele na majetek dlužníka. Používá se k zajištění </a:t>
            </a:r>
            <a:r>
              <a:rPr lang="cs-CZ" dirty="0" smtClean="0"/>
              <a:t>majetku a peněžních hotovostí. </a:t>
            </a:r>
            <a:endParaRPr lang="cs-CZ" dirty="0"/>
          </a:p>
          <a:p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6604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P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1340768"/>
            <a:ext cx="5976664" cy="4896544"/>
          </a:xfrm>
        </p:spPr>
        <p:txBody>
          <a:bodyPr>
            <a:normAutofit/>
          </a:bodyPr>
          <a:lstStyle/>
          <a:p>
            <a:pPr algn="l"/>
            <a:r>
              <a:rPr lang="cs-CZ" b="1" dirty="0">
                <a:solidFill>
                  <a:srgbClr val="FFC000"/>
                </a:solidFill>
              </a:rPr>
              <a:t>PIN </a:t>
            </a:r>
          </a:p>
          <a:p>
            <a:pPr algn="l"/>
            <a:r>
              <a:rPr lang="cs-CZ" dirty="0" smtClean="0"/>
              <a:t>Je </a:t>
            </a:r>
            <a:r>
              <a:rPr lang="cs-CZ" dirty="0"/>
              <a:t>tajné číselné </a:t>
            </a:r>
            <a:r>
              <a:rPr lang="cs-CZ" dirty="0" smtClean="0"/>
              <a:t>heslo</a:t>
            </a:r>
            <a:r>
              <a:rPr lang="cs-CZ" dirty="0"/>
              <a:t>. </a:t>
            </a:r>
            <a:r>
              <a:rPr lang="cs-CZ" dirty="0" smtClean="0"/>
              <a:t>Je používán </a:t>
            </a:r>
            <a:r>
              <a:rPr lang="cs-CZ" dirty="0"/>
              <a:t>pro peněžní bankomaty </a:t>
            </a:r>
            <a:r>
              <a:rPr lang="cs-CZ" dirty="0" smtClean="0"/>
              <a:t>a při nákupech.</a:t>
            </a:r>
          </a:p>
          <a:p>
            <a:pPr algn="l"/>
            <a:endParaRPr lang="cs-CZ" dirty="0"/>
          </a:p>
          <a:p>
            <a:pPr algn="l"/>
            <a:r>
              <a:rPr lang="cs-CZ" b="1" dirty="0">
                <a:solidFill>
                  <a:srgbClr val="FFC000"/>
                </a:solidFill>
              </a:rPr>
              <a:t>Platební karta </a:t>
            </a:r>
          </a:p>
          <a:p>
            <a:pPr algn="l"/>
            <a:r>
              <a:rPr lang="cs-CZ" dirty="0"/>
              <a:t>Karta, s jejíž pomocí lze platit za zboží a služby u většiny prodejců a vybírat hotové peníze v </a:t>
            </a:r>
            <a:r>
              <a:rPr lang="cs-CZ" dirty="0" smtClean="0"/>
              <a:t>bankomatech.</a:t>
            </a:r>
          </a:p>
          <a:p>
            <a:pPr algn="l"/>
            <a:endParaRPr lang="cs-CZ" dirty="0" smtClean="0"/>
          </a:p>
          <a:p>
            <a:pPr algn="l"/>
            <a:r>
              <a:rPr lang="cs-CZ" b="1" dirty="0">
                <a:solidFill>
                  <a:srgbClr val="FFC000"/>
                </a:solidFill>
              </a:rPr>
              <a:t>Pojištění</a:t>
            </a:r>
          </a:p>
          <a:p>
            <a:pPr algn="l"/>
            <a:r>
              <a:rPr lang="cs-CZ" dirty="0"/>
              <a:t>Pojištění je způsob, jak zabezpečit majetek, nápad, osobu, nebo prakticky cokoliv, co má nějakou hodnotu,</a:t>
            </a:r>
            <a:endParaRPr lang="cs-CZ" dirty="0" smtClean="0"/>
          </a:p>
          <a:p>
            <a:pPr algn="l"/>
            <a:endParaRPr lang="cs-CZ" dirty="0"/>
          </a:p>
          <a:p>
            <a:pPr algn="l"/>
            <a:endParaRPr lang="cs-CZ" dirty="0"/>
          </a:p>
          <a:p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6604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R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996952"/>
            <a:ext cx="5976664" cy="2952328"/>
          </a:xfrm>
        </p:spPr>
        <p:txBody>
          <a:bodyPr/>
          <a:lstStyle/>
          <a:p>
            <a:pPr algn="l"/>
            <a:r>
              <a:rPr lang="cs-CZ" b="1" dirty="0">
                <a:solidFill>
                  <a:srgbClr val="FFC000"/>
                </a:solidFill>
              </a:rPr>
              <a:t>RPSN</a:t>
            </a:r>
          </a:p>
          <a:p>
            <a:pPr algn="l"/>
            <a:r>
              <a:rPr lang="cs-CZ" dirty="0"/>
              <a:t>Představuje úhrn </a:t>
            </a:r>
            <a:r>
              <a:rPr lang="cs-CZ" dirty="0" smtClean="0"/>
              <a:t>poplatků, </a:t>
            </a:r>
            <a:r>
              <a:rPr lang="cs-CZ" dirty="0"/>
              <a:t>které musí dlužník </a:t>
            </a:r>
            <a:r>
              <a:rPr lang="cs-CZ" dirty="0" smtClean="0"/>
              <a:t>v souvislosti </a:t>
            </a:r>
            <a:r>
              <a:rPr lang="cs-CZ" dirty="0"/>
              <a:t>s poskytnutým </a:t>
            </a:r>
            <a:r>
              <a:rPr lang="cs-CZ" dirty="0" smtClean="0"/>
              <a:t>úvěrem, </a:t>
            </a:r>
            <a:r>
              <a:rPr lang="cs-CZ" dirty="0"/>
              <a:t>za celou dobu trvání </a:t>
            </a:r>
            <a:r>
              <a:rPr lang="cs-CZ" dirty="0" smtClean="0"/>
              <a:t>svého závazku </a:t>
            </a:r>
            <a:r>
              <a:rPr lang="cs-CZ" dirty="0"/>
              <a:t>zaplatit. 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6604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S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996952"/>
            <a:ext cx="5976664" cy="2952328"/>
          </a:xfrm>
        </p:spPr>
        <p:txBody>
          <a:bodyPr>
            <a:normAutofit lnSpcReduction="10000"/>
          </a:bodyPr>
          <a:lstStyle/>
          <a:p>
            <a:pPr algn="l"/>
            <a:r>
              <a:rPr lang="cs-CZ" b="1" dirty="0">
                <a:solidFill>
                  <a:srgbClr val="FFC000"/>
                </a:solidFill>
              </a:rPr>
              <a:t>Splátkový kalendář</a:t>
            </a:r>
          </a:p>
          <a:p>
            <a:pPr algn="l"/>
            <a:r>
              <a:rPr lang="cs-CZ" dirty="0"/>
              <a:t>Splátkový kalendář je rozpis, který stanoví podrobnosti každé platby v </a:t>
            </a:r>
            <a:r>
              <a:rPr lang="cs-CZ" dirty="0" smtClean="0"/>
              <a:t>souvislosti s úvěrem, jako je například hypotéka na dům.  </a:t>
            </a:r>
            <a:endParaRPr lang="cs-CZ" b="1" dirty="0" smtClean="0">
              <a:solidFill>
                <a:srgbClr val="C00000"/>
              </a:solidFill>
            </a:endParaRPr>
          </a:p>
          <a:p>
            <a:pPr algn="l"/>
            <a:endParaRPr lang="cs-CZ" b="1" dirty="0">
              <a:solidFill>
                <a:srgbClr val="C00000"/>
              </a:solidFill>
            </a:endParaRPr>
          </a:p>
          <a:p>
            <a:pPr algn="l"/>
            <a:r>
              <a:rPr lang="cs-CZ" b="1" dirty="0" smtClean="0">
                <a:solidFill>
                  <a:srgbClr val="FFC000"/>
                </a:solidFill>
              </a:rPr>
              <a:t>Splatnost</a:t>
            </a:r>
            <a:endParaRPr lang="cs-CZ" b="1" dirty="0">
              <a:solidFill>
                <a:srgbClr val="FFC000"/>
              </a:solidFill>
            </a:endParaRPr>
          </a:p>
          <a:p>
            <a:pPr algn="l"/>
            <a:r>
              <a:rPr lang="cs-CZ" dirty="0"/>
              <a:t>Určité datum, ke kterému je nutno dostát finančním závazkům.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7781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T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996952"/>
            <a:ext cx="5976664" cy="2952328"/>
          </a:xfrm>
        </p:spPr>
        <p:txBody>
          <a:bodyPr/>
          <a:lstStyle/>
          <a:p>
            <a:pPr algn="l"/>
            <a:r>
              <a:rPr lang="cs-CZ" b="1" dirty="0">
                <a:solidFill>
                  <a:srgbClr val="FFC000"/>
                </a:solidFill>
              </a:rPr>
              <a:t>Trvalý platební příkaz k </a:t>
            </a:r>
            <a:r>
              <a:rPr lang="cs-CZ" b="1" dirty="0" smtClean="0">
                <a:solidFill>
                  <a:srgbClr val="FFC000"/>
                </a:solidFill>
              </a:rPr>
              <a:t>úhradě</a:t>
            </a:r>
            <a:endParaRPr lang="cs-CZ" b="1" dirty="0">
              <a:solidFill>
                <a:srgbClr val="FFC000"/>
              </a:solidFill>
            </a:endParaRPr>
          </a:p>
          <a:p>
            <a:pPr algn="l"/>
            <a:r>
              <a:rPr lang="cs-CZ" dirty="0"/>
              <a:t>Příkaz k opakovanému převodu </a:t>
            </a:r>
            <a:r>
              <a:rPr lang="cs-CZ" dirty="0" smtClean="0"/>
              <a:t>peněz </a:t>
            </a:r>
            <a:r>
              <a:rPr lang="cs-CZ" dirty="0"/>
              <a:t>z účtu držitele na jiný </a:t>
            </a:r>
            <a:r>
              <a:rPr lang="cs-CZ" dirty="0" smtClean="0"/>
              <a:t>účet.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9629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>
                <a:solidFill>
                  <a:srgbClr val="C00000"/>
                </a:solidFill>
              </a:rPr>
              <a:t>U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996952"/>
            <a:ext cx="5976664" cy="2952328"/>
          </a:xfrm>
        </p:spPr>
        <p:txBody>
          <a:bodyPr/>
          <a:lstStyle/>
          <a:p>
            <a:pPr algn="l"/>
            <a:r>
              <a:rPr lang="cs-CZ" b="1" dirty="0">
                <a:solidFill>
                  <a:srgbClr val="FFC000"/>
                </a:solidFill>
              </a:rPr>
              <a:t>Úroková sazba</a:t>
            </a:r>
          </a:p>
          <a:p>
            <a:pPr algn="l"/>
            <a:r>
              <a:rPr lang="cs-CZ" dirty="0"/>
              <a:t>Úroková sazba je procentuální částka z celé sumy peněz, které jsou buď zhodnoceny, nebo vypůjčeny.</a:t>
            </a:r>
          </a:p>
          <a:p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9629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V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915816" y="1484784"/>
            <a:ext cx="5832648" cy="4752528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sz="2400" b="1" dirty="0" smtClean="0">
                <a:solidFill>
                  <a:srgbClr val="FFC000"/>
                </a:solidFill>
              </a:rPr>
              <a:t>Výběr </a:t>
            </a:r>
            <a:r>
              <a:rPr lang="cs-CZ" sz="2400" b="1" dirty="0">
                <a:solidFill>
                  <a:srgbClr val="FFC000"/>
                </a:solidFill>
              </a:rPr>
              <a:t>hotovosti </a:t>
            </a:r>
          </a:p>
          <a:p>
            <a:pPr algn="l"/>
            <a:r>
              <a:rPr lang="cs-CZ" sz="2400" dirty="0" smtClean="0"/>
              <a:t>Služba </a:t>
            </a:r>
            <a:r>
              <a:rPr lang="cs-CZ" sz="2400" dirty="0"/>
              <a:t>umožňuje držiteli karty výběr hotovosti, a to buď prostřednictvím </a:t>
            </a:r>
            <a:r>
              <a:rPr lang="cs-CZ" sz="2400" dirty="0" smtClean="0"/>
              <a:t>bankomatu </a:t>
            </a:r>
            <a:r>
              <a:rPr lang="cs-CZ" sz="2400" dirty="0"/>
              <a:t>nebo na přepážce v bance, až do určitého limitu.</a:t>
            </a:r>
            <a:endParaRPr lang="cs-CZ" sz="2400" b="1" dirty="0" smtClean="0">
              <a:solidFill>
                <a:srgbClr val="C00000"/>
              </a:solidFill>
            </a:endParaRPr>
          </a:p>
          <a:p>
            <a:pPr algn="l"/>
            <a:endParaRPr lang="cs-CZ" sz="2400" b="1" dirty="0">
              <a:solidFill>
                <a:srgbClr val="C00000"/>
              </a:solidFill>
            </a:endParaRPr>
          </a:p>
          <a:p>
            <a:pPr algn="l"/>
            <a:endParaRPr lang="cs-CZ" sz="2400" b="1" dirty="0" smtClean="0">
              <a:solidFill>
                <a:srgbClr val="C00000"/>
              </a:solidFill>
            </a:endParaRPr>
          </a:p>
          <a:p>
            <a:pPr algn="l"/>
            <a:r>
              <a:rPr lang="cs-CZ" sz="2400" b="1" dirty="0" smtClean="0">
                <a:solidFill>
                  <a:srgbClr val="FFC000"/>
                </a:solidFill>
              </a:rPr>
              <a:t>Vklad</a:t>
            </a:r>
          </a:p>
          <a:p>
            <a:pPr algn="l"/>
            <a:r>
              <a:rPr lang="cs-CZ" sz="2400" dirty="0" smtClean="0"/>
              <a:t>Bankovní vklad je proces, při kterém zákazník bance svěřuje své peníze.</a:t>
            </a:r>
          </a:p>
          <a:p>
            <a:pPr algn="l"/>
            <a:endParaRPr lang="cs-CZ" sz="2400" b="1" dirty="0" smtClean="0">
              <a:solidFill>
                <a:srgbClr val="C00000"/>
              </a:solidFill>
            </a:endParaRPr>
          </a:p>
          <a:p>
            <a:pPr algn="l"/>
            <a:endParaRPr lang="cs-CZ" sz="2400" b="1" dirty="0" smtClean="0">
              <a:solidFill>
                <a:srgbClr val="C00000"/>
              </a:solidFill>
            </a:endParaRPr>
          </a:p>
          <a:p>
            <a:pPr algn="l"/>
            <a:r>
              <a:rPr lang="cs-CZ" sz="2400" b="1" dirty="0" smtClean="0">
                <a:solidFill>
                  <a:srgbClr val="FFC000"/>
                </a:solidFill>
              </a:rPr>
              <a:t>Výpis </a:t>
            </a:r>
            <a:r>
              <a:rPr lang="cs-CZ" sz="2400" b="1" dirty="0">
                <a:solidFill>
                  <a:srgbClr val="FFC000"/>
                </a:solidFill>
              </a:rPr>
              <a:t>z účtu</a:t>
            </a:r>
          </a:p>
          <a:p>
            <a:pPr algn="l"/>
            <a:r>
              <a:rPr lang="cs-CZ" sz="2400" dirty="0"/>
              <a:t>Je to dokument, který zaznamená uskutečněné bankovní transakce</a:t>
            </a:r>
            <a:r>
              <a:rPr lang="cs-CZ" sz="2400" dirty="0" smtClean="0"/>
              <a:t>.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9629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Z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996952"/>
            <a:ext cx="5976664" cy="2952328"/>
          </a:xfrm>
        </p:spPr>
        <p:txBody>
          <a:bodyPr/>
          <a:lstStyle/>
          <a:p>
            <a:pPr algn="l"/>
            <a:r>
              <a:rPr lang="cs-CZ" b="1" dirty="0">
                <a:solidFill>
                  <a:srgbClr val="FFC000"/>
                </a:solidFill>
              </a:rPr>
              <a:t>Zůstatek na účtu</a:t>
            </a:r>
          </a:p>
          <a:p>
            <a:pPr algn="l"/>
            <a:r>
              <a:rPr lang="cs-CZ" dirty="0"/>
              <a:t>Částka, která je v určitém okamžiku evidována jako stav na účtu držitele účtu. Může jít o zůstatek kreditní či debetní, tedy částku, která je držiteli skutečně k dispozici, nebo kterou naopak držitel účtu bance v daném okamžiku </a:t>
            </a:r>
            <a:r>
              <a:rPr lang="cs-CZ" dirty="0" smtClean="0"/>
              <a:t>dluží.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9629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332656"/>
            <a:ext cx="7239000" cy="1143000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Použité odkazy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88840"/>
            <a:ext cx="7239000" cy="4466896"/>
          </a:xfrm>
        </p:spPr>
        <p:txBody>
          <a:bodyPr>
            <a:normAutofit/>
          </a:bodyPr>
          <a:lstStyle/>
          <a:p>
            <a:r>
              <a:rPr lang="cs-CZ" sz="1400" dirty="0">
                <a:hlinkClick r:id="rId2"/>
              </a:rPr>
              <a:t>http://www.penizechytre.cz</a:t>
            </a:r>
            <a:r>
              <a:rPr lang="cs-CZ" sz="1400" dirty="0" smtClean="0">
                <a:hlinkClick r:id="rId2"/>
              </a:rPr>
              <a:t>/</a:t>
            </a:r>
            <a:endParaRPr lang="cs-CZ" sz="1400" dirty="0" smtClean="0"/>
          </a:p>
          <a:p>
            <a:r>
              <a:rPr lang="cs-CZ" sz="1400" dirty="0">
                <a:hlinkClick r:id="rId3"/>
              </a:rPr>
              <a:t>http://www.financnigramotnost.eu/stranka/clanky-a-informace/slovnik-vyrazu/12/#</a:t>
            </a:r>
            <a:r>
              <a:rPr lang="cs-CZ" sz="1400" dirty="0" smtClean="0">
                <a:hlinkClick r:id="rId3"/>
              </a:rPr>
              <a:t>o</a:t>
            </a:r>
            <a:endParaRPr lang="cs-CZ" sz="1400" dirty="0" smtClean="0"/>
          </a:p>
          <a:p>
            <a:r>
              <a:rPr lang="cs-CZ" sz="1400" dirty="0">
                <a:hlinkClick r:id="rId4"/>
              </a:rPr>
              <a:t>http://www.businessinfo.cz/cz/rubrika/slovnik-bankovnich-a-financnich-pojmu/1000728</a:t>
            </a:r>
            <a:r>
              <a:rPr lang="cs-CZ" sz="1400" dirty="0" smtClean="0">
                <a:hlinkClick r:id="rId4"/>
              </a:rPr>
              <a:t>/</a:t>
            </a:r>
            <a:endParaRPr lang="cs-CZ" sz="1400" dirty="0" smtClean="0"/>
          </a:p>
          <a:p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www.rfpplus.cz/rodinne_finance/financni_slovnik.php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034550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195</TotalTime>
  <Words>569</Words>
  <Application>Microsoft Office PowerPoint</Application>
  <PresentationFormat>Předvádění na obrazovce (4:3)</PresentationFormat>
  <Paragraphs>103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Bohatý</vt:lpstr>
      <vt:lpstr>Střední škola, Základní škola a Mateřská škola, Karviná FINANČNÍ SLOVNÍK</vt:lpstr>
      <vt:lpstr>A</vt:lpstr>
      <vt:lpstr>B</vt:lpstr>
      <vt:lpstr>C</vt:lpstr>
      <vt:lpstr>D</vt:lpstr>
      <vt:lpstr>E</vt:lpstr>
      <vt:lpstr>F</vt:lpstr>
      <vt:lpstr>H</vt:lpstr>
      <vt:lpstr>I</vt:lpstr>
      <vt:lpstr>J</vt:lpstr>
      <vt:lpstr>K</vt:lpstr>
      <vt:lpstr>L</vt:lpstr>
      <vt:lpstr>M</vt:lpstr>
      <vt:lpstr>N</vt:lpstr>
      <vt:lpstr>O</vt:lpstr>
      <vt:lpstr>P</vt:lpstr>
      <vt:lpstr>R</vt:lpstr>
      <vt:lpstr>S</vt:lpstr>
      <vt:lpstr>T</vt:lpstr>
      <vt:lpstr>U</vt:lpstr>
      <vt:lpstr>V</vt:lpstr>
      <vt:lpstr>Z</vt:lpstr>
      <vt:lpstr>Použité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</dc:title>
  <dc:creator>Burdová</dc:creator>
  <cp:lastModifiedBy>Martin Králík</cp:lastModifiedBy>
  <cp:revision>23</cp:revision>
  <dcterms:created xsi:type="dcterms:W3CDTF">2012-01-24T17:30:07Z</dcterms:created>
  <dcterms:modified xsi:type="dcterms:W3CDTF">2012-03-01T19:34:14Z</dcterms:modified>
</cp:coreProperties>
</file>