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1916778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2821867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2228681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2D03334-BAA3-4D2E-852A-0051C83FD1BC}" type="datetimeFigureOut">
              <a:rPr lang="cs-CZ" smtClean="0"/>
              <a:t>22.5.2011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2180486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2D03334-BAA3-4D2E-852A-0051C83FD1BC}" type="datetimeFigureOut">
              <a:rPr lang="cs-CZ" smtClean="0"/>
              <a:t>22.5.2011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1158402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2D03334-BAA3-4D2E-852A-0051C83FD1BC}" type="datetimeFigureOut">
              <a:rPr lang="cs-CZ" smtClean="0"/>
              <a:t>22.5.2011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955812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2D03334-BAA3-4D2E-852A-0051C83FD1BC}" type="datetimeFigureOut">
              <a:rPr lang="cs-CZ" smtClean="0"/>
              <a:t>22.5.2011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88532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2D03334-BAA3-4D2E-852A-0051C83FD1BC}" type="datetimeFigureOut">
              <a:rPr lang="cs-CZ" smtClean="0"/>
              <a:t>22.5.2011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107888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2D03334-BAA3-4D2E-852A-0051C83FD1BC}" type="datetimeFigureOut">
              <a:rPr lang="cs-CZ" smtClean="0"/>
              <a:t>22.5.2011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4156032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2532935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ECED12-1AF4-4901-9EE4-AB578B0EEF5E}" type="slidenum">
              <a:rPr lang="cs-CZ" smtClean="0"/>
              <a:t>‹#›</a:t>
            </a:fld>
            <a:endParaRPr lang="cs-CZ"/>
          </a:p>
        </p:txBody>
      </p:sp>
    </p:spTree>
    <p:extLst>
      <p:ext uri="{BB962C8B-B14F-4D97-AF65-F5344CB8AC3E}">
        <p14:creationId xmlns:p14="http://schemas.microsoft.com/office/powerpoint/2010/main" val="220344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D03334-BAA3-4D2E-852A-0051C83FD1BC}" type="datetimeFigureOut">
              <a:rPr lang="cs-CZ" smtClean="0"/>
              <a:t>22.5.2011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CED12-1AF4-4901-9EE4-AB578B0EEF5E}" type="slidenum">
              <a:rPr lang="cs-CZ" smtClean="0"/>
              <a:t>‹#›</a:t>
            </a:fld>
            <a:endParaRPr lang="cs-CZ"/>
          </a:p>
        </p:txBody>
      </p:sp>
    </p:spTree>
    <p:extLst>
      <p:ext uri="{BB962C8B-B14F-4D97-AF65-F5344CB8AC3E}">
        <p14:creationId xmlns:p14="http://schemas.microsoft.com/office/powerpoint/2010/main" val="3735354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p:txBody>
          <a:bodyPr/>
          <a:lstStyle/>
          <a:p>
            <a:pPr>
              <a:defRPr/>
            </a:pPr>
            <a:r>
              <a:rPr lang="cs-CZ" sz="3200" b="1" smtClean="0"/>
              <a:t>Vy_32_INOVACE_79_</a:t>
            </a:r>
            <a:r>
              <a:rPr lang="cs-CZ" sz="3200" b="1" smtClean="0">
                <a:latin typeface="+mn-lt"/>
              </a:rPr>
              <a:t>Přísudek 7.třída</a:t>
            </a:r>
            <a:endParaRPr lang="cs-CZ" sz="3200" dirty="0" smtClean="0">
              <a:latin typeface="+mn-lt"/>
            </a:endParaRPr>
          </a:p>
        </p:txBody>
      </p:sp>
      <p:pic>
        <p:nvPicPr>
          <p:cNvPr id="205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TextovéPole 2"/>
          <p:cNvSpPr txBox="1">
            <a:spLocks noChangeArrowheads="1"/>
          </p:cNvSpPr>
          <p:nvPr/>
        </p:nvSpPr>
        <p:spPr bwMode="auto">
          <a:xfrm>
            <a:off x="3851275" y="1498600"/>
            <a:ext cx="1225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r>
              <a:rPr lang="cs-CZ" dirty="0" smtClean="0">
                <a:latin typeface="+mn-lt"/>
              </a:rPr>
              <a:t>Využití ICT</a:t>
            </a:r>
          </a:p>
        </p:txBody>
      </p:sp>
      <p:sp>
        <p:nvSpPr>
          <p:cNvPr id="2" name="TextovéPole 1"/>
          <p:cNvSpPr txBox="1"/>
          <p:nvPr/>
        </p:nvSpPr>
        <p:spPr>
          <a:xfrm>
            <a:off x="684213" y="620713"/>
            <a:ext cx="1493837" cy="215900"/>
          </a:xfrm>
          <a:prstGeom prst="rect">
            <a:avLst/>
          </a:prstGeom>
          <a:noFill/>
        </p:spPr>
        <p:txBody>
          <a:bodyPr wrap="none">
            <a:spAutoFit/>
          </a:bodyPr>
          <a:lstStyle/>
          <a:p>
            <a:pPr>
              <a:defRPr/>
            </a:pPr>
            <a:r>
              <a:rPr lang="cs-CZ" sz="800" dirty="0">
                <a:latin typeface="+mn-lt"/>
              </a:rPr>
              <a:t>Identifikátor školy: 600 150 569</a:t>
            </a:r>
          </a:p>
        </p:txBody>
      </p:sp>
    </p:spTree>
    <p:extLst>
      <p:ext uri="{BB962C8B-B14F-4D97-AF65-F5344CB8AC3E}">
        <p14:creationId xmlns:p14="http://schemas.microsoft.com/office/powerpoint/2010/main" val="27080665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ln>
            <a:solidFill>
              <a:srgbClr val="FFC000"/>
            </a:solidFill>
          </a:ln>
        </p:spPr>
        <p:txBody>
          <a:bodyPr/>
          <a:lstStyle/>
          <a:p>
            <a:r>
              <a:rPr lang="cs-CZ" dirty="0" smtClean="0"/>
              <a:t>Přísudek</a:t>
            </a:r>
            <a:endParaRPr lang="cs-CZ" dirty="0"/>
          </a:p>
        </p:txBody>
      </p:sp>
      <p:sp>
        <p:nvSpPr>
          <p:cNvPr id="3" name="Zástupný symbol pro obsah 2"/>
          <p:cNvSpPr>
            <a:spLocks noGrp="1"/>
          </p:cNvSpPr>
          <p:nvPr>
            <p:ph idx="1"/>
          </p:nvPr>
        </p:nvSpPr>
        <p:spPr/>
        <p:txBody>
          <a:bodyPr/>
          <a:lstStyle/>
          <a:p>
            <a:r>
              <a:rPr lang="cs-CZ" u="sng" dirty="0" smtClean="0">
                <a:solidFill>
                  <a:srgbClr val="7030A0"/>
                </a:solidFill>
              </a:rPr>
              <a:t>Přísudek</a:t>
            </a:r>
            <a:r>
              <a:rPr lang="cs-CZ" dirty="0" smtClean="0"/>
              <a:t> – </a:t>
            </a:r>
            <a:r>
              <a:rPr lang="cs-CZ" dirty="0" err="1" smtClean="0"/>
              <a:t>Př</a:t>
            </a:r>
            <a:r>
              <a:rPr lang="cs-CZ" dirty="0" smtClean="0"/>
              <a:t> -  větný člen, který něco vypovídá o nějaké skutečnosti, vyjádřené zpravidla podmětem</a:t>
            </a:r>
          </a:p>
          <a:p>
            <a:r>
              <a:rPr lang="cs-CZ" u="sng" dirty="0" smtClean="0"/>
              <a:t>Ptáme se </a:t>
            </a:r>
            <a:r>
              <a:rPr lang="cs-CZ" dirty="0" smtClean="0"/>
              <a:t>: Co se vypovídá o podmětu ?</a:t>
            </a:r>
          </a:p>
          <a:p>
            <a:r>
              <a:rPr lang="cs-CZ" dirty="0" smtClean="0"/>
              <a:t>Děti </a:t>
            </a:r>
            <a:r>
              <a:rPr lang="cs-CZ" i="1" dirty="0" smtClean="0">
                <a:solidFill>
                  <a:srgbClr val="FF0000"/>
                </a:solidFill>
              </a:rPr>
              <a:t>stavěly </a:t>
            </a:r>
            <a:r>
              <a:rPr lang="cs-CZ" dirty="0" smtClean="0"/>
              <a:t>sněhuláky. U boudy </a:t>
            </a:r>
            <a:r>
              <a:rPr lang="cs-CZ" i="1" dirty="0" smtClean="0">
                <a:solidFill>
                  <a:srgbClr val="FF0000"/>
                </a:solidFill>
              </a:rPr>
              <a:t>ležel</a:t>
            </a:r>
            <a:r>
              <a:rPr lang="cs-CZ" dirty="0" smtClean="0"/>
              <a:t> pes. Do kina </a:t>
            </a:r>
            <a:r>
              <a:rPr lang="cs-CZ" i="1" dirty="0" smtClean="0">
                <a:solidFill>
                  <a:srgbClr val="FF0000"/>
                </a:solidFill>
              </a:rPr>
              <a:t>jsme šli </a:t>
            </a:r>
            <a:r>
              <a:rPr lang="cs-CZ" dirty="0" smtClean="0"/>
              <a:t>s kamarády. Nikdo </a:t>
            </a:r>
            <a:r>
              <a:rPr lang="cs-CZ" i="1" dirty="0" smtClean="0">
                <a:solidFill>
                  <a:srgbClr val="FF0000"/>
                </a:solidFill>
              </a:rPr>
              <a:t>si</a:t>
            </a:r>
            <a:r>
              <a:rPr lang="cs-CZ" dirty="0" smtClean="0"/>
              <a:t> ho ani </a:t>
            </a:r>
            <a:r>
              <a:rPr lang="cs-CZ" i="1" dirty="0" smtClean="0">
                <a:solidFill>
                  <a:srgbClr val="FF0000"/>
                </a:solidFill>
              </a:rPr>
              <a:t>nevšiml</a:t>
            </a:r>
            <a:r>
              <a:rPr lang="cs-CZ" dirty="0" smtClean="0"/>
              <a:t>.</a:t>
            </a:r>
            <a:endParaRPr lang="cs-CZ" dirty="0"/>
          </a:p>
        </p:txBody>
      </p:sp>
    </p:spTree>
    <p:extLst>
      <p:ext uri="{BB962C8B-B14F-4D97-AF65-F5344CB8AC3E}">
        <p14:creationId xmlns:p14="http://schemas.microsoft.com/office/powerpoint/2010/main" val="507058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ln>
            <a:solidFill>
              <a:srgbClr val="FFC000"/>
            </a:solidFill>
          </a:ln>
        </p:spPr>
        <p:txBody>
          <a:bodyPr/>
          <a:lstStyle/>
          <a:p>
            <a:r>
              <a:rPr lang="cs-CZ" dirty="0" smtClean="0"/>
              <a:t>Druhy přísudků</a:t>
            </a:r>
            <a:endParaRPr lang="cs-CZ" dirty="0"/>
          </a:p>
        </p:txBody>
      </p:sp>
      <p:sp>
        <p:nvSpPr>
          <p:cNvPr id="3" name="Zástupný symbol pro obsah 2"/>
          <p:cNvSpPr>
            <a:spLocks noGrp="1"/>
          </p:cNvSpPr>
          <p:nvPr>
            <p:ph idx="1"/>
          </p:nvPr>
        </p:nvSpPr>
        <p:spPr/>
        <p:txBody>
          <a:bodyPr>
            <a:normAutofit fontScale="92500" lnSpcReduction="20000"/>
          </a:bodyPr>
          <a:lstStyle/>
          <a:p>
            <a:r>
              <a:rPr lang="cs-CZ" u="sng" dirty="0" smtClean="0"/>
              <a:t>Přísudek slovesný </a:t>
            </a:r>
            <a:r>
              <a:rPr lang="cs-CZ" dirty="0" smtClean="0"/>
              <a:t>– je tvořen slovesem v určitém tvaru</a:t>
            </a:r>
          </a:p>
          <a:p>
            <a:r>
              <a:rPr lang="cs-CZ" dirty="0" smtClean="0"/>
              <a:t>Někdy můžeme nahradit slovesný přísudek </a:t>
            </a:r>
            <a:r>
              <a:rPr lang="cs-CZ" u="sng" dirty="0" smtClean="0"/>
              <a:t>citoslovcem</a:t>
            </a:r>
            <a:r>
              <a:rPr lang="cs-CZ" dirty="0" smtClean="0"/>
              <a:t> : Kočka hop na plot. Žába žbluňk do vody.</a:t>
            </a:r>
          </a:p>
          <a:p>
            <a:r>
              <a:rPr lang="cs-CZ" u="sng" dirty="0" smtClean="0"/>
              <a:t>Vyhledej ve větách přísudek </a:t>
            </a:r>
            <a:r>
              <a:rPr lang="cs-CZ" dirty="0" smtClean="0"/>
              <a:t>:</a:t>
            </a:r>
          </a:p>
          <a:p>
            <a:r>
              <a:rPr lang="cs-CZ" dirty="0" smtClean="0"/>
              <a:t>Nic jsem mu nepřinesl. Tak už mi to prozraď. Malým koťátkům svítí oči ve tmě. Pročpak se zlobíš? A ty bys mi to skutečně dal? Večer se budu dívat na televizní seriál. Rozesmáli jsme se na celé kolo. Odpoledne jsem byl doma.</a:t>
            </a:r>
          </a:p>
          <a:p>
            <a:endParaRPr lang="cs-CZ" dirty="0"/>
          </a:p>
        </p:txBody>
      </p:sp>
    </p:spTree>
    <p:extLst>
      <p:ext uri="{BB962C8B-B14F-4D97-AF65-F5344CB8AC3E}">
        <p14:creationId xmlns:p14="http://schemas.microsoft.com/office/powerpoint/2010/main" val="258551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ln>
            <a:solidFill>
              <a:srgbClr val="FFC000"/>
            </a:solidFill>
          </a:ln>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Nic </a:t>
            </a:r>
            <a:r>
              <a:rPr lang="cs-CZ" i="1" dirty="0" smtClean="0">
                <a:solidFill>
                  <a:srgbClr val="FF0000"/>
                </a:solidFill>
              </a:rPr>
              <a:t>jsem</a:t>
            </a:r>
            <a:r>
              <a:rPr lang="cs-CZ" dirty="0" smtClean="0"/>
              <a:t> mu </a:t>
            </a:r>
            <a:r>
              <a:rPr lang="cs-CZ" i="1" dirty="0" smtClean="0">
                <a:solidFill>
                  <a:srgbClr val="FF0000"/>
                </a:solidFill>
              </a:rPr>
              <a:t>nepřinesl</a:t>
            </a:r>
            <a:r>
              <a:rPr lang="cs-CZ" dirty="0" smtClean="0"/>
              <a:t>. Tak už mi to </a:t>
            </a:r>
            <a:r>
              <a:rPr lang="cs-CZ" i="1" dirty="0" smtClean="0">
                <a:solidFill>
                  <a:srgbClr val="FF0000"/>
                </a:solidFill>
              </a:rPr>
              <a:t>prozraď</a:t>
            </a:r>
            <a:r>
              <a:rPr lang="cs-CZ" dirty="0" smtClean="0"/>
              <a:t>. Malým koťátkům </a:t>
            </a:r>
            <a:r>
              <a:rPr lang="cs-CZ" i="1" dirty="0" smtClean="0">
                <a:solidFill>
                  <a:srgbClr val="FF0000"/>
                </a:solidFill>
              </a:rPr>
              <a:t>svítí</a:t>
            </a:r>
            <a:r>
              <a:rPr lang="cs-CZ" dirty="0" smtClean="0"/>
              <a:t> oči ve tmě. Pročpak </a:t>
            </a:r>
            <a:r>
              <a:rPr lang="cs-CZ" i="1" dirty="0" smtClean="0">
                <a:solidFill>
                  <a:srgbClr val="FF0000"/>
                </a:solidFill>
              </a:rPr>
              <a:t>se zlobíš</a:t>
            </a:r>
            <a:r>
              <a:rPr lang="cs-CZ" dirty="0" smtClean="0"/>
              <a:t>? A ty </a:t>
            </a:r>
            <a:r>
              <a:rPr lang="cs-CZ" i="1" dirty="0" smtClean="0">
                <a:solidFill>
                  <a:srgbClr val="FF0000"/>
                </a:solidFill>
              </a:rPr>
              <a:t>bys</a:t>
            </a:r>
            <a:r>
              <a:rPr lang="cs-CZ" dirty="0" smtClean="0"/>
              <a:t> mi to skutečně </a:t>
            </a:r>
            <a:r>
              <a:rPr lang="cs-CZ" i="1" dirty="0" smtClean="0">
                <a:solidFill>
                  <a:srgbClr val="FF0000"/>
                </a:solidFill>
              </a:rPr>
              <a:t>dal</a:t>
            </a:r>
            <a:r>
              <a:rPr lang="cs-CZ" dirty="0" smtClean="0"/>
              <a:t>? Večer </a:t>
            </a:r>
            <a:r>
              <a:rPr lang="cs-CZ" i="1" dirty="0" smtClean="0">
                <a:solidFill>
                  <a:srgbClr val="FF0000"/>
                </a:solidFill>
              </a:rPr>
              <a:t>se</a:t>
            </a:r>
            <a:r>
              <a:rPr lang="cs-CZ" dirty="0" smtClean="0"/>
              <a:t> </a:t>
            </a:r>
            <a:r>
              <a:rPr lang="cs-CZ" i="1" dirty="0" smtClean="0">
                <a:solidFill>
                  <a:srgbClr val="FF0000"/>
                </a:solidFill>
              </a:rPr>
              <a:t>budu dívat </a:t>
            </a:r>
            <a:r>
              <a:rPr lang="cs-CZ" dirty="0" smtClean="0"/>
              <a:t>na televizní seriál. </a:t>
            </a:r>
            <a:r>
              <a:rPr lang="cs-CZ" i="1" dirty="0" smtClean="0">
                <a:solidFill>
                  <a:srgbClr val="FF0000"/>
                </a:solidFill>
              </a:rPr>
              <a:t>Rozesmáli jsme se</a:t>
            </a:r>
            <a:r>
              <a:rPr lang="cs-CZ" dirty="0" smtClean="0"/>
              <a:t> na celé kolo. Odpoledne </a:t>
            </a:r>
            <a:r>
              <a:rPr lang="cs-CZ" i="1" dirty="0" smtClean="0">
                <a:solidFill>
                  <a:srgbClr val="FF0000"/>
                </a:solidFill>
              </a:rPr>
              <a:t>jsem byl </a:t>
            </a:r>
            <a:r>
              <a:rPr lang="cs-CZ" dirty="0" smtClean="0"/>
              <a:t>doma.</a:t>
            </a:r>
          </a:p>
        </p:txBody>
      </p:sp>
    </p:spTree>
    <p:extLst>
      <p:ext uri="{BB962C8B-B14F-4D97-AF65-F5344CB8AC3E}">
        <p14:creationId xmlns:p14="http://schemas.microsoft.com/office/powerpoint/2010/main" val="1208421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ln>
            <a:solidFill>
              <a:srgbClr val="FFC000"/>
            </a:solidFill>
          </a:ln>
        </p:spPr>
        <p:txBody>
          <a:bodyPr/>
          <a:lstStyle/>
          <a:p>
            <a:r>
              <a:rPr lang="cs-CZ" dirty="0" smtClean="0"/>
              <a:t>Přísudek jmenný se sponou</a:t>
            </a:r>
            <a:endParaRPr lang="cs-CZ" dirty="0"/>
          </a:p>
        </p:txBody>
      </p:sp>
      <p:sp>
        <p:nvSpPr>
          <p:cNvPr id="3" name="Zástupný symbol pro obsah 2"/>
          <p:cNvSpPr>
            <a:spLocks noGrp="1"/>
          </p:cNvSpPr>
          <p:nvPr>
            <p:ph idx="1"/>
          </p:nvPr>
        </p:nvSpPr>
        <p:spPr/>
        <p:txBody>
          <a:bodyPr/>
          <a:lstStyle/>
          <a:p>
            <a:r>
              <a:rPr lang="cs-CZ" u="sng" dirty="0" smtClean="0"/>
              <a:t>Přísudek jmenný se sponou </a:t>
            </a:r>
            <a:r>
              <a:rPr lang="cs-CZ" dirty="0" smtClean="0"/>
              <a:t>– je vyjádřen podstatným nebo přídavným jménem a sponovým slovesem</a:t>
            </a:r>
          </a:p>
          <a:p>
            <a:r>
              <a:rPr lang="cs-CZ" u="sng" dirty="0" smtClean="0"/>
              <a:t>Sponové sloveso</a:t>
            </a:r>
            <a:r>
              <a:rPr lang="cs-CZ" dirty="0" smtClean="0"/>
              <a:t> – nemá plný význam, je to sloveso </a:t>
            </a:r>
            <a:r>
              <a:rPr lang="cs-CZ" dirty="0" smtClean="0">
                <a:solidFill>
                  <a:srgbClr val="FF0000"/>
                </a:solidFill>
              </a:rPr>
              <a:t>být, bývat</a:t>
            </a:r>
            <a:r>
              <a:rPr lang="cs-CZ" dirty="0" smtClean="0"/>
              <a:t> a </a:t>
            </a:r>
            <a:r>
              <a:rPr lang="cs-CZ" dirty="0" smtClean="0">
                <a:solidFill>
                  <a:srgbClr val="FF0000"/>
                </a:solidFill>
              </a:rPr>
              <a:t>stát, stávat se </a:t>
            </a:r>
            <a:r>
              <a:rPr lang="cs-CZ" dirty="0" smtClean="0"/>
              <a:t>ve všech tvarech – jsem, byl, bude, stal se, stane se…</a:t>
            </a:r>
          </a:p>
          <a:p>
            <a:r>
              <a:rPr lang="cs-CZ" dirty="0" smtClean="0"/>
              <a:t>Petr </a:t>
            </a:r>
            <a:r>
              <a:rPr lang="cs-CZ" i="1" dirty="0" smtClean="0">
                <a:solidFill>
                  <a:srgbClr val="FF0000"/>
                </a:solidFill>
              </a:rPr>
              <a:t>je</a:t>
            </a:r>
            <a:r>
              <a:rPr lang="cs-CZ" dirty="0" smtClean="0"/>
              <a:t> můj </a:t>
            </a:r>
            <a:r>
              <a:rPr lang="cs-CZ" i="1" dirty="0" smtClean="0">
                <a:solidFill>
                  <a:srgbClr val="FF0000"/>
                </a:solidFill>
              </a:rPr>
              <a:t>spolužák</a:t>
            </a:r>
            <a:r>
              <a:rPr lang="cs-CZ" dirty="0" smtClean="0"/>
              <a:t>. Ten film </a:t>
            </a:r>
            <a:r>
              <a:rPr lang="cs-CZ" i="1" dirty="0" smtClean="0">
                <a:solidFill>
                  <a:srgbClr val="FF0000"/>
                </a:solidFill>
              </a:rPr>
              <a:t>není zajímavý</a:t>
            </a:r>
            <a:r>
              <a:rPr lang="cs-CZ" dirty="0" smtClean="0"/>
              <a:t>. Bratr </a:t>
            </a:r>
            <a:r>
              <a:rPr lang="cs-CZ" i="1" dirty="0" smtClean="0">
                <a:solidFill>
                  <a:srgbClr val="FF0000"/>
                </a:solidFill>
              </a:rPr>
              <a:t>se stal vítězem </a:t>
            </a:r>
            <a:r>
              <a:rPr lang="cs-CZ" dirty="0" smtClean="0"/>
              <a:t>závodu. </a:t>
            </a:r>
          </a:p>
        </p:txBody>
      </p:sp>
    </p:spTree>
    <p:extLst>
      <p:ext uri="{BB962C8B-B14F-4D97-AF65-F5344CB8AC3E}">
        <p14:creationId xmlns:p14="http://schemas.microsoft.com/office/powerpoint/2010/main" val="3118893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B0F0"/>
          </a:solidFill>
          <a:ln>
            <a:solidFill>
              <a:srgbClr val="002060"/>
            </a:solidFill>
          </a:ln>
        </p:spPr>
        <p:txBody>
          <a:bodyPr/>
          <a:lstStyle/>
          <a:p>
            <a:r>
              <a:rPr lang="cs-CZ" dirty="0" smtClean="0"/>
              <a:t>Přísudek jmenný beze spony</a:t>
            </a:r>
            <a:endParaRPr lang="cs-CZ" dirty="0"/>
          </a:p>
        </p:txBody>
      </p:sp>
      <p:sp>
        <p:nvSpPr>
          <p:cNvPr id="3" name="Zástupný symbol pro obsah 2"/>
          <p:cNvSpPr>
            <a:spLocks noGrp="1"/>
          </p:cNvSpPr>
          <p:nvPr>
            <p:ph idx="1"/>
          </p:nvPr>
        </p:nvSpPr>
        <p:spPr/>
        <p:txBody>
          <a:bodyPr/>
          <a:lstStyle/>
          <a:p>
            <a:r>
              <a:rPr lang="cs-CZ" dirty="0" smtClean="0"/>
              <a:t>Sponu vynecháváme tehdy, má-li věta nadčasovou platnost :</a:t>
            </a:r>
          </a:p>
          <a:p>
            <a:r>
              <a:rPr lang="cs-CZ" dirty="0" smtClean="0"/>
              <a:t>Pes – nejlepší přítel člověka. Sliby – chyby. Škola základ života.</a:t>
            </a:r>
          </a:p>
          <a:p>
            <a:r>
              <a:rPr lang="cs-CZ" dirty="0" smtClean="0"/>
              <a:t>Ve větách jednočlenných se se sponou spojuje příslovce : Aničce je smutno. Na podzim bývá ošklivo.</a:t>
            </a:r>
          </a:p>
          <a:p>
            <a:endParaRPr lang="cs-CZ" dirty="0"/>
          </a:p>
        </p:txBody>
      </p:sp>
    </p:spTree>
    <p:extLst>
      <p:ext uri="{BB962C8B-B14F-4D97-AF65-F5344CB8AC3E}">
        <p14:creationId xmlns:p14="http://schemas.microsoft.com/office/powerpoint/2010/main" val="190421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B050"/>
          </a:solidFill>
          <a:ln>
            <a:solidFill>
              <a:srgbClr val="00B050"/>
            </a:solidFill>
          </a:ln>
        </p:spPr>
        <p:txBody>
          <a:bodyPr/>
          <a:lstStyle/>
          <a:p>
            <a:r>
              <a:rPr lang="cs-CZ" dirty="0" smtClean="0"/>
              <a:t>Přísudek slovesný složený</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t>Přísudek může být složen ze dvou sloves :</a:t>
            </a:r>
          </a:p>
          <a:p>
            <a:pPr marL="0" indent="0">
              <a:buNone/>
            </a:pPr>
            <a:r>
              <a:rPr lang="cs-CZ" dirty="0"/>
              <a:t> </a:t>
            </a:r>
            <a:r>
              <a:rPr lang="cs-CZ" dirty="0" smtClean="0"/>
              <a:t>a) </a:t>
            </a:r>
            <a:r>
              <a:rPr lang="cs-CZ" u="sng" dirty="0" smtClean="0"/>
              <a:t>způsobové sloveso </a:t>
            </a:r>
            <a:r>
              <a:rPr lang="cs-CZ" dirty="0" smtClean="0"/>
              <a:t>– moci, muset, smět, mít, </a:t>
            </a:r>
          </a:p>
          <a:p>
            <a:pPr marL="0" indent="0">
              <a:buNone/>
            </a:pPr>
            <a:r>
              <a:rPr lang="cs-CZ" dirty="0"/>
              <a:t> </a:t>
            </a:r>
            <a:r>
              <a:rPr lang="cs-CZ" dirty="0" smtClean="0"/>
              <a:t>    chtít a infinitiv</a:t>
            </a:r>
          </a:p>
          <a:p>
            <a:pPr marL="0" indent="0">
              <a:buNone/>
            </a:pPr>
            <a:r>
              <a:rPr lang="cs-CZ" dirty="0"/>
              <a:t> </a:t>
            </a:r>
            <a:r>
              <a:rPr lang="cs-CZ" dirty="0" smtClean="0"/>
              <a:t>    </a:t>
            </a:r>
            <a:r>
              <a:rPr lang="cs-CZ" u="sng" dirty="0" smtClean="0"/>
              <a:t>Musím</a:t>
            </a:r>
            <a:r>
              <a:rPr lang="cs-CZ" dirty="0" smtClean="0"/>
              <a:t> už </a:t>
            </a:r>
            <a:r>
              <a:rPr lang="cs-CZ" u="sng" dirty="0" smtClean="0"/>
              <a:t>jít</a:t>
            </a:r>
            <a:r>
              <a:rPr lang="cs-CZ" dirty="0" smtClean="0"/>
              <a:t> domů. </a:t>
            </a:r>
            <a:r>
              <a:rPr lang="cs-CZ" u="sng" dirty="0" smtClean="0"/>
              <a:t>Mohu</a:t>
            </a:r>
            <a:r>
              <a:rPr lang="cs-CZ" dirty="0" smtClean="0"/>
              <a:t> ti </a:t>
            </a:r>
            <a:r>
              <a:rPr lang="cs-CZ" u="sng" dirty="0" smtClean="0"/>
              <a:t>pomoci</a:t>
            </a:r>
            <a:r>
              <a:rPr lang="cs-CZ" dirty="0" smtClean="0"/>
              <a:t>?</a:t>
            </a:r>
          </a:p>
          <a:p>
            <a:pPr marL="0" indent="0">
              <a:buNone/>
            </a:pPr>
            <a:r>
              <a:rPr lang="cs-CZ" dirty="0"/>
              <a:t> </a:t>
            </a:r>
            <a:r>
              <a:rPr lang="cs-CZ" dirty="0" smtClean="0"/>
              <a:t> b) </a:t>
            </a:r>
            <a:r>
              <a:rPr lang="cs-CZ" u="sng" dirty="0" smtClean="0"/>
              <a:t>fázové sloveso </a:t>
            </a:r>
            <a:r>
              <a:rPr lang="cs-CZ" dirty="0" smtClean="0"/>
              <a:t>– začít, začínat, přestat, </a:t>
            </a:r>
          </a:p>
          <a:p>
            <a:pPr marL="0" indent="0">
              <a:buNone/>
            </a:pPr>
            <a:r>
              <a:rPr lang="cs-CZ" dirty="0"/>
              <a:t> </a:t>
            </a:r>
            <a:r>
              <a:rPr lang="cs-CZ" dirty="0" smtClean="0"/>
              <a:t>     přestávat, zůstat, zůstávat a infinitiv</a:t>
            </a:r>
          </a:p>
          <a:p>
            <a:pPr marL="0" indent="0">
              <a:buNone/>
            </a:pPr>
            <a:r>
              <a:rPr lang="cs-CZ" dirty="0"/>
              <a:t> </a:t>
            </a:r>
            <a:r>
              <a:rPr lang="cs-CZ" dirty="0" smtClean="0"/>
              <a:t>    Právě </a:t>
            </a:r>
            <a:r>
              <a:rPr lang="cs-CZ" u="sng" dirty="0" smtClean="0"/>
              <a:t>začíná pršet</a:t>
            </a:r>
            <a:r>
              <a:rPr lang="cs-CZ" dirty="0" smtClean="0"/>
              <a:t>. </a:t>
            </a:r>
            <a:r>
              <a:rPr lang="cs-CZ" u="sng" dirty="0" smtClean="0"/>
              <a:t>Zůstaňte stát </a:t>
            </a:r>
            <a:r>
              <a:rPr lang="cs-CZ" dirty="0" smtClean="0"/>
              <a:t>venku.</a:t>
            </a:r>
          </a:p>
          <a:p>
            <a:pPr marL="0" indent="0">
              <a:buNone/>
            </a:pPr>
            <a:r>
              <a:rPr lang="cs-CZ" dirty="0"/>
              <a:t> </a:t>
            </a:r>
            <a:r>
              <a:rPr lang="cs-CZ" dirty="0" smtClean="0"/>
              <a:t>  </a:t>
            </a:r>
            <a:endParaRPr lang="cs-CZ" dirty="0"/>
          </a:p>
        </p:txBody>
      </p:sp>
    </p:spTree>
    <p:extLst>
      <p:ext uri="{BB962C8B-B14F-4D97-AF65-F5344CB8AC3E}">
        <p14:creationId xmlns:p14="http://schemas.microsoft.com/office/powerpoint/2010/main" val="1159812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92D050"/>
          </a:solidFill>
          <a:ln>
            <a:solidFill>
              <a:srgbClr val="00B050"/>
            </a:solidFill>
          </a:ln>
        </p:spPr>
        <p:txBody>
          <a:bodyPr/>
          <a:lstStyle/>
          <a:p>
            <a:r>
              <a:rPr lang="cs-CZ" dirty="0" smtClean="0"/>
              <a:t>Určete ve větách přísudky</a:t>
            </a:r>
            <a:endParaRPr lang="cs-CZ" dirty="0"/>
          </a:p>
        </p:txBody>
      </p:sp>
      <p:sp>
        <p:nvSpPr>
          <p:cNvPr id="3" name="Zástupný symbol pro obsah 2"/>
          <p:cNvSpPr>
            <a:spLocks noGrp="1"/>
          </p:cNvSpPr>
          <p:nvPr>
            <p:ph idx="1"/>
          </p:nvPr>
        </p:nvSpPr>
        <p:spPr/>
        <p:txBody>
          <a:bodyPr/>
          <a:lstStyle/>
          <a:p>
            <a:r>
              <a:rPr lang="cs-CZ" dirty="0" smtClean="0"/>
              <a:t>Nikdo mě nesmí vidět. Musím jít do obchodu nakoupit něco k večeři. Poslali mě nakoupit ovoce. Nemohl jsem tomu vůbec uvěřit. Já se asi nikdy nenaučím lhát. Snad tomu už začíná rozumět. Přestaň konečně zlobit. Bavilo tě dívat se na ten film? To jsi mu neměl říkat. Naší kočce se líbí ležet u kamen. Mně se chce spát.</a:t>
            </a:r>
            <a:endParaRPr lang="cs-CZ" dirty="0"/>
          </a:p>
        </p:txBody>
      </p:sp>
    </p:spTree>
    <p:extLst>
      <p:ext uri="{BB962C8B-B14F-4D97-AF65-F5344CB8AC3E}">
        <p14:creationId xmlns:p14="http://schemas.microsoft.com/office/powerpoint/2010/main" val="1371798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92D050"/>
          </a:solidFill>
          <a:ln>
            <a:solidFill>
              <a:srgbClr val="00B050"/>
            </a:solidFill>
          </a:ln>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Nikdo mě </a:t>
            </a:r>
            <a:r>
              <a:rPr lang="cs-CZ" u="sng" dirty="0" smtClean="0"/>
              <a:t>nesmí vidět</a:t>
            </a:r>
            <a:r>
              <a:rPr lang="cs-CZ" dirty="0" smtClean="0"/>
              <a:t>. </a:t>
            </a:r>
            <a:r>
              <a:rPr lang="cs-CZ" u="sng" dirty="0" smtClean="0"/>
              <a:t>Musím jít </a:t>
            </a:r>
            <a:r>
              <a:rPr lang="cs-CZ" dirty="0" smtClean="0"/>
              <a:t>do obchodu nakoupit něco k večeři. </a:t>
            </a:r>
            <a:r>
              <a:rPr lang="cs-CZ" u="sng" dirty="0" smtClean="0"/>
              <a:t>Poslali</a:t>
            </a:r>
            <a:r>
              <a:rPr lang="cs-CZ" dirty="0" smtClean="0"/>
              <a:t> mě nakoupit ovoce. </a:t>
            </a:r>
            <a:r>
              <a:rPr lang="cs-CZ" u="sng" dirty="0" smtClean="0"/>
              <a:t>Nemohl jsem </a:t>
            </a:r>
            <a:r>
              <a:rPr lang="cs-CZ" dirty="0" smtClean="0"/>
              <a:t>tomu vůbec </a:t>
            </a:r>
            <a:r>
              <a:rPr lang="cs-CZ" u="sng" dirty="0" smtClean="0"/>
              <a:t>uvěřit</a:t>
            </a:r>
            <a:r>
              <a:rPr lang="cs-CZ" dirty="0" smtClean="0"/>
              <a:t>. Já </a:t>
            </a:r>
            <a:r>
              <a:rPr lang="cs-CZ" u="sng" dirty="0" smtClean="0"/>
              <a:t>se </a:t>
            </a:r>
            <a:r>
              <a:rPr lang="cs-CZ" dirty="0" smtClean="0"/>
              <a:t>asi nikdy </a:t>
            </a:r>
            <a:r>
              <a:rPr lang="cs-CZ" u="sng" dirty="0" smtClean="0"/>
              <a:t>nenaučím</a:t>
            </a:r>
            <a:r>
              <a:rPr lang="cs-CZ" dirty="0" smtClean="0"/>
              <a:t> lhát. Snad tomu už </a:t>
            </a:r>
            <a:r>
              <a:rPr lang="cs-CZ" u="sng" dirty="0" smtClean="0"/>
              <a:t>začíná</a:t>
            </a:r>
            <a:r>
              <a:rPr lang="cs-CZ" dirty="0" smtClean="0"/>
              <a:t> </a:t>
            </a:r>
            <a:r>
              <a:rPr lang="cs-CZ" u="sng" dirty="0" smtClean="0"/>
              <a:t>rozumět</a:t>
            </a:r>
            <a:r>
              <a:rPr lang="cs-CZ" dirty="0" smtClean="0"/>
              <a:t>. </a:t>
            </a:r>
            <a:r>
              <a:rPr lang="cs-CZ" u="sng" dirty="0" smtClean="0"/>
              <a:t>Přestaň</a:t>
            </a:r>
            <a:r>
              <a:rPr lang="cs-CZ" dirty="0" smtClean="0"/>
              <a:t> konečně </a:t>
            </a:r>
            <a:r>
              <a:rPr lang="cs-CZ" u="sng" dirty="0" smtClean="0"/>
              <a:t>zlobit</a:t>
            </a:r>
            <a:r>
              <a:rPr lang="cs-CZ" dirty="0" smtClean="0"/>
              <a:t>. </a:t>
            </a:r>
            <a:r>
              <a:rPr lang="cs-CZ" u="sng" dirty="0" smtClean="0"/>
              <a:t>Bavilo</a:t>
            </a:r>
            <a:r>
              <a:rPr lang="cs-CZ" dirty="0" smtClean="0"/>
              <a:t> tě dívat se na ten film? To jsi mu </a:t>
            </a:r>
            <a:r>
              <a:rPr lang="cs-CZ" u="sng" dirty="0" smtClean="0"/>
              <a:t>neměl říkat</a:t>
            </a:r>
            <a:r>
              <a:rPr lang="cs-CZ" dirty="0" smtClean="0"/>
              <a:t>. Naší kočce </a:t>
            </a:r>
            <a:r>
              <a:rPr lang="cs-CZ" u="sng" dirty="0" smtClean="0"/>
              <a:t>se líbí </a:t>
            </a:r>
            <a:r>
              <a:rPr lang="cs-CZ" dirty="0" smtClean="0"/>
              <a:t>ležet u kamen. Mně se </a:t>
            </a:r>
            <a:r>
              <a:rPr lang="cs-CZ" u="sng" dirty="0" smtClean="0"/>
              <a:t>chce</a:t>
            </a:r>
            <a:r>
              <a:rPr lang="cs-CZ" dirty="0" smtClean="0"/>
              <a:t> </a:t>
            </a:r>
            <a:r>
              <a:rPr lang="cs-CZ" u="sng" dirty="0" smtClean="0"/>
              <a:t>spát</a:t>
            </a:r>
            <a:r>
              <a:rPr lang="cs-CZ" dirty="0" smtClean="0"/>
              <a:t>.</a:t>
            </a:r>
          </a:p>
          <a:p>
            <a:endParaRPr lang="cs-CZ" dirty="0"/>
          </a:p>
        </p:txBody>
      </p:sp>
    </p:spTree>
    <p:extLst>
      <p:ext uri="{BB962C8B-B14F-4D97-AF65-F5344CB8AC3E}">
        <p14:creationId xmlns:p14="http://schemas.microsoft.com/office/powerpoint/2010/main" val="4250645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Pramen</a:t>
            </a:r>
            <a:endParaRPr lang="cs-CZ" dirty="0"/>
          </a:p>
        </p:txBody>
      </p:sp>
      <p:sp>
        <p:nvSpPr>
          <p:cNvPr id="3" name="Zástupný symbol pro obsah 2"/>
          <p:cNvSpPr>
            <a:spLocks noGrp="1"/>
          </p:cNvSpPr>
          <p:nvPr>
            <p:ph idx="1"/>
          </p:nvPr>
        </p:nvSpPr>
        <p:spPr/>
        <p:txBody>
          <a:bodyPr/>
          <a:lstStyle/>
          <a:p>
            <a:r>
              <a:rPr lang="cs-CZ" dirty="0" err="1" smtClean="0"/>
              <a:t>Styblík,Vlastimil</a:t>
            </a:r>
            <a:r>
              <a:rPr lang="cs-CZ" dirty="0" smtClean="0"/>
              <a:t> a kol. Český jazyk pro 7. ročník základní školy a pro odpovídající ročník víceletých gymnázií, SPN, Praha 1997, s. </a:t>
            </a:r>
            <a:r>
              <a:rPr lang="cs-CZ" smtClean="0"/>
              <a:t>91-93</a:t>
            </a:r>
            <a:endParaRPr lang="cs-CZ" dirty="0" smtClean="0"/>
          </a:p>
          <a:p>
            <a:endParaRPr lang="cs-CZ" dirty="0" smtClean="0"/>
          </a:p>
          <a:p>
            <a:endParaRPr lang="cs-CZ" dirty="0"/>
          </a:p>
        </p:txBody>
      </p:sp>
    </p:spTree>
    <p:extLst>
      <p:ext uri="{BB962C8B-B14F-4D97-AF65-F5344CB8AC3E}">
        <p14:creationId xmlns:p14="http://schemas.microsoft.com/office/powerpoint/2010/main" val="1499292335"/>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546</Words>
  <Application>Microsoft Office PowerPoint</Application>
  <PresentationFormat>Předvádění na obrazovce (4:3)</PresentationFormat>
  <Paragraphs>37</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Vy_32_INOVACE_79_Přísudek 7.třída</vt:lpstr>
      <vt:lpstr>Přísudek</vt:lpstr>
      <vt:lpstr>Druhy přísudků</vt:lpstr>
      <vt:lpstr>Řešení</vt:lpstr>
      <vt:lpstr>Přísudek jmenný se sponou</vt:lpstr>
      <vt:lpstr>Přísudek jmenný beze spony</vt:lpstr>
      <vt:lpstr>Přísudek slovesný složený</vt:lpstr>
      <vt:lpstr>Určete ve větách přísudky</vt:lpstr>
      <vt:lpstr>Řešení</vt:lpstr>
      <vt:lpstr>Pramen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a číslo učebního materiálu</dc:title>
  <dc:creator>Zykmundová Ema</dc:creator>
  <cp:lastModifiedBy>Zykmundová Ema</cp:lastModifiedBy>
  <cp:revision>13</cp:revision>
  <dcterms:created xsi:type="dcterms:W3CDTF">2011-04-03T16:48:41Z</dcterms:created>
  <dcterms:modified xsi:type="dcterms:W3CDTF">2011-05-22T09:07:22Z</dcterms:modified>
</cp:coreProperties>
</file>