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54B79A-0328-4280-B2D5-18BB9831CB98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D701EF-37DC-4761-8212-E702BAE4ED9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pr-obecny.cz/" TargetMode="Externa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zWHT6yTiR4&amp;feature=related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pr-obecny.cz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TzWHT6yTiR4&amp;feature=related" TargetMode="External"/><Relationship Id="rId4" Type="http://schemas.openxmlformats.org/officeDocument/2006/relationships/hyperlink" Target="http://commons.wikimedia.org/wiki/File:PSM_V35_D074_Scale_of_common_car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VY_32_INOVACE_04-35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883540"/>
              </p:ext>
            </p:extLst>
          </p:nvPr>
        </p:nvGraphicFramePr>
        <p:xfrm>
          <a:off x="1467803" y="1513461"/>
          <a:ext cx="6704597" cy="3200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6989"/>
                <a:gridCol w="5387608"/>
              </a:tblGrid>
              <a:tr h="19173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VII. </a:t>
                      </a:r>
                      <a:r>
                        <a:rPr lang="cs-CZ" sz="1400" kern="50" dirty="0" smtClean="0">
                          <a:effectLst/>
                        </a:rPr>
                        <a:t>ročník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347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347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347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173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rebuchet MS" pitchFamily="34" charset="0"/>
                          <a:ea typeface="Times New Roman"/>
                        </a:rPr>
                        <a:t>Ryby</a:t>
                      </a:r>
                      <a:endParaRPr lang="cs-CZ" sz="1400" kern="50" dirty="0">
                        <a:effectLst/>
                        <a:latin typeface="Trebuchet MS" pitchFamily="34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173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627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7521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ryby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655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23127" cy="1649120"/>
          </a:xfrm>
        </p:spPr>
        <p:txBody>
          <a:bodyPr/>
          <a:lstStyle/>
          <a:p>
            <a:r>
              <a:rPr lang="cs-CZ" sz="9600" dirty="0" smtClean="0">
                <a:solidFill>
                  <a:schemeClr val="accent6">
                    <a:lumMod val="75000"/>
                  </a:schemeClr>
                </a:solidFill>
              </a:rPr>
              <a:t>RYBY</a:t>
            </a:r>
            <a:endParaRPr lang="cs-CZ" sz="9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636912"/>
            <a:ext cx="6284168" cy="15693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Anatomie a život ryb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7578408" y="213285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812360" y="2326917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pic>
        <p:nvPicPr>
          <p:cNvPr id="6" name="Picture 2" descr="C:\Users\kocovska\AppData\Local\Microsoft\Windows\Temporary Internet Files\Content.IE5\CTXCWSQC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653" y="836711"/>
            <a:ext cx="3645123" cy="149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03187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>
                <a:solidFill>
                  <a:schemeClr val="accent6">
                    <a:lumMod val="75000"/>
                  </a:schemeClr>
                </a:solidFill>
              </a:rPr>
              <a:t>Kapr obecný</a:t>
            </a:r>
            <a:br>
              <a:rPr lang="cs-CZ" sz="4800" u="sng" dirty="0"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hlinkClick r:id="rId2" action="ppaction://hlinksldjump"/>
              </a:rPr>
              <a:t>HLAVA</a:t>
            </a:r>
            <a:endParaRPr lang="cs-CZ" sz="32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oči bez víček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čichové jamky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2 páry hmatových vousků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skřele – kryjí žábry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dutina ústní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sluch - nedokonalý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Slza 3">
            <a:hlinkClick r:id="rId3"/>
          </p:cNvPr>
          <p:cNvSpPr/>
          <p:nvPr/>
        </p:nvSpPr>
        <p:spPr>
          <a:xfrm rot="21209298">
            <a:off x="1337549" y="4870017"/>
            <a:ext cx="911825" cy="894071"/>
          </a:xfrm>
          <a:prstGeom prst="teardrop">
            <a:avLst>
              <a:gd name="adj" fmla="val 1078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text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71670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525344" cy="49297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hlinkClick r:id="rId2" action="ppaction://hlinksldjump"/>
              </a:rPr>
              <a:t>TRUP</a:t>
            </a:r>
            <a:endParaRPr lang="cs-CZ" sz="32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ploutve 	 - hřbetní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	  - řitní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             - prsní    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	 - břišní 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postranní čára – smyslové buňky pro vnímání pohybu vody </a:t>
            </a:r>
          </a:p>
          <a:p>
            <a:pPr lvl="1"/>
            <a:endParaRPr lang="cs-CZ" dirty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plynový měchýř – uvnitř  těla, vyrovnává hmotnost ryby ve vodě</a:t>
            </a:r>
          </a:p>
          <a:p>
            <a:pPr lvl="1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4171800" y="1484784"/>
            <a:ext cx="448780" cy="48472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4111569" y="2276872"/>
            <a:ext cx="448780" cy="48472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860031" y="1542482"/>
            <a:ext cx="1224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nepárové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5044761" y="2356791"/>
            <a:ext cx="895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párové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7452320" y="902413"/>
            <a:ext cx="914400" cy="79208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165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53336" cy="5505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hlinkClick r:id="rId2" action="ppaction://hlinksldjump"/>
              </a:rPr>
              <a:t>OCAS</a:t>
            </a:r>
            <a:endParaRPr lang="cs-CZ" sz="32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svalnatý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pohyb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ocasní ploutev - nepárová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Slza 3"/>
          <p:cNvSpPr/>
          <p:nvPr/>
        </p:nvSpPr>
        <p:spPr>
          <a:xfrm>
            <a:off x="6804248" y="4509120"/>
            <a:ext cx="914400" cy="79208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2209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obrázky\scan.obr\kap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936" y="907516"/>
            <a:ext cx="6475918" cy="48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7020272" y="1844824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356684" y="3447002"/>
            <a:ext cx="707170" cy="486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580113" y="3933056"/>
            <a:ext cx="216023" cy="8100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788024" y="1556792"/>
            <a:ext cx="79208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516216" y="3347191"/>
            <a:ext cx="0" cy="17379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699792" y="3573016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680012" y="4401108"/>
            <a:ext cx="108012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979712" y="2082679"/>
            <a:ext cx="576064" cy="914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3491880" y="1844824"/>
            <a:ext cx="576064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7092280" y="2240868"/>
            <a:ext cx="306252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Přímá spojnice se šipkou 2064"/>
          <p:cNvCxnSpPr/>
          <p:nvPr/>
        </p:nvCxnSpPr>
        <p:spPr>
          <a:xfrm flipH="1">
            <a:off x="2555776" y="4221088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6" name="TextovéPole 2065"/>
          <p:cNvSpPr txBox="1"/>
          <p:nvPr/>
        </p:nvSpPr>
        <p:spPr>
          <a:xfrm>
            <a:off x="1763688" y="155679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ocasní ploutev </a:t>
            </a:r>
            <a:endParaRPr lang="cs-CZ" dirty="0"/>
          </a:p>
        </p:txBody>
      </p:sp>
      <p:sp>
        <p:nvSpPr>
          <p:cNvPr id="2067" name="TextovéPole 2066"/>
          <p:cNvSpPr txBox="1"/>
          <p:nvPr/>
        </p:nvSpPr>
        <p:spPr>
          <a:xfrm>
            <a:off x="5112060" y="930794"/>
            <a:ext cx="972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hřbetní ploutev</a:t>
            </a:r>
            <a:endParaRPr lang="cs-CZ" dirty="0"/>
          </a:p>
        </p:txBody>
      </p:sp>
      <p:sp>
        <p:nvSpPr>
          <p:cNvPr id="2069" name="TextovéPole 2068"/>
          <p:cNvSpPr txBox="1"/>
          <p:nvPr/>
        </p:nvSpPr>
        <p:spPr>
          <a:xfrm>
            <a:off x="6732240" y="135254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oko</a:t>
            </a:r>
            <a:endParaRPr lang="cs-CZ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7398532" y="2082679"/>
            <a:ext cx="989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čichová jamka</a:t>
            </a:r>
            <a:endParaRPr lang="cs-CZ" dirty="0"/>
          </a:p>
        </p:txBody>
      </p:sp>
      <p:sp>
        <p:nvSpPr>
          <p:cNvPr id="2071" name="TextovéPole 2070"/>
          <p:cNvSpPr txBox="1"/>
          <p:nvPr/>
        </p:nvSpPr>
        <p:spPr>
          <a:xfrm>
            <a:off x="7873117" y="3861048"/>
            <a:ext cx="887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ústní dutina</a:t>
            </a:r>
            <a:endParaRPr lang="cs-CZ" dirty="0"/>
          </a:p>
        </p:txBody>
      </p:sp>
      <p:sp>
        <p:nvSpPr>
          <p:cNvPr id="2072" name="TextovéPole 2071"/>
          <p:cNvSpPr txBox="1"/>
          <p:nvPr/>
        </p:nvSpPr>
        <p:spPr>
          <a:xfrm>
            <a:off x="6408204" y="5085184"/>
            <a:ext cx="837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skřele</a:t>
            </a:r>
            <a:endParaRPr lang="cs-CZ" dirty="0"/>
          </a:p>
        </p:txBody>
      </p:sp>
      <p:sp>
        <p:nvSpPr>
          <p:cNvPr id="2073" name="TextovéPole 2072"/>
          <p:cNvSpPr txBox="1"/>
          <p:nvPr/>
        </p:nvSpPr>
        <p:spPr>
          <a:xfrm>
            <a:off x="5232855" y="4654877"/>
            <a:ext cx="106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prsní ploutev</a:t>
            </a:r>
            <a:endParaRPr lang="cs-CZ" dirty="0"/>
          </a:p>
        </p:txBody>
      </p:sp>
      <p:sp>
        <p:nvSpPr>
          <p:cNvPr id="2074" name="TextovéPole 2073"/>
          <p:cNvSpPr txBox="1"/>
          <p:nvPr/>
        </p:nvSpPr>
        <p:spPr>
          <a:xfrm flipH="1">
            <a:off x="4193958" y="5085185"/>
            <a:ext cx="1170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břišní ploutev</a:t>
            </a:r>
            <a:endParaRPr lang="cs-CZ" dirty="0"/>
          </a:p>
        </p:txBody>
      </p:sp>
      <p:sp>
        <p:nvSpPr>
          <p:cNvPr id="2078" name="TextovéPole 2077"/>
          <p:cNvSpPr txBox="1"/>
          <p:nvPr/>
        </p:nvSpPr>
        <p:spPr>
          <a:xfrm>
            <a:off x="3136921" y="1191035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postranní čára</a:t>
            </a:r>
            <a:endParaRPr lang="cs-CZ" dirty="0"/>
          </a:p>
        </p:txBody>
      </p:sp>
      <p:sp>
        <p:nvSpPr>
          <p:cNvPr id="2079" name="TextovéPole 2078"/>
          <p:cNvSpPr txBox="1"/>
          <p:nvPr/>
        </p:nvSpPr>
        <p:spPr>
          <a:xfrm>
            <a:off x="2339752" y="4868289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řitní ploutev</a:t>
            </a:r>
            <a:endParaRPr lang="cs-CZ" dirty="0"/>
          </a:p>
        </p:txBody>
      </p:sp>
      <p:cxnSp>
        <p:nvCxnSpPr>
          <p:cNvPr id="2083" name="Přímá spojnice se šipkou 2082"/>
          <p:cNvCxnSpPr/>
          <p:nvPr/>
        </p:nvCxnSpPr>
        <p:spPr>
          <a:xfrm>
            <a:off x="7245406" y="3717032"/>
            <a:ext cx="0" cy="7903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4" name="TextovéPole 2083"/>
          <p:cNvSpPr txBox="1"/>
          <p:nvPr/>
        </p:nvSpPr>
        <p:spPr>
          <a:xfrm>
            <a:off x="6826805" y="4508194"/>
            <a:ext cx="1237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hmatové vousy</a:t>
            </a:r>
            <a:endParaRPr lang="cs-CZ" dirty="0"/>
          </a:p>
        </p:txBody>
      </p:sp>
      <p:sp>
        <p:nvSpPr>
          <p:cNvPr id="2086" name="Slza 2085"/>
          <p:cNvSpPr/>
          <p:nvPr/>
        </p:nvSpPr>
        <p:spPr>
          <a:xfrm>
            <a:off x="7415917" y="5454516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leva 1">
            <a:hlinkClick r:id="rId3" action="ppaction://hlinksldjump"/>
          </p:cNvPr>
          <p:cNvSpPr/>
          <p:nvPr/>
        </p:nvSpPr>
        <p:spPr>
          <a:xfrm>
            <a:off x="652101" y="592403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zpět1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2089082" y="593419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rId4" action="ppaction://hlinksldjump"/>
              </a:rPr>
              <a:t>zpět2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30509" y="3140968"/>
            <a:ext cx="7092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530162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6" grpId="0"/>
      <p:bldP spid="2067" grpId="0"/>
      <p:bldP spid="2069" grpId="0"/>
      <p:bldP spid="2070" grpId="0"/>
      <p:bldP spid="2071" grpId="0"/>
      <p:bldP spid="2072" grpId="0"/>
      <p:bldP spid="2073" grpId="0"/>
      <p:bldP spid="2074" grpId="0"/>
      <p:bldP spid="2078" grpId="0"/>
      <p:bldP spid="2079" grpId="0"/>
      <p:bldP spid="20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692696"/>
            <a:ext cx="7488832" cy="62646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Povrch těla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šupiny                               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sliz – chrání tělo</a:t>
            </a:r>
          </a:p>
          <a:p>
            <a:pPr marL="4572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- snižuje tření</a:t>
            </a:r>
          </a:p>
          <a:p>
            <a:pPr marL="4572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5" name="Picture 3" descr="G:\obrázky\ryby\kapr šup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3305222" cy="3218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za 3"/>
          <p:cNvSpPr/>
          <p:nvPr/>
        </p:nvSpPr>
        <p:spPr>
          <a:xfrm>
            <a:off x="7812360" y="5769260"/>
            <a:ext cx="914400" cy="79208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996336" y="6026804"/>
            <a:ext cx="770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773649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Potrava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všežravec – plankton</a:t>
            </a:r>
          </a:p>
          <a:p>
            <a:pPr marL="1481328" lvl="5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</a:t>
            </a:r>
            <a:r>
              <a:rPr lang="cs-CZ" sz="2400" dirty="0" smtClean="0">
                <a:solidFill>
                  <a:schemeClr val="tx1"/>
                </a:solidFill>
              </a:rPr>
              <a:t>-  drobné organismy</a:t>
            </a:r>
          </a:p>
          <a:p>
            <a:pPr marL="640080" lvl="2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        -   rostliny	</a:t>
            </a:r>
          </a:p>
          <a:p>
            <a:pPr marL="640080" lvl="2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640080" lvl="2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Slza 3"/>
          <p:cNvSpPr/>
          <p:nvPr/>
        </p:nvSpPr>
        <p:spPr>
          <a:xfrm>
            <a:off x="2195736" y="5852120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6093296"/>
            <a:ext cx="91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Obr.4</a:t>
            </a:r>
            <a:endParaRPr lang="cs-CZ" sz="1200" dirty="0"/>
          </a:p>
        </p:txBody>
      </p:sp>
      <p:pic>
        <p:nvPicPr>
          <p:cNvPr id="2050" name="Picture 2" descr="C:\Users\kocovska\AppData\Local\Microsoft\Windows\Temporary Internet Files\Content.IE5\KCTSLHYF\MP9004050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144" y="2733623"/>
            <a:ext cx="5021592" cy="335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2068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Rozmnožování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pohlavní, mimotělní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tření – koncem jara, na mělčině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samice – vypouští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jikry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samec – vypouští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mlíčí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oplození ve vodě – vznik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plůdku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Slza 3"/>
          <p:cNvSpPr/>
          <p:nvPr/>
        </p:nvSpPr>
        <p:spPr>
          <a:xfrm>
            <a:off x="6516216" y="4797152"/>
            <a:ext cx="914400" cy="79208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6476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Chov kaprů</a:t>
            </a:r>
          </a:p>
          <a:p>
            <a:r>
              <a:rPr lang="cs-CZ" sz="2400" u="sng" dirty="0" smtClean="0">
                <a:solidFill>
                  <a:schemeClr val="accent6">
                    <a:lumMod val="75000"/>
                  </a:schemeClr>
                </a:solidFill>
              </a:rPr>
              <a:t>Líhně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– </a:t>
            </a:r>
            <a:r>
              <a:rPr lang="cs-CZ" sz="2400" dirty="0" smtClean="0">
                <a:solidFill>
                  <a:schemeClr val="tx1"/>
                </a:solidFill>
              </a:rPr>
              <a:t>malé, mělké rybníky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 -  vytírání ryb</a:t>
            </a:r>
          </a:p>
          <a:p>
            <a:r>
              <a:rPr lang="cs-CZ" sz="2400" u="sng" dirty="0" smtClean="0">
                <a:solidFill>
                  <a:schemeClr val="accent6">
                    <a:lumMod val="75000"/>
                  </a:schemeClr>
                </a:solidFill>
              </a:rPr>
              <a:t>Větší rybníky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dirty="0" smtClean="0">
                <a:solidFill>
                  <a:schemeClr val="tx1"/>
                </a:solidFill>
              </a:rPr>
              <a:t>přesun ryb o velikosti 10 cm</a:t>
            </a:r>
          </a:p>
          <a:p>
            <a:pPr marL="4572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- průtok vody</a:t>
            </a:r>
          </a:p>
          <a:p>
            <a:pPr marL="4572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- po 2-3 letech  výlov	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Slza 3"/>
          <p:cNvSpPr/>
          <p:nvPr/>
        </p:nvSpPr>
        <p:spPr>
          <a:xfrm>
            <a:off x="6372200" y="4725144"/>
            <a:ext cx="914400" cy="79208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461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628800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/>
              </a:rPr>
              <a:t>Děkuji za pozornost</a:t>
            </a:r>
            <a:endParaRPr lang="cs-CZ" sz="3600" dirty="0"/>
          </a:p>
        </p:txBody>
      </p:sp>
      <p:sp>
        <p:nvSpPr>
          <p:cNvPr id="3" name="Slza 2"/>
          <p:cNvSpPr/>
          <p:nvPr/>
        </p:nvSpPr>
        <p:spPr>
          <a:xfrm>
            <a:off x="3851920" y="2780928"/>
            <a:ext cx="914400" cy="79208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0073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52960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Použitá </a:t>
            </a:r>
            <a:r>
              <a:rPr lang="cs-CZ" sz="2400" b="1" u="sng" dirty="0"/>
              <a:t>literatura a </a:t>
            </a:r>
            <a:r>
              <a:rPr lang="cs-CZ" sz="2400" b="1" u="sng" dirty="0" smtClean="0"/>
              <a:t>zdroje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96353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Snímek 2: </a:t>
            </a:r>
            <a:r>
              <a:rPr lang="cs-CZ" sz="1600" dirty="0" smtClean="0"/>
              <a:t>obr.1[cit 2012-05-03]. </a:t>
            </a:r>
            <a:r>
              <a:rPr lang="cs-CZ" sz="1600" dirty="0" smtClean="0">
                <a:hlinkClick r:id="rId2"/>
              </a:rPr>
              <a:t>www.office.microsoft.com</a:t>
            </a:r>
            <a:r>
              <a:rPr lang="cs-CZ" sz="1600" dirty="0" smtClean="0"/>
              <a:t> [online]</a:t>
            </a:r>
          </a:p>
          <a:p>
            <a:r>
              <a:rPr lang="cs-CZ" sz="1600" dirty="0" smtClean="0"/>
              <a:t>Snímek </a:t>
            </a:r>
            <a:r>
              <a:rPr lang="cs-CZ" sz="1600" dirty="0" smtClean="0"/>
              <a:t>3: </a:t>
            </a:r>
            <a:r>
              <a:rPr lang="cs-CZ" sz="1600" dirty="0"/>
              <a:t>[cit 2011-08-12]. </a:t>
            </a:r>
            <a:endParaRPr lang="cs-CZ" sz="1600" dirty="0" smtClean="0"/>
          </a:p>
          <a:p>
            <a:r>
              <a:rPr lang="cs-CZ" sz="1600" u="sng" dirty="0">
                <a:hlinkClick r:id="rId3"/>
              </a:rPr>
              <a:t>http://www.kapr-obecny.cz</a:t>
            </a:r>
            <a:r>
              <a:rPr lang="cs-CZ" sz="1600" u="sng" dirty="0" smtClean="0">
                <a:hlinkClick r:id="rId3"/>
              </a:rPr>
              <a:t>/</a:t>
            </a:r>
            <a:endParaRPr lang="cs-CZ" sz="1600" dirty="0"/>
          </a:p>
          <a:p>
            <a:r>
              <a:rPr lang="cs-CZ" sz="1600" dirty="0" smtClean="0"/>
              <a:t>Snímek 7:</a:t>
            </a:r>
            <a:r>
              <a:rPr lang="cs-CZ" sz="1600" dirty="0"/>
              <a:t> [cit 2011-08-12</a:t>
            </a:r>
            <a:r>
              <a:rPr lang="cs-CZ" sz="1600" dirty="0" smtClean="0"/>
              <a:t>].</a:t>
            </a:r>
          </a:p>
          <a:p>
            <a:r>
              <a:rPr lang="cs-CZ" sz="1600" dirty="0" smtClean="0"/>
              <a:t>Obr.3</a:t>
            </a:r>
          </a:p>
          <a:p>
            <a:r>
              <a:rPr lang="cs-CZ" sz="1600" dirty="0"/>
              <a:t>UNKNOW[online</a:t>
            </a:r>
            <a:r>
              <a:rPr lang="cs-CZ" sz="1600" dirty="0" smtClean="0"/>
              <a:t>]</a:t>
            </a:r>
          </a:p>
          <a:p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commons.wikimedia.org/wiki/File:PSM_V35_D074_Scale_of_common_carp.jpg</a:t>
            </a:r>
            <a:endParaRPr lang="cs-CZ" sz="1600" dirty="0"/>
          </a:p>
          <a:p>
            <a:r>
              <a:rPr lang="cs-CZ" sz="1600" dirty="0" smtClean="0"/>
              <a:t>Snímek 8</a:t>
            </a:r>
            <a:r>
              <a:rPr lang="cs-CZ" sz="1600" dirty="0" smtClean="0"/>
              <a:t>: </a:t>
            </a:r>
            <a:r>
              <a:rPr lang="cs-CZ" sz="1600" dirty="0"/>
              <a:t>obr.4 </a:t>
            </a:r>
            <a:r>
              <a:rPr lang="cs-CZ" sz="1600" dirty="0" smtClean="0"/>
              <a:t>[cit </a:t>
            </a:r>
            <a:r>
              <a:rPr lang="cs-CZ" sz="1600" dirty="0"/>
              <a:t>2012-05-03]. </a:t>
            </a:r>
            <a:r>
              <a:rPr lang="cs-CZ" sz="1600" dirty="0">
                <a:hlinkClick r:id="rId2"/>
              </a:rPr>
              <a:t>www.office.microsoft.com</a:t>
            </a:r>
            <a:r>
              <a:rPr lang="cs-CZ" sz="1600" dirty="0"/>
              <a:t> [</a:t>
            </a:r>
            <a:r>
              <a:rPr lang="cs-CZ" sz="1600"/>
              <a:t>online</a:t>
            </a:r>
            <a:r>
              <a:rPr lang="cs-CZ" sz="1600" smtClean="0"/>
              <a:t>]</a:t>
            </a:r>
            <a:endParaRPr lang="cs-CZ" sz="1600" dirty="0"/>
          </a:p>
          <a:p>
            <a:r>
              <a:rPr lang="cs-CZ" sz="1600" dirty="0" smtClean="0"/>
              <a:t>Snímek 11: </a:t>
            </a:r>
            <a:r>
              <a:rPr lang="cs-CZ" sz="1600" dirty="0"/>
              <a:t>[cit 2011-08-12]. </a:t>
            </a:r>
            <a:endParaRPr lang="cs-CZ" sz="1600" dirty="0" smtClean="0"/>
          </a:p>
          <a:p>
            <a:r>
              <a:rPr lang="cs-CZ" sz="1600" u="sng" dirty="0">
                <a:hlinkClick r:id="rId5"/>
              </a:rPr>
              <a:t>http://www.youtube.com/watch?v=TzWHT6yTiR4&amp;feature=related</a:t>
            </a:r>
            <a:endParaRPr lang="cs-CZ" sz="1600" dirty="0"/>
          </a:p>
          <a:p>
            <a:r>
              <a:rPr lang="cs-CZ" sz="1600" dirty="0" smtClean="0"/>
              <a:t>Snímek 6:</a:t>
            </a:r>
          </a:p>
          <a:p>
            <a:r>
              <a:rPr lang="cs-CZ" sz="1600" dirty="0" smtClean="0"/>
              <a:t>Obr.2</a:t>
            </a:r>
          </a:p>
          <a:p>
            <a:pPr hangingPunct="0"/>
            <a:r>
              <a:rPr lang="cs-CZ" sz="1600" dirty="0"/>
              <a:t>ČERNÍK, </a:t>
            </a:r>
            <a:r>
              <a:rPr lang="cs-CZ" sz="1600" dirty="0" smtClean="0"/>
              <a:t>Vladimír. </a:t>
            </a:r>
            <a:r>
              <a:rPr lang="cs-CZ" sz="1600" i="1" dirty="0" smtClean="0"/>
              <a:t>Přírodopis 2 </a:t>
            </a:r>
            <a:r>
              <a:rPr lang="cs-CZ" sz="1600" i="1" dirty="0"/>
              <a:t>Zoologie a botanika. </a:t>
            </a:r>
            <a:r>
              <a:rPr lang="cs-CZ" sz="1600" dirty="0"/>
              <a:t>1. vyd.  Praha: SPN, 1999.</a:t>
            </a:r>
          </a:p>
          <a:p>
            <a:pPr hangingPunct="0"/>
            <a:r>
              <a:rPr lang="cs-CZ" sz="1600" dirty="0" smtClean="0"/>
              <a:t>ISBN </a:t>
            </a:r>
            <a:r>
              <a:rPr lang="cs-CZ" sz="1600" dirty="0"/>
              <a:t>80-7235-069-2. </a:t>
            </a:r>
            <a:r>
              <a:rPr lang="cs-CZ" sz="1600" dirty="0" smtClean="0"/>
              <a:t>s. 7. obr.4a</a:t>
            </a:r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438279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</TotalTime>
  <Words>253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RYBY</vt:lpstr>
      <vt:lpstr>Kapr obecný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Kočovská</dc:creator>
  <cp:lastModifiedBy>Renata Kočovská</cp:lastModifiedBy>
  <cp:revision>37</cp:revision>
  <dcterms:created xsi:type="dcterms:W3CDTF">2011-08-10T19:24:27Z</dcterms:created>
  <dcterms:modified xsi:type="dcterms:W3CDTF">2012-05-03T20:29:17Z</dcterms:modified>
</cp:coreProperties>
</file>