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9" r:id="rId10"/>
    <p:sldId id="270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VY_52_INOVACE_28_Přírodopis 7.ročník_Nahosemenné rostliny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Nahosemenné rostliny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únor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35667C3-9E90-4737-BA8D-20DF83724333}" type="presOf" srcId="{D1B46980-6531-4606-95E6-44980827E919}" destId="{2BE915AB-18AA-4053-B92C-3BFC9ED204BB}" srcOrd="1" destOrd="0" presId="urn:microsoft.com/office/officeart/2005/8/layout/target3"/>
    <dgm:cxn modelId="{9D91686F-2CE2-4127-A087-8654A1652F59}" type="presOf" srcId="{D1D4F407-5343-4D3F-B5B9-D407B03CAEB4}" destId="{D005CE8C-CC26-4C3E-AC11-E15060ECD759}" srcOrd="0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64FE36-5FEC-4D8D-9217-E017AF0628F4}" type="presOf" srcId="{B651F6E3-6281-48DB-9319-2AEAFDAE7572}" destId="{6BB5E863-4638-4E1D-BFDE-399D028AC4ED}" srcOrd="1" destOrd="0" presId="urn:microsoft.com/office/officeart/2005/8/layout/target3"/>
    <dgm:cxn modelId="{0AC02126-9EA6-4175-AB37-72CFB6C43856}" type="presOf" srcId="{4C35D32F-0EAB-4CD7-82EE-45574DC2A586}" destId="{751E9DD6-38DB-49FF-B3BE-A7F1586C8B05}" srcOrd="0" destOrd="0" presId="urn:microsoft.com/office/officeart/2005/8/layout/target3"/>
    <dgm:cxn modelId="{3BFDAC06-F875-4280-B949-EDC86B65285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3258E46-2ACB-4033-8278-4D2369D3A580}" type="presOf" srcId="{FF3621C1-5D89-4169-B9F7-F768AE7D9489}" destId="{522F3148-FA5D-45C0-8223-90D71CEF85DC}" srcOrd="1" destOrd="0" presId="urn:microsoft.com/office/officeart/2005/8/layout/target3"/>
    <dgm:cxn modelId="{01443CBB-2ABD-4000-9807-ECDDA597E24D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618AE4-636A-4D84-8D05-51B3422037E1}" type="presOf" srcId="{D1D4F407-5343-4D3F-B5B9-D407B03CAEB4}" destId="{AED2198E-93D5-4001-81B4-73124B309672}" srcOrd="1" destOrd="0" presId="urn:microsoft.com/office/officeart/2005/8/layout/target3"/>
    <dgm:cxn modelId="{E288643C-A9D1-4A22-A599-59C4FABF8B3E}" type="presOf" srcId="{4C35D32F-0EAB-4CD7-82EE-45574DC2A586}" destId="{6AB29FE0-4261-4AFC-A281-4104E238B479}" srcOrd="1" destOrd="0" presId="urn:microsoft.com/office/officeart/2005/8/layout/target3"/>
    <dgm:cxn modelId="{ACF94701-91B0-43A1-90E9-C1AD7BB7375A}" type="presOf" srcId="{757F3AB3-0718-4624-B441-E567A8F0AB56}" destId="{333A1088-737F-45CB-B68E-254E46348037}" srcOrd="0" destOrd="0" presId="urn:microsoft.com/office/officeart/2005/8/layout/target3"/>
    <dgm:cxn modelId="{5CB8A2E7-7179-49CB-B8F7-F382252719B8}" type="presOf" srcId="{D8197B8C-B260-4A16-BDF4-0947B075E274}" destId="{5A5FFA88-C948-4069-8E93-59FA12366E83}" srcOrd="1" destOrd="0" presId="urn:microsoft.com/office/officeart/2005/8/layout/target3"/>
    <dgm:cxn modelId="{3D0A5C0B-08C2-46F7-B2C7-C7D8DD027FB1}" type="presOf" srcId="{D8197B8C-B260-4A16-BDF4-0947B075E274}" destId="{25B08C86-7E15-44DC-BE7F-FFB55DD49D12}" srcOrd="0" destOrd="0" presId="urn:microsoft.com/office/officeart/2005/8/layout/target3"/>
    <dgm:cxn modelId="{43319CD5-E5C9-43B4-95BA-2D3F554EFFA5}" type="presOf" srcId="{FF3621C1-5D89-4169-B9F7-F768AE7D9489}" destId="{3AF1215E-7776-4C24-8064-1417BC451259}" srcOrd="0" destOrd="0" presId="urn:microsoft.com/office/officeart/2005/8/layout/target3"/>
    <dgm:cxn modelId="{58368AF5-8488-4161-8A35-B6E2BC7F55DD}" type="presParOf" srcId="{333A1088-737F-45CB-B68E-254E46348037}" destId="{F5ABB229-8D3B-4694-996A-96F23CF14429}" srcOrd="0" destOrd="0" presId="urn:microsoft.com/office/officeart/2005/8/layout/target3"/>
    <dgm:cxn modelId="{50460FFA-89A4-4D9D-B9DB-135DF09F85F4}" type="presParOf" srcId="{333A1088-737F-45CB-B68E-254E46348037}" destId="{F41139FD-01EE-4571-8B17-4FB00FC51163}" srcOrd="1" destOrd="0" presId="urn:microsoft.com/office/officeart/2005/8/layout/target3"/>
    <dgm:cxn modelId="{32B25BC7-4395-4E92-A58A-FC014437882B}" type="presParOf" srcId="{333A1088-737F-45CB-B68E-254E46348037}" destId="{D005CE8C-CC26-4C3E-AC11-E15060ECD759}" srcOrd="2" destOrd="0" presId="urn:microsoft.com/office/officeart/2005/8/layout/target3"/>
    <dgm:cxn modelId="{3ACB2FBC-443F-404D-8B7D-C8708D73A8C4}" type="presParOf" srcId="{333A1088-737F-45CB-B68E-254E46348037}" destId="{2C702D82-9B77-49B7-9568-BB8EB47C3372}" srcOrd="3" destOrd="0" presId="urn:microsoft.com/office/officeart/2005/8/layout/target3"/>
    <dgm:cxn modelId="{06A322A3-E2D7-429E-A1CF-FB3940DA0B9D}" type="presParOf" srcId="{333A1088-737F-45CB-B68E-254E46348037}" destId="{A52A0455-90FF-4808-ABD0-F02540D31D5A}" srcOrd="4" destOrd="0" presId="urn:microsoft.com/office/officeart/2005/8/layout/target3"/>
    <dgm:cxn modelId="{983DCBF5-39F9-4476-BAD8-1E3352554A04}" type="presParOf" srcId="{333A1088-737F-45CB-B68E-254E46348037}" destId="{6140AFEC-043D-4C43-A2F9-D0F5331DF3A3}" srcOrd="5" destOrd="0" presId="urn:microsoft.com/office/officeart/2005/8/layout/target3"/>
    <dgm:cxn modelId="{278A65B7-0C39-4ED7-B02A-15FE4970847E}" type="presParOf" srcId="{333A1088-737F-45CB-B68E-254E46348037}" destId="{9358AC05-5D7D-4327-9F80-1AD486AEA664}" srcOrd="6" destOrd="0" presId="urn:microsoft.com/office/officeart/2005/8/layout/target3"/>
    <dgm:cxn modelId="{F64383B8-225A-48F7-B006-5211E007E202}" type="presParOf" srcId="{333A1088-737F-45CB-B68E-254E46348037}" destId="{313FC574-E1CD-4FB4-B054-0B805CE0447D}" srcOrd="7" destOrd="0" presId="urn:microsoft.com/office/officeart/2005/8/layout/target3"/>
    <dgm:cxn modelId="{DA2FF287-2C57-4983-92CF-064A85ABFA82}" type="presParOf" srcId="{333A1088-737F-45CB-B68E-254E46348037}" destId="{619D679B-A015-4ECF-8348-D1034C574F40}" srcOrd="8" destOrd="0" presId="urn:microsoft.com/office/officeart/2005/8/layout/target3"/>
    <dgm:cxn modelId="{6B304CA9-3B2D-41E4-82D1-50942E57A270}" type="presParOf" srcId="{333A1088-737F-45CB-B68E-254E46348037}" destId="{322283A8-4A27-4CDA-BAE3-F381106A9174}" srcOrd="9" destOrd="0" presId="urn:microsoft.com/office/officeart/2005/8/layout/target3"/>
    <dgm:cxn modelId="{C4625D28-7F8A-49BB-8D1F-5919733EF772}" type="presParOf" srcId="{333A1088-737F-45CB-B68E-254E46348037}" destId="{FFC9F71D-1B4F-4AD9-A4A6-86ADEFC8AF5C}" srcOrd="10" destOrd="0" presId="urn:microsoft.com/office/officeart/2005/8/layout/target3"/>
    <dgm:cxn modelId="{2837C134-2B02-4156-9B79-086F110F0B2A}" type="presParOf" srcId="{333A1088-737F-45CB-B68E-254E46348037}" destId="{25B08C86-7E15-44DC-BE7F-FFB55DD49D12}" srcOrd="11" destOrd="0" presId="urn:microsoft.com/office/officeart/2005/8/layout/target3"/>
    <dgm:cxn modelId="{EFFD3ABB-E6C7-4CFC-8ECA-E82EBC2CB271}" type="presParOf" srcId="{333A1088-737F-45CB-B68E-254E46348037}" destId="{C00F7E6A-B60D-414E-B40A-C4B931C28BAF}" srcOrd="12" destOrd="0" presId="urn:microsoft.com/office/officeart/2005/8/layout/target3"/>
    <dgm:cxn modelId="{B1618B1B-E649-4F56-9479-CF24DDD22E4E}" type="presParOf" srcId="{333A1088-737F-45CB-B68E-254E46348037}" destId="{18D1CD71-A09E-4DC8-AD58-D43BE56A821F}" srcOrd="13" destOrd="0" presId="urn:microsoft.com/office/officeart/2005/8/layout/target3"/>
    <dgm:cxn modelId="{4B6FAF19-9C02-4FE9-948B-17F94783B7E5}" type="presParOf" srcId="{333A1088-737F-45CB-B68E-254E46348037}" destId="{3AF1215E-7776-4C24-8064-1417BC451259}" srcOrd="14" destOrd="0" presId="urn:microsoft.com/office/officeart/2005/8/layout/target3"/>
    <dgm:cxn modelId="{28E865FA-15D7-4C8D-83C3-4A4BE9790D66}" type="presParOf" srcId="{333A1088-737F-45CB-B68E-254E46348037}" destId="{1A56D0C6-827E-4224-8020-F6331FAB0C3E}" srcOrd="15" destOrd="0" presId="urn:microsoft.com/office/officeart/2005/8/layout/target3"/>
    <dgm:cxn modelId="{8DA4D7DF-5597-43D3-A785-AA22678DFD48}" type="presParOf" srcId="{333A1088-737F-45CB-B68E-254E46348037}" destId="{5D1861EB-1465-4B6B-B573-C1854262B277}" srcOrd="16" destOrd="0" presId="urn:microsoft.com/office/officeart/2005/8/layout/target3"/>
    <dgm:cxn modelId="{78C4F285-A1B8-4E94-86C1-8A06E6034B87}" type="presParOf" srcId="{333A1088-737F-45CB-B68E-254E46348037}" destId="{751E9DD6-38DB-49FF-B3BE-A7F1586C8B05}" srcOrd="17" destOrd="0" presId="urn:microsoft.com/office/officeart/2005/8/layout/target3"/>
    <dgm:cxn modelId="{A9B93C02-7B69-4B81-82BA-3CC5AA932347}" type="presParOf" srcId="{333A1088-737F-45CB-B68E-254E46348037}" destId="{AED2198E-93D5-4001-81B4-73124B309672}" srcOrd="18" destOrd="0" presId="urn:microsoft.com/office/officeart/2005/8/layout/target3"/>
    <dgm:cxn modelId="{70271546-8ADE-4961-AB2E-510B642F724C}" type="presParOf" srcId="{333A1088-737F-45CB-B68E-254E46348037}" destId="{2BE915AB-18AA-4053-B92C-3BFC9ED204BB}" srcOrd="19" destOrd="0" presId="urn:microsoft.com/office/officeart/2005/8/layout/target3"/>
    <dgm:cxn modelId="{B6293CF8-C0DD-49A8-9131-650DF8F4BE33}" type="presParOf" srcId="{333A1088-737F-45CB-B68E-254E46348037}" destId="{6BB5E863-4638-4E1D-BFDE-399D028AC4ED}" srcOrd="20" destOrd="0" presId="urn:microsoft.com/office/officeart/2005/8/layout/target3"/>
    <dgm:cxn modelId="{17B3A58F-E591-431B-B9DB-D311544BADEC}" type="presParOf" srcId="{333A1088-737F-45CB-B68E-254E46348037}" destId="{5A5FFA88-C948-4069-8E93-59FA12366E83}" srcOrd="21" destOrd="0" presId="urn:microsoft.com/office/officeart/2005/8/layout/target3"/>
    <dgm:cxn modelId="{C1BE6C13-3A2F-4847-8585-5951F97F4291}" type="presParOf" srcId="{333A1088-737F-45CB-B68E-254E46348037}" destId="{522F3148-FA5D-45C0-8223-90D71CEF85DC}" srcOrd="22" destOrd="0" presId="urn:microsoft.com/office/officeart/2005/8/layout/target3"/>
    <dgm:cxn modelId="{7871B9E4-C15C-4ECB-BFBB-9F6D06736C9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Lenka Hrnčířová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VY_52_INOVACE_28_Přírodopis 7.ročník_Nahosemenné rostliny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Nahosemenné rostliny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únor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F863A0-8A82-4D46-810F-26814F7021C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0C7999-E82D-41B5-A595-B8BAD38B3B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706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198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3422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7892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9914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86614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312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27950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6845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1672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87723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0C7999-E82D-41B5-A595-B8BAD38B3BB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6835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5224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535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017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7557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6384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262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7885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41507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701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5369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7007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0C26B-3A17-455B-B6C1-E846A4AE623D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7BB2A-EA04-4C72-BC5E-D4848EE20A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886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e/Gingko-Blaette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9/9d/Kuusk_Keila-Paldiski_rdt_%C3%A4%C3%A4res.jpg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e/Gingko-Blaetter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www.guh.cz/edu/bi/biologie_rostliny/html05/foto_032.html" TargetMode="Externa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d/Pinus_strobus_Cone.jpg/180px-Pinus_strobus_Cone.jpg" TargetMode="External"/><Relationship Id="rId3" Type="http://schemas.openxmlformats.org/officeDocument/2006/relationships/hyperlink" Target="http://cs.wikipedia.org/wiki/Soubor:Gingko-Blaetter.jpg" TargetMode="External"/><Relationship Id="rId7" Type="http://schemas.openxmlformats.org/officeDocument/2006/relationships/hyperlink" Target="http://www.guh.cz/edu/bi/biologie_rostliny/foto05/foto_030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8/81/Pine_cone_crop_bgiu.jpg/250px-Pine_cone_crop_bgiu.jpg" TargetMode="External"/><Relationship Id="rId5" Type="http://schemas.openxmlformats.org/officeDocument/2006/relationships/hyperlink" Target="http://www.pumila.cz/obr/samice.jpg" TargetMode="External"/><Relationship Id="rId4" Type="http://schemas.openxmlformats.org/officeDocument/2006/relationships/hyperlink" Target="http://cs.wikipedia.org/wiki/Soubor:Kuusk_KeilaPaldiski_rdt_%C3%A4%C3%A4res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rostliny/html05/foto_031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9111676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364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696626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</a:t>
            </a:r>
            <a:r>
              <a:rPr lang="cs-CZ" sz="2400" dirty="0"/>
              <a:t>N</a:t>
            </a:r>
            <a:r>
              <a:rPr lang="cs-CZ" sz="2400" dirty="0" smtClean="0"/>
              <a:t>ahosemenné rostliny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 smtClean="0"/>
          </a:p>
          <a:p>
            <a:pPr marL="457200" indent="-457200">
              <a:buAutoNum type="arabicParenR"/>
            </a:pPr>
            <a:r>
              <a:rPr lang="cs-CZ" sz="2400" dirty="0" smtClean="0"/>
              <a:t>Nahosemenné rostliny – odvození názvu, rozdělení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 Jinany, jinan dvoulaločný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Jehličnany – znaky, rozmnožování, výskyt a význam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Procvičení – otázky, doplňování</a:t>
            </a:r>
          </a:p>
          <a:p>
            <a:pPr marL="457200" indent="-457200">
              <a:buAutoNum type="arabicParenR"/>
            </a:pPr>
            <a:endParaRPr lang="cs-CZ" sz="2400" dirty="0"/>
          </a:p>
          <a:p>
            <a:pPr marL="457200" indent="-457200">
              <a:buAutoNum type="arabicParenR"/>
            </a:pPr>
            <a:endParaRPr lang="cs-CZ" sz="2400" dirty="0" smtClean="0"/>
          </a:p>
          <a:p>
            <a:r>
              <a:rPr lang="cs-CZ" sz="2400" dirty="0" smtClean="0"/>
              <a:t>Pomůcky – fixy na 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96302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7881517" cy="35394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Nahosemenné  rostliny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semena bez oplodí, nejsou v plodech</a:t>
            </a:r>
          </a:p>
          <a:p>
            <a:r>
              <a:rPr lang="cs-CZ" sz="2800" dirty="0" smtClean="0"/>
              <a:t>- větrosnubné -  pylová zrna dopadají na nahá vajíčka</a:t>
            </a:r>
          </a:p>
          <a:p>
            <a:endParaRPr lang="cs-CZ" sz="2800" dirty="0"/>
          </a:p>
          <a:p>
            <a:r>
              <a:rPr lang="cs-CZ" sz="2800" dirty="0" smtClean="0"/>
              <a:t>2 skupiny</a:t>
            </a:r>
          </a:p>
          <a:p>
            <a:endParaRPr lang="cs-CZ" sz="2800" dirty="0"/>
          </a:p>
          <a:p>
            <a:r>
              <a:rPr lang="cs-CZ" sz="2800" dirty="0" smtClean="0"/>
              <a:t>1) </a:t>
            </a:r>
            <a:r>
              <a:rPr lang="cs-CZ" sz="2800" b="1" dirty="0" smtClean="0"/>
              <a:t>Jinany</a:t>
            </a:r>
            <a:r>
              <a:rPr lang="cs-CZ" sz="2800" dirty="0" smtClean="0"/>
              <a:t>                2) </a:t>
            </a:r>
            <a:r>
              <a:rPr lang="cs-CZ" sz="2800" b="1" dirty="0" smtClean="0"/>
              <a:t>Jehličnany</a:t>
            </a:r>
            <a:endParaRPr lang="cs-CZ" sz="2800" b="1" dirty="0"/>
          </a:p>
        </p:txBody>
      </p:sp>
      <p:pic>
        <p:nvPicPr>
          <p:cNvPr id="3" name="Picture 2" descr="Soubor:Gingko-Blaett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437112"/>
            <a:ext cx="2664296" cy="19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Soubor:Kuusk Keila-Paldiski rdt ääres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11930"/>
            <a:ext cx="129614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5696" y="643533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1                                                                               2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062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8310929" cy="39703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u="sng" dirty="0" smtClean="0"/>
              <a:t>Jinany</a:t>
            </a:r>
          </a:p>
          <a:p>
            <a:r>
              <a:rPr lang="cs-CZ" sz="2800" dirty="0" smtClean="0"/>
              <a:t>- největší vývoj v druhohorách, v třetihorách většina 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ruhů vymřela</a:t>
            </a:r>
          </a:p>
          <a:p>
            <a:endParaRPr lang="cs-CZ" sz="2800" dirty="0" smtClean="0"/>
          </a:p>
          <a:p>
            <a:r>
              <a:rPr lang="cs-CZ" sz="2800" b="1" u="sng" dirty="0"/>
              <a:t>j</a:t>
            </a:r>
            <a:r>
              <a:rPr lang="cs-CZ" sz="2800" b="1" u="sng" dirty="0" smtClean="0"/>
              <a:t>inan dvoulaločný</a:t>
            </a:r>
          </a:p>
          <a:p>
            <a:r>
              <a:rPr lang="cs-CZ" sz="2800" dirty="0" smtClean="0"/>
              <a:t>- listy vějířovitého tvaru opadávají na podzim</a:t>
            </a:r>
          </a:p>
          <a:p>
            <a:r>
              <a:rPr lang="cs-CZ" sz="2800" dirty="0" smtClean="0"/>
              <a:t>- velká semena</a:t>
            </a:r>
          </a:p>
          <a:p>
            <a:r>
              <a:rPr lang="cs-CZ" sz="2800" dirty="0" smtClean="0"/>
              <a:t>- léčivé látky – prevence proti infarktu, mozkové mrtvici,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lepšuje paměť</a:t>
            </a:r>
            <a:endParaRPr lang="cs-CZ" sz="2800" dirty="0"/>
          </a:p>
        </p:txBody>
      </p:sp>
      <p:pic>
        <p:nvPicPr>
          <p:cNvPr id="4" name="Picture 2" descr="Soubor:Gingko-Blaett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17832"/>
            <a:ext cx="2952328" cy="221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696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379410" cy="39703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2) Jehličnany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největší vývoj a rozšíření v druhohorách</a:t>
            </a:r>
          </a:p>
          <a:p>
            <a:endParaRPr lang="cs-CZ" sz="2800" dirty="0" smtClean="0"/>
          </a:p>
          <a:p>
            <a:r>
              <a:rPr lang="cs-CZ" sz="2800" dirty="0" smtClean="0"/>
              <a:t>- listy jednoduché jehlicovité odolné chladu – na rostlině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ěkolik let (až na modřín)</a:t>
            </a:r>
          </a:p>
          <a:p>
            <a:endParaRPr lang="cs-CZ" sz="2800" dirty="0" smtClean="0"/>
          </a:p>
          <a:p>
            <a:r>
              <a:rPr lang="cs-CZ" sz="2800" dirty="0" smtClean="0"/>
              <a:t>- ve dřevě i v listech – </a:t>
            </a:r>
            <a:r>
              <a:rPr lang="cs-CZ" sz="2800" u="sng" dirty="0" smtClean="0"/>
              <a:t>pryskyřičné kanálky</a:t>
            </a:r>
            <a:r>
              <a:rPr lang="cs-CZ" sz="2800" dirty="0" smtClean="0"/>
              <a:t> – chrání před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řevokaznými houbami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8982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6632"/>
            <a:ext cx="7776864" cy="655564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r</a:t>
            </a:r>
            <a:r>
              <a:rPr lang="cs-CZ" sz="2800" b="1" u="sng" dirty="0" smtClean="0"/>
              <a:t>ozmnožování jehličnanů</a:t>
            </a:r>
          </a:p>
          <a:p>
            <a:endParaRPr lang="cs-CZ" sz="2800" b="1" u="sng" dirty="0"/>
          </a:p>
          <a:p>
            <a:r>
              <a:rPr lang="cs-CZ" sz="2800" dirty="0" smtClean="0"/>
              <a:t>- větrosnubné</a:t>
            </a:r>
          </a:p>
          <a:p>
            <a:r>
              <a:rPr lang="cs-CZ" sz="2800" dirty="0" smtClean="0"/>
              <a:t>- samčí šištice s tyčinkami, samičí šištice s šupinami,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 každé šupině většinou 2 vajíčka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- po oplození z vajíček křídlatá semena</a:t>
            </a:r>
          </a:p>
          <a:p>
            <a:endParaRPr lang="cs-CZ" sz="2800" dirty="0" smtClean="0"/>
          </a:p>
          <a:p>
            <a:r>
              <a:rPr lang="cs-CZ" sz="2800" dirty="0" smtClean="0"/>
              <a:t>- samičí šištice po dozrání:</a:t>
            </a:r>
          </a:p>
          <a:p>
            <a:r>
              <a:rPr lang="cs-CZ" sz="2800" dirty="0" smtClean="0"/>
              <a:t>1) </a:t>
            </a:r>
            <a:r>
              <a:rPr lang="cs-CZ" sz="2800" b="1" dirty="0" smtClean="0"/>
              <a:t>zdřevnatí</a:t>
            </a:r>
            <a:r>
              <a:rPr lang="cs-CZ" sz="2800" dirty="0" smtClean="0"/>
              <a:t> v šišky – smrk, borovice</a:t>
            </a:r>
          </a:p>
          <a:p>
            <a:r>
              <a:rPr lang="cs-CZ" sz="2800" dirty="0" smtClean="0"/>
              <a:t>2) </a:t>
            </a:r>
            <a:r>
              <a:rPr lang="cs-CZ" sz="2800" b="1" dirty="0" smtClean="0"/>
              <a:t>zdužnatí</a:t>
            </a:r>
            <a:r>
              <a:rPr lang="cs-CZ" sz="2800" dirty="0" smtClean="0"/>
              <a:t> – jalovec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3" name="Picture 2" descr="http://ts2.mm.bing.net/images/thumbnail.aspx?q=4578134998124945&amp;id=6d247d5399209cf382a8ae8a8f1841bf&amp;url=http%3a%2f%2fwww.pumila.cz%2fobr%2fsam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473625"/>
            <a:ext cx="2088232" cy="1566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ts3.mm.bing.net/images/thumbnail.aspx?q=4524357686067710&amp;id=1e53fed08c6d935ea80de61388e45799&amp;url=http%3a%2f%2fupload.wikimedia.org%2fwikipedia%2fcommons%2fthumb%2f8%2f81%2fPine_cone_crop_bgiu.jpg%2f250px-Pine_cone_crop_bgiu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08488"/>
            <a:ext cx="1512168" cy="1531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3140969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amičí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šištice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3256712"/>
            <a:ext cx="2323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</a:t>
            </a:r>
            <a:r>
              <a:rPr lang="cs-CZ" sz="2400" b="1" dirty="0" smtClean="0">
                <a:solidFill>
                  <a:srgbClr val="FF0000"/>
                </a:solidFill>
              </a:rPr>
              <a:t>amčí šištice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371837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7890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823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313045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šišky různý tvar, velikost, </a:t>
            </a:r>
            <a:r>
              <a:rPr lang="cs-CZ" sz="2800" dirty="0" smtClean="0"/>
              <a:t>barva  </a:t>
            </a:r>
            <a:r>
              <a:rPr lang="cs-CZ" sz="2800" dirty="0" smtClean="0"/>
              <a:t>- k určování jehličnanů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62051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           Spoj  obrázky se správnými jmény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0992" y="5157192"/>
            <a:ext cx="881888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orovice limba       borovice lesní        borovice vejmutovka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- jehlice po 5                    - jehlice po 2                    - jehlice po  5</a:t>
            </a:r>
            <a:endParaRPr lang="cs-CZ" sz="2400" b="1" dirty="0"/>
          </a:p>
        </p:txBody>
      </p:sp>
      <p:pic>
        <p:nvPicPr>
          <p:cNvPr id="3074" name="Picture 2" descr="http://www.guh.cz/edu/bi/biologie_rostliny/foto05/foto_0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310" y="2306592"/>
            <a:ext cx="2771800" cy="210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8/8d/Pinus_strobus_Cone.jpg/180px-Pinus_strobus_Con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60648"/>
            <a:ext cx="1714500" cy="220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Jehličnany - Borovice limb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06593"/>
            <a:ext cx="3018580" cy="2163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87624" y="4653136"/>
            <a:ext cx="6234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5                                                 6                                                        7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483768" y="4470449"/>
            <a:ext cx="1158364" cy="6867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475656" y="4470449"/>
            <a:ext cx="4896544" cy="68674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4853582" y="4581128"/>
            <a:ext cx="2451844" cy="7587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1473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418599" cy="26776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v</a:t>
            </a:r>
            <a:r>
              <a:rPr lang="cs-CZ" sz="2800" b="1" u="sng" dirty="0" smtClean="0"/>
              <a:t>ýskyt jehličnanů</a:t>
            </a:r>
          </a:p>
          <a:p>
            <a:r>
              <a:rPr lang="cs-CZ" sz="2800" dirty="0" smtClean="0"/>
              <a:t>- v mírných a chladnějších oblastech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 smtClean="0"/>
              <a:t>význam jehličnanů</a:t>
            </a:r>
          </a:p>
          <a:p>
            <a:r>
              <a:rPr lang="cs-CZ" sz="2800" dirty="0" smtClean="0"/>
              <a:t>- dřevo</a:t>
            </a:r>
          </a:p>
          <a:p>
            <a:r>
              <a:rPr lang="cs-CZ" sz="2800" dirty="0" smtClean="0"/>
              <a:t>- pryskyřice – do barev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1523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338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dirty="0" smtClean="0"/>
              <a:t>Nahosemenné rostliny nemají semena ukrytá v …..</a:t>
            </a:r>
          </a:p>
          <a:p>
            <a:pPr marL="514350" indent="-514350">
              <a:buAutoNum type="arabicParenR"/>
            </a:pPr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Nahosemenné rostliny dělíme na: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99592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75656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51720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27784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79912" y="292494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92494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a  na 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899592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75656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038078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27784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03848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779912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355976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932040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508104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84168" y="37890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4797152"/>
            <a:ext cx="8315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3) Období, ve kterém došlo k největšímu rozvoji jinanů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946498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533992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098716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674780" y="558961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245144" y="558961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809638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388416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964480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40544" y="5589240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7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7827464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 Jediný zástupce jinanů rostoucí v ČR  ……..</a:t>
            </a:r>
          </a:p>
          <a:p>
            <a:endParaRPr lang="cs-CZ" sz="2800" dirty="0"/>
          </a:p>
          <a:p>
            <a:r>
              <a:rPr lang="cs-CZ" sz="2800" dirty="0" smtClean="0"/>
              <a:t>5) Pryskyřičné kanálky ve dřevě a v listech jehličnanů</a:t>
            </a:r>
          </a:p>
          <a:p>
            <a:r>
              <a:rPr lang="cs-CZ" sz="2800" dirty="0"/>
              <a:t>c</a:t>
            </a:r>
            <a:r>
              <a:rPr lang="cs-CZ" sz="2800" dirty="0" smtClean="0"/>
              <a:t>hrání rostlinu před dřevokaznými ………………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076802" y="2780928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52866" y="2780928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28930" y="277979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11920" y="277979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81058" y="277979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57122" y="2780928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40132" y="2779792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3933056"/>
            <a:ext cx="558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6) 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1468558" y="390663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044622" y="390663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0686" y="390663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96750" y="3906634"/>
            <a:ext cx="576064" cy="5760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067944" y="393305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pyluje nahosemenné rostliny.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02092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</a:p>
          <a:p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cs.wikipedia.org/wiki/Soubor:Gingko-Blaetter.jpg</a:t>
            </a:r>
            <a:r>
              <a:rPr lang="cs-CZ" sz="2000" dirty="0" smtClean="0"/>
              <a:t>     č. 1</a:t>
            </a:r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cs.wikipedia.org/wiki/Soubor:Kuusk_KeilaPaldiski_rdt</a:t>
            </a:r>
            <a:r>
              <a:rPr lang="cs-CZ" sz="2000" dirty="0">
                <a:hlinkClick r:id="rId4"/>
              </a:rPr>
              <a:t>_%</a:t>
            </a:r>
            <a:r>
              <a:rPr lang="cs-CZ" sz="2000" dirty="0" smtClean="0">
                <a:hlinkClick r:id="rId4"/>
              </a:rPr>
              <a:t>C3%A4%C3%A4res.jpg</a:t>
            </a:r>
            <a:r>
              <a:rPr lang="cs-CZ" sz="2000" dirty="0" smtClean="0"/>
              <a:t>  č. 2</a:t>
            </a:r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www.pumila.cz/obr/samice.jpg</a:t>
            </a:r>
            <a:r>
              <a:rPr lang="cs-CZ" sz="2000" dirty="0" smtClean="0"/>
              <a:t>   č. 3</a:t>
            </a:r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upload.wikimedia.org/wikipedia/commons/thumb/8/81/Pine_cone_crop_bgiu.jpg/250px-Pine_cone_crop_bgiu.jpg</a:t>
            </a:r>
            <a:r>
              <a:rPr lang="cs-CZ" sz="2000" dirty="0" smtClean="0"/>
              <a:t>     č.4</a:t>
            </a:r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www.guh.cz/edu/bi/biologie_rostliny/foto05/foto_030.jpg</a:t>
            </a:r>
            <a:r>
              <a:rPr lang="cs-CZ" sz="2000" dirty="0" smtClean="0"/>
              <a:t>  č.5</a:t>
            </a:r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upload.wikimedia.org/wikipedia/commons/thumb/8/8d/Pinus_strobus_Cone.jpg/180px-Pinus_strobus_Cone.jpg</a:t>
            </a:r>
            <a:r>
              <a:rPr lang="cs-CZ" sz="2000" dirty="0" smtClean="0"/>
              <a:t>     č. 6</a:t>
            </a:r>
          </a:p>
        </p:txBody>
      </p:sp>
    </p:spTree>
    <p:extLst>
      <p:ext uri="{BB962C8B-B14F-4D97-AF65-F5344CB8AC3E}">
        <p14:creationId xmlns:p14="http://schemas.microsoft.com/office/powerpoint/2010/main" xmlns="" val="65639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8064896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www.guh.cz/edu/bi/biologie_rostliny/html05/foto_031.html</a:t>
            </a:r>
            <a:r>
              <a:rPr lang="cs-CZ" dirty="0" smtClean="0"/>
              <a:t>    č.7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20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423</Words>
  <Application>Microsoft Office PowerPoint</Application>
  <PresentationFormat>Předvádění na obrazovce (4:3)</PresentationFormat>
  <Paragraphs>121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20</cp:revision>
  <dcterms:created xsi:type="dcterms:W3CDTF">2012-03-18T09:29:33Z</dcterms:created>
  <dcterms:modified xsi:type="dcterms:W3CDTF">2012-05-07T15:29:11Z</dcterms:modified>
</cp:coreProperties>
</file>