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diagrams/layout1.xml" ContentType="application/vnd.openxmlformats-officedocument.drawingml.diagramLayout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71" r:id="rId2"/>
    <p:sldId id="258" r:id="rId3"/>
    <p:sldId id="272" r:id="rId4"/>
    <p:sldId id="259" r:id="rId5"/>
    <p:sldId id="260" r:id="rId6"/>
    <p:sldId id="262" r:id="rId7"/>
    <p:sldId id="263" r:id="rId8"/>
    <p:sldId id="264" r:id="rId9"/>
    <p:sldId id="265" r:id="rId10"/>
    <p:sldId id="266" r:id="rId11"/>
    <p:sldId id="267" r:id="rId12"/>
    <p:sldId id="269" r:id="rId13"/>
    <p:sldId id="268" r:id="rId14"/>
    <p:sldId id="273" r:id="rId15"/>
    <p:sldId id="274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/>
      <dgm:spPr/>
      <dgm:t>
        <a:bodyPr/>
        <a:lstStyle/>
        <a:p>
          <a:pPr rtl="0"/>
          <a:r>
            <a:rPr lang="cs-CZ" dirty="0" smtClean="0"/>
            <a:t>VY_52_INOVACE_30_Přírodopis 7.ročník_Ekosystém les</a:t>
          </a:r>
          <a:endParaRPr lang="cs-CZ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/>
      <dgm:spPr/>
      <dgm:t>
        <a:bodyPr/>
        <a:lstStyle/>
        <a:p>
          <a:pPr rtl="0"/>
          <a:r>
            <a:rPr lang="cs-CZ" dirty="0" smtClean="0"/>
            <a:t>ZŠ Týnec nad Labem</a:t>
          </a:r>
          <a:endParaRPr lang="cs-CZ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/>
      <dgm:spPr/>
      <dgm:t>
        <a:bodyPr/>
        <a:lstStyle/>
        <a:p>
          <a:pPr rtl="0"/>
          <a:r>
            <a:rPr lang="cs-CZ" dirty="0" smtClean="0"/>
            <a:t>AUTOR: Lenka Hrnčířová</a:t>
          </a:r>
          <a:endParaRPr lang="cs-CZ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/>
      <dgm:spPr/>
      <dgm:t>
        <a:bodyPr/>
        <a:lstStyle/>
        <a:p>
          <a:pPr rtl="0"/>
          <a:r>
            <a:rPr lang="cs-CZ" dirty="0" smtClean="0"/>
            <a:t>Téma: Ekosystém les</a:t>
          </a:r>
          <a:endParaRPr lang="cs-CZ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/>
      <dgm:spPr/>
      <dgm:t>
        <a:bodyPr/>
        <a:lstStyle/>
        <a:p>
          <a:pPr rtl="0"/>
          <a:r>
            <a:rPr lang="cs-CZ" dirty="0" smtClean="0"/>
            <a:t>Vytvořeno: únor 2012</a:t>
          </a:r>
          <a:endParaRPr lang="cs-CZ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FF3621C1-5D89-4169-B9F7-F768AE7D9489}">
      <dgm:prSet/>
      <dgm:spPr/>
      <dgm:t>
        <a:bodyPr/>
        <a:lstStyle/>
        <a:p>
          <a:pPr rtl="0"/>
          <a:r>
            <a:rPr lang="cs-CZ" dirty="0" smtClean="0"/>
            <a:t>CZ.1.07/1.4.00/21.1921</a:t>
          </a:r>
          <a:endParaRPr lang="cs-CZ" dirty="0"/>
        </a:p>
      </dgm:t>
    </dgm:pt>
    <dgm:pt modelId="{286FB6B1-19E1-4615-953F-467B2C9CB544}" type="parTrans" cxnId="{4AF1EF02-40F3-4822-924E-96D324B3A47A}">
      <dgm:prSet/>
      <dgm:spPr/>
      <dgm:t>
        <a:bodyPr/>
        <a:lstStyle/>
        <a:p>
          <a:endParaRPr lang="cs-CZ"/>
        </a:p>
      </dgm:t>
    </dgm:pt>
    <dgm:pt modelId="{52B735C7-C254-4AD2-B2A0-735976D4EC0D}" type="sibTrans" cxnId="{4AF1EF02-40F3-4822-924E-96D324B3A47A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6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6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6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6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6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6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6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6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6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6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6"/>
      <dgm:spPr/>
      <dgm:t>
        <a:bodyPr/>
        <a:lstStyle/>
        <a:p>
          <a:endParaRPr lang="cs-CZ"/>
        </a:p>
      </dgm:t>
    </dgm:pt>
    <dgm:pt modelId="{C00F7E6A-B60D-414E-B40A-C4B931C28BAF}" type="pres">
      <dgm:prSet presAssocID="{FF3621C1-5D89-4169-B9F7-F768AE7D9489}" presName="vertSpace5" presStyleLbl="node1" presStyleIdx="3" presStyleCnt="6"/>
      <dgm:spPr/>
    </dgm:pt>
    <dgm:pt modelId="{18D1CD71-A09E-4DC8-AD58-D43BE56A821F}" type="pres">
      <dgm:prSet presAssocID="{FF3621C1-5D89-4169-B9F7-F768AE7D9489}" presName="circle5" presStyleLbl="node1" presStyleIdx="4" presStyleCnt="6"/>
      <dgm:spPr/>
    </dgm:pt>
    <dgm:pt modelId="{3AF1215E-7776-4C24-8064-1417BC451259}" type="pres">
      <dgm:prSet presAssocID="{FF3621C1-5D89-4169-B9F7-F768AE7D9489}" presName="rect5" presStyleLbl="alignAcc1" presStyleIdx="4" presStyleCnt="6" custLinFactNeighborX="-2275" custLinFactNeighborY="4243"/>
      <dgm:spPr/>
      <dgm:t>
        <a:bodyPr/>
        <a:lstStyle/>
        <a:p>
          <a:endParaRPr lang="cs-CZ"/>
        </a:p>
      </dgm:t>
    </dgm:pt>
    <dgm:pt modelId="{1A56D0C6-827E-4224-8020-F6331FAB0C3E}" type="pres">
      <dgm:prSet presAssocID="{4C35D32F-0EAB-4CD7-82EE-45574DC2A586}" presName="vertSpace6" presStyleLbl="node1" presStyleIdx="4" presStyleCnt="6"/>
      <dgm:spPr/>
    </dgm:pt>
    <dgm:pt modelId="{5D1861EB-1465-4B6B-B573-C1854262B277}" type="pres">
      <dgm:prSet presAssocID="{4C35D32F-0EAB-4CD7-82EE-45574DC2A586}" presName="circle6" presStyleLbl="node1" presStyleIdx="5" presStyleCnt="6"/>
      <dgm:spPr/>
    </dgm:pt>
    <dgm:pt modelId="{751E9DD6-38DB-49FF-B3BE-A7F1586C8B05}" type="pres">
      <dgm:prSet presAssocID="{4C35D32F-0EAB-4CD7-82EE-45574DC2A586}" presName="rect6" presStyleLbl="alignAcc1" presStyleIdx="5" presStyleCnt="6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22F3148-FA5D-45C0-8223-90D71CEF85DC}" type="pres">
      <dgm:prSet presAssocID="{FF3621C1-5D89-4169-B9F7-F768AE7D9489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AB29FE0-4261-4AFC-A281-4104E238B479}" type="pres">
      <dgm:prSet presAssocID="{4C35D32F-0EAB-4CD7-82EE-45574DC2A586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04EA2DE9-8535-41BC-B85B-3C6BF6C92182}" type="presOf" srcId="{D1D4F407-5343-4D3F-B5B9-D407B03CAEB4}" destId="{AED2198E-93D5-4001-81B4-73124B309672}" srcOrd="1" destOrd="0" presId="urn:microsoft.com/office/officeart/2005/8/layout/target3"/>
    <dgm:cxn modelId="{F2B16A2B-9DBF-4C66-80F2-46A2CB647929}" type="presOf" srcId="{4C35D32F-0EAB-4CD7-82EE-45574DC2A586}" destId="{751E9DD6-38DB-49FF-B3BE-A7F1586C8B05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5724672E-802D-45EA-8933-4C014A798786}" type="presOf" srcId="{FF3621C1-5D89-4169-B9F7-F768AE7D9489}" destId="{522F3148-FA5D-45C0-8223-90D71CEF85DC}" srcOrd="1" destOrd="0" presId="urn:microsoft.com/office/officeart/2005/8/layout/target3"/>
    <dgm:cxn modelId="{75F03C5B-C79F-4CF6-A6A5-937DF2BC96E6}" type="presOf" srcId="{B651F6E3-6281-48DB-9319-2AEAFDAE7572}" destId="{619D679B-A015-4ECF-8348-D1034C574F40}" srcOrd="0" destOrd="0" presId="urn:microsoft.com/office/officeart/2005/8/layout/target3"/>
    <dgm:cxn modelId="{98351ABD-27DB-40EB-AF33-3BFF8863E3F8}" type="presOf" srcId="{757F3AB3-0718-4624-B441-E567A8F0AB56}" destId="{333A1088-737F-45CB-B68E-254E46348037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E7A25C42-9377-440E-8723-C57942ADE44F}" type="presOf" srcId="{D1B46980-6531-4606-95E6-44980827E919}" destId="{6140AFEC-043D-4C43-A2F9-D0F5331DF3A3}" srcOrd="0" destOrd="0" presId="urn:microsoft.com/office/officeart/2005/8/layout/target3"/>
    <dgm:cxn modelId="{B13F4492-C35F-42B6-A10E-6F66BECDB152}" type="presOf" srcId="{D1D4F407-5343-4D3F-B5B9-D407B03CAEB4}" destId="{D005CE8C-CC26-4C3E-AC11-E15060ECD759}" srcOrd="0" destOrd="0" presId="urn:microsoft.com/office/officeart/2005/8/layout/target3"/>
    <dgm:cxn modelId="{643EEBCB-237F-4DE6-BDCF-E868F44D2D7A}" type="presOf" srcId="{4C35D32F-0EAB-4CD7-82EE-45574DC2A586}" destId="{6AB29FE0-4261-4AFC-A281-4104E238B479}" srcOrd="1" destOrd="0" presId="urn:microsoft.com/office/officeart/2005/8/layout/target3"/>
    <dgm:cxn modelId="{9BF2DFD2-44DC-4F99-997E-E58CEF5DAD0E}" type="presOf" srcId="{D8197B8C-B260-4A16-BDF4-0947B075E274}" destId="{25B08C86-7E15-44DC-BE7F-FFB55DD49D12}" srcOrd="0" destOrd="0" presId="urn:microsoft.com/office/officeart/2005/8/layout/target3"/>
    <dgm:cxn modelId="{09199C04-EC83-4214-8802-F30CBE2021AC}" type="presOf" srcId="{D1B46980-6531-4606-95E6-44980827E919}" destId="{2BE915AB-18AA-4053-B92C-3BFC9ED204BB}" srcOrd="1" destOrd="0" presId="urn:microsoft.com/office/officeart/2005/8/layout/target3"/>
    <dgm:cxn modelId="{641F73FF-64A7-4830-8439-C545398286C7}" type="presOf" srcId="{B651F6E3-6281-48DB-9319-2AEAFDAE7572}" destId="{6BB5E863-4638-4E1D-BFDE-399D028AC4ED}" srcOrd="1" destOrd="0" presId="urn:microsoft.com/office/officeart/2005/8/layout/target3"/>
    <dgm:cxn modelId="{4AF1EF02-40F3-4822-924E-96D324B3A47A}" srcId="{757F3AB3-0718-4624-B441-E567A8F0AB56}" destId="{FF3621C1-5D89-4169-B9F7-F768AE7D9489}" srcOrd="4" destOrd="0" parTransId="{286FB6B1-19E1-4615-953F-467B2C9CB544}" sibTransId="{52B735C7-C254-4AD2-B2A0-735976D4EC0D}"/>
    <dgm:cxn modelId="{3B1AD07A-29C4-443D-B7C0-8B40D809F1EB}" type="presOf" srcId="{D8197B8C-B260-4A16-BDF4-0947B075E274}" destId="{5A5FFA88-C948-4069-8E93-59FA12366E83}" srcOrd="1" destOrd="0" presId="urn:microsoft.com/office/officeart/2005/8/layout/target3"/>
    <dgm:cxn modelId="{2221FB34-310D-4638-ACAE-9ACC709E4926}" srcId="{757F3AB3-0718-4624-B441-E567A8F0AB56}" destId="{4C35D32F-0EAB-4CD7-82EE-45574DC2A586}" srcOrd="5" destOrd="0" parTransId="{A15F02C0-547C-48B3-9D05-E7F145EBF3C4}" sibTransId="{8C5711BF-38F0-4590-B6BC-B3119A33CA2E}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D331DDD8-E351-404E-B3A0-AFE2DBBF7A9E}" type="presOf" srcId="{FF3621C1-5D89-4169-B9F7-F768AE7D9489}" destId="{3AF1215E-7776-4C24-8064-1417BC451259}" srcOrd="0" destOrd="0" presId="urn:microsoft.com/office/officeart/2005/8/layout/target3"/>
    <dgm:cxn modelId="{7ADBDB0C-E9A9-45EA-B565-FE9D64C52D98}" type="presParOf" srcId="{333A1088-737F-45CB-B68E-254E46348037}" destId="{F5ABB229-8D3B-4694-996A-96F23CF14429}" srcOrd="0" destOrd="0" presId="urn:microsoft.com/office/officeart/2005/8/layout/target3"/>
    <dgm:cxn modelId="{F065E92A-9D49-4868-AACE-4ABD4EBBF329}" type="presParOf" srcId="{333A1088-737F-45CB-B68E-254E46348037}" destId="{F41139FD-01EE-4571-8B17-4FB00FC51163}" srcOrd="1" destOrd="0" presId="urn:microsoft.com/office/officeart/2005/8/layout/target3"/>
    <dgm:cxn modelId="{C44F7097-170F-437C-8C69-6D7725FC7923}" type="presParOf" srcId="{333A1088-737F-45CB-B68E-254E46348037}" destId="{D005CE8C-CC26-4C3E-AC11-E15060ECD759}" srcOrd="2" destOrd="0" presId="urn:microsoft.com/office/officeart/2005/8/layout/target3"/>
    <dgm:cxn modelId="{E8B0AFA5-B548-4E53-AF74-16DCA02961B9}" type="presParOf" srcId="{333A1088-737F-45CB-B68E-254E46348037}" destId="{2C702D82-9B77-49B7-9568-BB8EB47C3372}" srcOrd="3" destOrd="0" presId="urn:microsoft.com/office/officeart/2005/8/layout/target3"/>
    <dgm:cxn modelId="{8457CAC1-65EF-4338-A4BC-1B1DD9D9F97A}" type="presParOf" srcId="{333A1088-737F-45CB-B68E-254E46348037}" destId="{A52A0455-90FF-4808-ABD0-F02540D31D5A}" srcOrd="4" destOrd="0" presId="urn:microsoft.com/office/officeart/2005/8/layout/target3"/>
    <dgm:cxn modelId="{1A2684FC-1F02-4FD0-8623-D6A62ABD60E3}" type="presParOf" srcId="{333A1088-737F-45CB-B68E-254E46348037}" destId="{6140AFEC-043D-4C43-A2F9-D0F5331DF3A3}" srcOrd="5" destOrd="0" presId="urn:microsoft.com/office/officeart/2005/8/layout/target3"/>
    <dgm:cxn modelId="{B7671439-DF1E-4B58-B3B9-73507556D007}" type="presParOf" srcId="{333A1088-737F-45CB-B68E-254E46348037}" destId="{9358AC05-5D7D-4327-9F80-1AD486AEA664}" srcOrd="6" destOrd="0" presId="urn:microsoft.com/office/officeart/2005/8/layout/target3"/>
    <dgm:cxn modelId="{C3C75127-56D4-4685-BC0A-DA04A09A662E}" type="presParOf" srcId="{333A1088-737F-45CB-B68E-254E46348037}" destId="{313FC574-E1CD-4FB4-B054-0B805CE0447D}" srcOrd="7" destOrd="0" presId="urn:microsoft.com/office/officeart/2005/8/layout/target3"/>
    <dgm:cxn modelId="{BBE13794-0D93-439D-B9D8-DA6F92B1B400}" type="presParOf" srcId="{333A1088-737F-45CB-B68E-254E46348037}" destId="{619D679B-A015-4ECF-8348-D1034C574F40}" srcOrd="8" destOrd="0" presId="urn:microsoft.com/office/officeart/2005/8/layout/target3"/>
    <dgm:cxn modelId="{8E5E03E7-1AA1-4ED4-AA99-7301B71517D7}" type="presParOf" srcId="{333A1088-737F-45CB-B68E-254E46348037}" destId="{322283A8-4A27-4CDA-BAE3-F381106A9174}" srcOrd="9" destOrd="0" presId="urn:microsoft.com/office/officeart/2005/8/layout/target3"/>
    <dgm:cxn modelId="{B5880241-4AE6-4F05-9445-F69612D23FD6}" type="presParOf" srcId="{333A1088-737F-45CB-B68E-254E46348037}" destId="{FFC9F71D-1B4F-4AD9-A4A6-86ADEFC8AF5C}" srcOrd="10" destOrd="0" presId="urn:microsoft.com/office/officeart/2005/8/layout/target3"/>
    <dgm:cxn modelId="{9D4C6EE4-8DA8-45E7-A23F-B4CB3BA0695E}" type="presParOf" srcId="{333A1088-737F-45CB-B68E-254E46348037}" destId="{25B08C86-7E15-44DC-BE7F-FFB55DD49D12}" srcOrd="11" destOrd="0" presId="urn:microsoft.com/office/officeart/2005/8/layout/target3"/>
    <dgm:cxn modelId="{004FB423-7BDC-4123-B164-80BD7AA99B77}" type="presParOf" srcId="{333A1088-737F-45CB-B68E-254E46348037}" destId="{C00F7E6A-B60D-414E-B40A-C4B931C28BAF}" srcOrd="12" destOrd="0" presId="urn:microsoft.com/office/officeart/2005/8/layout/target3"/>
    <dgm:cxn modelId="{D3536C88-3099-4BAA-929A-A25FE47A5B52}" type="presParOf" srcId="{333A1088-737F-45CB-B68E-254E46348037}" destId="{18D1CD71-A09E-4DC8-AD58-D43BE56A821F}" srcOrd="13" destOrd="0" presId="urn:microsoft.com/office/officeart/2005/8/layout/target3"/>
    <dgm:cxn modelId="{67F0A331-055B-45DC-B5A1-FCCB27DC0DB4}" type="presParOf" srcId="{333A1088-737F-45CB-B68E-254E46348037}" destId="{3AF1215E-7776-4C24-8064-1417BC451259}" srcOrd="14" destOrd="0" presId="urn:microsoft.com/office/officeart/2005/8/layout/target3"/>
    <dgm:cxn modelId="{06FB7A9D-5303-4469-9F55-CB715AA67E97}" type="presParOf" srcId="{333A1088-737F-45CB-B68E-254E46348037}" destId="{1A56D0C6-827E-4224-8020-F6331FAB0C3E}" srcOrd="15" destOrd="0" presId="urn:microsoft.com/office/officeart/2005/8/layout/target3"/>
    <dgm:cxn modelId="{42D0F31B-2397-4339-9DE9-96FFEEE35D4B}" type="presParOf" srcId="{333A1088-737F-45CB-B68E-254E46348037}" destId="{5D1861EB-1465-4B6B-B573-C1854262B277}" srcOrd="16" destOrd="0" presId="urn:microsoft.com/office/officeart/2005/8/layout/target3"/>
    <dgm:cxn modelId="{57075A53-F0DE-4461-8F88-521C8E36AA7A}" type="presParOf" srcId="{333A1088-737F-45CB-B68E-254E46348037}" destId="{751E9DD6-38DB-49FF-B3BE-A7F1586C8B05}" srcOrd="17" destOrd="0" presId="urn:microsoft.com/office/officeart/2005/8/layout/target3"/>
    <dgm:cxn modelId="{B6AE2900-5BD5-41E3-894C-DC7D62254E35}" type="presParOf" srcId="{333A1088-737F-45CB-B68E-254E46348037}" destId="{AED2198E-93D5-4001-81B4-73124B309672}" srcOrd="18" destOrd="0" presId="urn:microsoft.com/office/officeart/2005/8/layout/target3"/>
    <dgm:cxn modelId="{E11C1496-DFCF-40A7-933D-F44FA5F35F7A}" type="presParOf" srcId="{333A1088-737F-45CB-B68E-254E46348037}" destId="{2BE915AB-18AA-4053-B92C-3BFC9ED204BB}" srcOrd="19" destOrd="0" presId="urn:microsoft.com/office/officeart/2005/8/layout/target3"/>
    <dgm:cxn modelId="{A985B243-326C-4BDF-AB02-199463CFA776}" type="presParOf" srcId="{333A1088-737F-45CB-B68E-254E46348037}" destId="{6BB5E863-4638-4E1D-BFDE-399D028AC4ED}" srcOrd="20" destOrd="0" presId="urn:microsoft.com/office/officeart/2005/8/layout/target3"/>
    <dgm:cxn modelId="{64B77AD3-3193-45B6-B1A2-3150B8CEE307}" type="presParOf" srcId="{333A1088-737F-45CB-B68E-254E46348037}" destId="{5A5FFA88-C948-4069-8E93-59FA12366E83}" srcOrd="21" destOrd="0" presId="urn:microsoft.com/office/officeart/2005/8/layout/target3"/>
    <dgm:cxn modelId="{89C1220E-99B6-44E5-BB79-0C7F3A77475F}" type="presParOf" srcId="{333A1088-737F-45CB-B68E-254E46348037}" destId="{522F3148-FA5D-45C0-8223-90D71CEF85DC}" srcOrd="22" destOrd="0" presId="urn:microsoft.com/office/officeart/2005/8/layout/target3"/>
    <dgm:cxn modelId="{F7B62615-B9D5-44D4-9CD5-CBD1854A88CA}" type="presParOf" srcId="{333A1088-737F-45CB-B68E-254E46348037}" destId="{6AB29FE0-4261-4AFC-A281-4104E238B479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73857" y="0"/>
          <a:ext cx="5350878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ZŠ Týnec nad Labem</a:t>
          </a:r>
          <a:endParaRPr lang="cs-CZ" sz="1400" kern="1200" dirty="0"/>
        </a:p>
      </dsp:txBody>
      <dsp:txXfrm>
        <a:off x="1273857" y="0"/>
        <a:ext cx="5350878" cy="318465"/>
      </dsp:txXfrm>
    </dsp:sp>
    <dsp:sp modelId="{A52A0455-90FF-4808-ABD0-F02540D31D5A}">
      <dsp:nvSpPr>
        <dsp:cNvPr id="0" name=""/>
        <dsp:cNvSpPr/>
      </dsp:nvSpPr>
      <dsp:spPr>
        <a:xfrm>
          <a:off x="222925" y="318465"/>
          <a:ext cx="2101863" cy="210186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318465"/>
          <a:ext cx="5350878" cy="210186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AUTOR: Lenka Hrnčířová</a:t>
          </a:r>
          <a:endParaRPr lang="cs-CZ" sz="1400" kern="1200" dirty="0"/>
        </a:p>
      </dsp:txBody>
      <dsp:txXfrm>
        <a:off x="1273857" y="318465"/>
        <a:ext cx="5350878" cy="318465"/>
      </dsp:txXfrm>
    </dsp:sp>
    <dsp:sp modelId="{313FC574-E1CD-4FB4-B054-0B805CE0447D}">
      <dsp:nvSpPr>
        <dsp:cNvPr id="0" name=""/>
        <dsp:cNvSpPr/>
      </dsp:nvSpPr>
      <dsp:spPr>
        <a:xfrm>
          <a:off x="445850" y="636930"/>
          <a:ext cx="1656012" cy="165601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636930"/>
          <a:ext cx="5350878" cy="16560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VY_52_INOVACE_30_Přírodopis 7.ročník_Ekosystém les</a:t>
          </a:r>
          <a:endParaRPr lang="cs-CZ" sz="1400" kern="1200" dirty="0"/>
        </a:p>
      </dsp:txBody>
      <dsp:txXfrm>
        <a:off x="1273857" y="636930"/>
        <a:ext cx="5350878" cy="318462"/>
      </dsp:txXfrm>
    </dsp:sp>
    <dsp:sp modelId="{FFC9F71D-1B4F-4AD9-A4A6-86ADEFC8AF5C}">
      <dsp:nvSpPr>
        <dsp:cNvPr id="0" name=""/>
        <dsp:cNvSpPr/>
      </dsp:nvSpPr>
      <dsp:spPr>
        <a:xfrm>
          <a:off x="668774" y="955392"/>
          <a:ext cx="1210164" cy="121016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955392"/>
          <a:ext cx="5350878" cy="121016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Téma: Ekosystém les</a:t>
          </a:r>
          <a:endParaRPr lang="cs-CZ" sz="1400" kern="1200" dirty="0"/>
        </a:p>
      </dsp:txBody>
      <dsp:txXfrm>
        <a:off x="1273857" y="955392"/>
        <a:ext cx="5350878" cy="318465"/>
      </dsp:txXfrm>
    </dsp:sp>
    <dsp:sp modelId="{18D1CD71-A09E-4DC8-AD58-D43BE56A821F}">
      <dsp:nvSpPr>
        <dsp:cNvPr id="0" name=""/>
        <dsp:cNvSpPr/>
      </dsp:nvSpPr>
      <dsp:spPr>
        <a:xfrm>
          <a:off x="891700" y="1273857"/>
          <a:ext cx="764313" cy="76431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AF1215E-7776-4C24-8064-1417BC451259}">
      <dsp:nvSpPr>
        <dsp:cNvPr id="0" name=""/>
        <dsp:cNvSpPr/>
      </dsp:nvSpPr>
      <dsp:spPr>
        <a:xfrm>
          <a:off x="1152124" y="1306287"/>
          <a:ext cx="5350878" cy="76431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CZ.1.07/1.4.00/21.1921</a:t>
          </a:r>
          <a:endParaRPr lang="cs-CZ" sz="1400" kern="1200" dirty="0"/>
        </a:p>
      </dsp:txBody>
      <dsp:txXfrm>
        <a:off x="1152124" y="1306287"/>
        <a:ext cx="5350878" cy="318465"/>
      </dsp:txXfrm>
    </dsp:sp>
    <dsp:sp modelId="{5D1861EB-1465-4B6B-B573-C1854262B277}">
      <dsp:nvSpPr>
        <dsp:cNvPr id="0" name=""/>
        <dsp:cNvSpPr/>
      </dsp:nvSpPr>
      <dsp:spPr>
        <a:xfrm>
          <a:off x="1114625" y="1592322"/>
          <a:ext cx="318462" cy="31846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51E9DD6-38DB-49FF-B3BE-A7F1586C8B05}">
      <dsp:nvSpPr>
        <dsp:cNvPr id="0" name=""/>
        <dsp:cNvSpPr/>
      </dsp:nvSpPr>
      <dsp:spPr>
        <a:xfrm>
          <a:off x="1273857" y="1592322"/>
          <a:ext cx="5350878" cy="31846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Vytvořeno: únor 2012</a:t>
          </a:r>
          <a:endParaRPr lang="cs-CZ" sz="1400" kern="1200" dirty="0"/>
        </a:p>
      </dsp:txBody>
      <dsp:txXfrm>
        <a:off x="1273857" y="1592322"/>
        <a:ext cx="5350878" cy="31846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11EAC47-6D8F-405A-BCF8-513DCF36FAC7}" type="datetimeFigureOut">
              <a:rPr lang="cs-CZ" smtClean="0"/>
              <a:pPr/>
              <a:t>8.5.2012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D7BAA35-3FBA-4D16-88A0-C0BBD903903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6453351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58F92E-D3A5-490B-9681-88B369C371FA}" type="slidenum">
              <a:rPr lang="cs-CZ" smtClean="0"/>
              <a:pPr/>
              <a:t>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1567458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7BAA35-3FBA-4D16-88A0-C0BBD903903B}" type="slidenum">
              <a:rPr lang="cs-CZ" smtClean="0"/>
              <a:pPr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87249184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7BAA35-3FBA-4D16-88A0-C0BBD903903B}" type="slidenum">
              <a:rPr lang="cs-CZ" smtClean="0"/>
              <a:pPr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46052901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7BAA35-3FBA-4D16-88A0-C0BBD903903B}" type="slidenum">
              <a:rPr lang="cs-CZ" smtClean="0"/>
              <a:pPr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21849135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7BAA35-3FBA-4D16-88A0-C0BBD903903B}" type="slidenum">
              <a:rPr lang="cs-CZ" smtClean="0"/>
              <a:pPr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45069311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7BAA35-3FBA-4D16-88A0-C0BBD903903B}" type="slidenum">
              <a:rPr lang="cs-CZ" smtClean="0"/>
              <a:pPr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07800616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7BAA35-3FBA-4D16-88A0-C0BBD903903B}" type="slidenum">
              <a:rPr lang="cs-CZ" smtClean="0"/>
              <a:pPr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12202345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7BAA35-3FBA-4D16-88A0-C0BBD903903B}" type="slidenum">
              <a:rPr lang="cs-CZ" smtClean="0"/>
              <a:pPr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26320099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7BAA35-3FBA-4D16-88A0-C0BBD903903B}" type="slidenum">
              <a:rPr lang="cs-CZ" smtClean="0"/>
              <a:pPr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17360339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7BAA35-3FBA-4D16-88A0-C0BBD903903B}" type="slidenum">
              <a:rPr lang="cs-CZ" smtClean="0"/>
              <a:pPr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83777322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7BAA35-3FBA-4D16-88A0-C0BBD903903B}" type="slidenum">
              <a:rPr lang="cs-CZ" smtClean="0"/>
              <a:pPr/>
              <a:t>11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04117966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7BAA35-3FBA-4D16-88A0-C0BBD903903B}" type="slidenum">
              <a:rPr lang="cs-CZ" smtClean="0"/>
              <a:pPr/>
              <a:t>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70988135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7BAA35-3FBA-4D16-88A0-C0BBD903903B}" type="slidenum">
              <a:rPr lang="cs-CZ" smtClean="0"/>
              <a:pPr/>
              <a:t>13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8388460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7BAA35-3FBA-4D16-88A0-C0BBD903903B}" type="slidenum">
              <a:rPr lang="cs-CZ" smtClean="0"/>
              <a:pPr/>
              <a:t>14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06919416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7BAA35-3FBA-4D16-88A0-C0BBD903903B}" type="slidenum">
              <a:rPr lang="cs-CZ" smtClean="0"/>
              <a:pPr/>
              <a:t>15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6793340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8CF44-2369-4D10-9E6D-0F3A066A6EA5}" type="datetimeFigureOut">
              <a:rPr lang="cs-CZ" smtClean="0"/>
              <a:pPr/>
              <a:t>8.5.2012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6A0338-5A1E-47CF-BD69-168D768D5C4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2401888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8CF44-2369-4D10-9E6D-0F3A066A6EA5}" type="datetimeFigureOut">
              <a:rPr lang="cs-CZ" smtClean="0"/>
              <a:pPr/>
              <a:t>8.5.2012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6A0338-5A1E-47CF-BD69-168D768D5C4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635557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8CF44-2369-4D10-9E6D-0F3A066A6EA5}" type="datetimeFigureOut">
              <a:rPr lang="cs-CZ" smtClean="0"/>
              <a:pPr/>
              <a:t>8.5.2012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6A0338-5A1E-47CF-BD69-168D768D5C4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7429397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8CF44-2369-4D10-9E6D-0F3A066A6EA5}" type="datetimeFigureOut">
              <a:rPr lang="cs-CZ" smtClean="0"/>
              <a:pPr/>
              <a:t>8.5.2012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6A0338-5A1E-47CF-BD69-168D768D5C4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730402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8CF44-2369-4D10-9E6D-0F3A066A6EA5}" type="datetimeFigureOut">
              <a:rPr lang="cs-CZ" smtClean="0"/>
              <a:pPr/>
              <a:t>8.5.2012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6A0338-5A1E-47CF-BD69-168D768D5C4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5250794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8CF44-2369-4D10-9E6D-0F3A066A6EA5}" type="datetimeFigureOut">
              <a:rPr lang="cs-CZ" smtClean="0"/>
              <a:pPr/>
              <a:t>8.5.2012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6A0338-5A1E-47CF-BD69-168D768D5C4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2816180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8CF44-2369-4D10-9E6D-0F3A066A6EA5}" type="datetimeFigureOut">
              <a:rPr lang="cs-CZ" smtClean="0"/>
              <a:pPr/>
              <a:t>8.5.2012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6A0338-5A1E-47CF-BD69-168D768D5C4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4226762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8CF44-2369-4D10-9E6D-0F3A066A6EA5}" type="datetimeFigureOut">
              <a:rPr lang="cs-CZ" smtClean="0"/>
              <a:pPr/>
              <a:t>8.5.2012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6A0338-5A1E-47CF-BD69-168D768D5C4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0049094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8CF44-2369-4D10-9E6D-0F3A066A6EA5}" type="datetimeFigureOut">
              <a:rPr lang="cs-CZ" smtClean="0"/>
              <a:pPr/>
              <a:t>8.5.2012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6A0338-5A1E-47CF-BD69-168D768D5C4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2465860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8CF44-2369-4D10-9E6D-0F3A066A6EA5}" type="datetimeFigureOut">
              <a:rPr lang="cs-CZ" smtClean="0"/>
              <a:pPr/>
              <a:t>8.5.2012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6A0338-5A1E-47CF-BD69-168D768D5C4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0275724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8CF44-2369-4D10-9E6D-0F3A066A6EA5}" type="datetimeFigureOut">
              <a:rPr lang="cs-CZ" smtClean="0"/>
              <a:pPr/>
              <a:t>8.5.2012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6A0338-5A1E-47CF-BD69-168D768D5C4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5985005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38CF44-2369-4D10-9E6D-0F3A066A6EA5}" type="datetimeFigureOut">
              <a:rPr lang="cs-CZ" smtClean="0"/>
              <a:pPr/>
              <a:t>8.5.2012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6A0338-5A1E-47CF-BD69-168D768D5C4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5199613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Relationship Id="rId9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//upload.wikimedia.org/wikipedia/commons/5/55/Carbon_cycle-cute_diagram.jpeg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//upload.wikimedia.org/wikipedia/commons/c/c1/Conifer_forest_edit.jpg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image" Target="../media/image11.jpeg"/><Relationship Id="rId7" Type="http://schemas.openxmlformats.org/officeDocument/2006/relationships/image" Target="../media/image15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eg"/><Relationship Id="rId3" Type="http://schemas.openxmlformats.org/officeDocument/2006/relationships/image" Target="../media/image17.jpeg"/><Relationship Id="rId7" Type="http://schemas.openxmlformats.org/officeDocument/2006/relationships/image" Target="../media/image2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guh.cz/edu/bi/biologie_bezobratli/foto09/foto_076.jpg" TargetMode="External"/><Relationship Id="rId3" Type="http://schemas.openxmlformats.org/officeDocument/2006/relationships/hyperlink" Target="http://microsoft.com/" TargetMode="External"/><Relationship Id="rId7" Type="http://schemas.openxmlformats.org/officeDocument/2006/relationships/hyperlink" Target="http://upload.wikimedia.org/wikipedia/commons/thumb/3/31/Lymantria_monacha02.jpg/250px-Lymantria_monacha02.jpg" TargetMode="Externa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zahradaproradost.cz/perma/img/spolecenstvo02.jpg" TargetMode="External"/><Relationship Id="rId5" Type="http://schemas.openxmlformats.org/officeDocument/2006/relationships/hyperlink" Target="http://cs.wikipedia.org/wiki/Soubor:Conifer_forest_edit.jpg" TargetMode="External"/><Relationship Id="rId10" Type="http://schemas.openxmlformats.org/officeDocument/2006/relationships/hyperlink" Target="http://media0.webgarden.name/images/media0:4e0daf61c642e.jpg/jezevec-lesni-01.jpg" TargetMode="External"/><Relationship Id="rId4" Type="http://schemas.openxmlformats.org/officeDocument/2006/relationships/hyperlink" Target="http://cs.wikipedia.org/wiki/Soubor:Carbon_cycle-cute_diagram.jpeg" TargetMode="External"/><Relationship Id="rId9" Type="http://schemas.openxmlformats.org/officeDocument/2006/relationships/hyperlink" Target="http://nd03.jxs.cz/322/824/8703c99113_56838700_o2.jpg" TargetMode="Externa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biolib.cz/IMG/GAL/3820.jpg" TargetMode="External"/><Relationship Id="rId3" Type="http://schemas.openxmlformats.org/officeDocument/2006/relationships/hyperlink" Target="http://echomutov.cz/media/k2/items/cache/9962afd4d7801adbe96e49a2f2eab69f_XL.jpg" TargetMode="External"/><Relationship Id="rId7" Type="http://schemas.openxmlformats.org/officeDocument/2006/relationships/hyperlink" Target="http://www.e-herbar.net/main.php?g2_view=core.DownloadItem&amp;g2_itemId=5264&amp;g2_serialNumber=2" TargetMode="Externa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st3.geg.cz/photo/292094_detail.jpg" TargetMode="External"/><Relationship Id="rId11" Type="http://schemas.openxmlformats.org/officeDocument/2006/relationships/hyperlink" Target="http://img.geocaching.com/cache/a9e83653-0cc7-45b0-9333-d4e7c753b7ba.jpg" TargetMode="External"/><Relationship Id="rId5" Type="http://schemas.openxmlformats.org/officeDocument/2006/relationships/hyperlink" Target="http://www.foto-priban.cz/images/detail/d40-8515-02-chrobak-lesni-anoplotrupes-stercorosus_7485.JPG" TargetMode="External"/><Relationship Id="rId10" Type="http://schemas.openxmlformats.org/officeDocument/2006/relationships/hyperlink" Target="http://www.kibitz.estranky.cz/img/mid/851/pomnenka-hajni.jpg" TargetMode="External"/><Relationship Id="rId4" Type="http://schemas.openxmlformats.org/officeDocument/2006/relationships/hyperlink" Target="http://st4.geg.cz/photo/68771_detail.jpg" TargetMode="External"/><Relationship Id="rId9" Type="http://schemas.openxmlformats.org/officeDocument/2006/relationships/hyperlink" Target="http://mw2.google.com/mw-panoramio/photos/medium/36758520.jpg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upload.wikimedia.org/wikipedia/commons/thumb/1/12/DSCN3854_resize.JPG/258px-DSCN3854_resize.JPG" TargetMode="Externa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3976205261"/>
              </p:ext>
            </p:extLst>
          </p:nvPr>
        </p:nvGraphicFramePr>
        <p:xfrm>
          <a:off x="2339752" y="908720"/>
          <a:ext cx="6624736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7544" y="918862"/>
            <a:ext cx="1865079" cy="2592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995515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548680"/>
            <a:ext cx="6370847" cy="563231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Anotace</a:t>
            </a:r>
          </a:p>
          <a:p>
            <a:endParaRPr lang="cs-CZ" sz="2400" dirty="0"/>
          </a:p>
          <a:p>
            <a:r>
              <a:rPr lang="cs-CZ" sz="2400" dirty="0" smtClean="0"/>
              <a:t>Přírodopis, 7. ročník, Ekosystém les</a:t>
            </a:r>
          </a:p>
          <a:p>
            <a:endParaRPr lang="cs-CZ" sz="2400" dirty="0"/>
          </a:p>
          <a:p>
            <a:r>
              <a:rPr lang="cs-CZ" sz="2400" dirty="0" smtClean="0"/>
              <a:t>Prezentace  </a:t>
            </a:r>
            <a:r>
              <a:rPr lang="cs-CZ" sz="2400" smtClean="0"/>
              <a:t>k výkladu</a:t>
            </a:r>
            <a:endParaRPr lang="cs-CZ" sz="2400" dirty="0" smtClean="0"/>
          </a:p>
          <a:p>
            <a:pPr marL="457200" indent="-457200">
              <a:buAutoNum type="arabicParenR"/>
            </a:pPr>
            <a:r>
              <a:rPr lang="cs-CZ" sz="2400" dirty="0" smtClean="0"/>
              <a:t>Pojem ekosystém, složky a funkce ekosystému</a:t>
            </a:r>
          </a:p>
          <a:p>
            <a:pPr marL="457200" indent="-457200">
              <a:buAutoNum type="arabicParenR"/>
            </a:pPr>
            <a:r>
              <a:rPr lang="cs-CZ" sz="2400" dirty="0" smtClean="0"/>
              <a:t>Základní nedostatek českých lesů</a:t>
            </a:r>
          </a:p>
          <a:p>
            <a:pPr marL="457200" indent="-457200">
              <a:buAutoNum type="arabicParenR"/>
            </a:pPr>
            <a:r>
              <a:rPr lang="cs-CZ" sz="2400" dirty="0" smtClean="0"/>
              <a:t>Rostlinná patra</a:t>
            </a:r>
          </a:p>
          <a:p>
            <a:pPr marL="457200" indent="-457200">
              <a:buAutoNum type="arabicParenR"/>
            </a:pPr>
            <a:r>
              <a:rPr lang="cs-CZ" sz="2400" dirty="0" smtClean="0"/>
              <a:t>Ohrožení lesů</a:t>
            </a:r>
          </a:p>
          <a:p>
            <a:pPr marL="457200" indent="-457200">
              <a:buAutoNum type="arabicParenR"/>
            </a:pPr>
            <a:r>
              <a:rPr lang="cs-CZ" sz="2400" dirty="0" smtClean="0"/>
              <a:t>Význam lesů – SP</a:t>
            </a:r>
          </a:p>
          <a:p>
            <a:pPr marL="457200" indent="-457200">
              <a:buAutoNum type="arabicParenR"/>
            </a:pPr>
            <a:r>
              <a:rPr lang="cs-CZ" sz="2400" dirty="0" smtClean="0"/>
              <a:t>Poznávání  lesních organismů</a:t>
            </a:r>
          </a:p>
          <a:p>
            <a:pPr marL="457200" indent="-457200">
              <a:buAutoNum type="arabicParenR"/>
            </a:pPr>
            <a:endParaRPr lang="cs-CZ" sz="2400" dirty="0" smtClean="0"/>
          </a:p>
          <a:p>
            <a:pPr marL="457200" indent="-457200">
              <a:buAutoNum type="arabicParenR"/>
            </a:pPr>
            <a:endParaRPr lang="cs-CZ" sz="2400" dirty="0" smtClean="0"/>
          </a:p>
          <a:p>
            <a:endParaRPr lang="cs-CZ" sz="2400" dirty="0"/>
          </a:p>
          <a:p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xmlns="" val="32232601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156732" y="908720"/>
            <a:ext cx="6072688" cy="1323439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8000" b="1" dirty="0" smtClean="0"/>
              <a:t>Ekosystém les</a:t>
            </a:r>
            <a:endParaRPr lang="cs-CZ" sz="8000" b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987824" y="2727372"/>
            <a:ext cx="3132137" cy="3132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406324" y="2755604"/>
            <a:ext cx="2495550" cy="312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512" y="2755604"/>
            <a:ext cx="2495550" cy="312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187624" y="6237312"/>
            <a:ext cx="60901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1                                                  2                                                       3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9009602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83568" y="620688"/>
            <a:ext cx="7912935" cy="5078313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3600" b="1" u="sng" dirty="0" smtClean="0">
                <a:solidFill>
                  <a:srgbClr val="00B050"/>
                </a:solidFill>
              </a:rPr>
              <a:t>Ekosystém  les</a:t>
            </a:r>
          </a:p>
          <a:p>
            <a:endParaRPr lang="cs-CZ" sz="3600" b="1" u="sng" dirty="0">
              <a:solidFill>
                <a:srgbClr val="00B050"/>
              </a:solidFill>
            </a:endParaRPr>
          </a:p>
          <a:p>
            <a:r>
              <a:rPr lang="cs-CZ" sz="2800" b="1" dirty="0"/>
              <a:t>e</a:t>
            </a:r>
            <a:r>
              <a:rPr lang="cs-CZ" sz="2800" b="1" dirty="0" smtClean="0"/>
              <a:t>kosystém</a:t>
            </a:r>
            <a:r>
              <a:rPr lang="cs-CZ" sz="2800" dirty="0" smtClean="0"/>
              <a:t> -  ucelená část přírody , která komunikuje </a:t>
            </a:r>
          </a:p>
          <a:p>
            <a:r>
              <a:rPr lang="cs-CZ" sz="2800" dirty="0" smtClean="0"/>
              <a:t>s ostatními částmi přírody </a:t>
            </a:r>
          </a:p>
          <a:p>
            <a:endParaRPr lang="cs-CZ" sz="2800" dirty="0" smtClean="0"/>
          </a:p>
          <a:p>
            <a:r>
              <a:rPr lang="cs-CZ" sz="2800" dirty="0"/>
              <a:t> </a:t>
            </a:r>
            <a:r>
              <a:rPr lang="cs-CZ" sz="2800" b="1" u="sng" dirty="0" smtClean="0"/>
              <a:t>2 složky ekosystému</a:t>
            </a:r>
          </a:p>
          <a:p>
            <a:r>
              <a:rPr lang="cs-CZ" sz="2800" dirty="0" smtClean="0"/>
              <a:t>1) živá -   organismy</a:t>
            </a:r>
          </a:p>
          <a:p>
            <a:r>
              <a:rPr lang="cs-CZ" sz="2800" dirty="0" smtClean="0"/>
              <a:t>2) neživá -  prostředí - biotop</a:t>
            </a:r>
          </a:p>
          <a:p>
            <a:endParaRPr lang="cs-CZ" sz="2800" dirty="0"/>
          </a:p>
          <a:p>
            <a:r>
              <a:rPr lang="cs-CZ" sz="2800" dirty="0" smtClean="0"/>
              <a:t>- základní funkce ekosystému – koloběh látek </a:t>
            </a:r>
          </a:p>
          <a:p>
            <a:r>
              <a:rPr lang="cs-CZ" sz="2800" dirty="0" smtClean="0"/>
              <a:t>a tok energie</a:t>
            </a:r>
          </a:p>
        </p:txBody>
      </p:sp>
    </p:spTree>
    <p:extLst>
      <p:ext uri="{BB962C8B-B14F-4D97-AF65-F5344CB8AC3E}">
        <p14:creationId xmlns:p14="http://schemas.microsoft.com/office/powerpoint/2010/main" xmlns="" val="9740463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332656"/>
            <a:ext cx="7848872" cy="1384995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koloběh látek</a:t>
            </a:r>
            <a:r>
              <a:rPr lang="cs-CZ" sz="2800" dirty="0" smtClean="0"/>
              <a:t> - cyklus určitého chemického prvku</a:t>
            </a:r>
            <a:r>
              <a:rPr lang="cs-CZ" sz="2800" dirty="0"/>
              <a:t>,</a:t>
            </a:r>
            <a:endParaRPr lang="cs-CZ" sz="2800" dirty="0" smtClean="0"/>
          </a:p>
          <a:p>
            <a:r>
              <a:rPr lang="cs-CZ" sz="2800" dirty="0" smtClean="0"/>
              <a:t> který probíhá živým i neživým prostředím</a:t>
            </a:r>
          </a:p>
          <a:p>
            <a:r>
              <a:rPr lang="cs-CZ" sz="2800" dirty="0" smtClean="0"/>
              <a:t>- daný prvek zpravidla recyklován</a:t>
            </a:r>
            <a:endParaRPr lang="cs-CZ" sz="2800" dirty="0"/>
          </a:p>
        </p:txBody>
      </p:sp>
      <p:pic>
        <p:nvPicPr>
          <p:cNvPr id="2050" name="Picture 2" descr="Soubor:Carbon cycle-cute diagram.jpe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03647" y="2780928"/>
            <a:ext cx="5252987" cy="40564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899592" y="4509120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4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2051720" y="2060848"/>
            <a:ext cx="30243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      Koloběh uhlíku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xmlns="" val="29442589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83568" y="692696"/>
            <a:ext cx="7414337" cy="2954655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pPr marL="457200" indent="-457200">
              <a:buFontTx/>
              <a:buChar char="-"/>
            </a:pPr>
            <a:r>
              <a:rPr lang="cs-CZ" sz="2800" b="1" dirty="0" smtClean="0"/>
              <a:t>základní nedostatek českých lesů </a:t>
            </a:r>
            <a:r>
              <a:rPr lang="cs-CZ" sz="2800" dirty="0" smtClean="0"/>
              <a:t>– neúměrná</a:t>
            </a:r>
          </a:p>
          <a:p>
            <a:r>
              <a:rPr lang="cs-CZ" sz="2800" dirty="0" smtClean="0"/>
              <a:t>převaha jehličnanů, zejména smrku a borovice</a:t>
            </a:r>
          </a:p>
          <a:p>
            <a:endParaRPr lang="cs-CZ" sz="2800" dirty="0" smtClean="0"/>
          </a:p>
          <a:p>
            <a:r>
              <a:rPr lang="cs-CZ" sz="2800" dirty="0" smtClean="0"/>
              <a:t>- nebezpečnost tohoto stavu pro  stabilitu lesních </a:t>
            </a:r>
          </a:p>
          <a:p>
            <a:r>
              <a:rPr lang="cs-CZ" sz="2800" dirty="0"/>
              <a:t>e</a:t>
            </a:r>
            <a:r>
              <a:rPr lang="cs-CZ" sz="2800" dirty="0" smtClean="0"/>
              <a:t>kosystémů – nutná změna druhové skladby lesů </a:t>
            </a:r>
            <a:endParaRPr lang="cs-CZ" sz="2800" dirty="0" smtClean="0"/>
          </a:p>
          <a:p>
            <a:r>
              <a:rPr lang="cs-CZ" sz="2800" dirty="0" smtClean="0"/>
              <a:t>ve prospěch </a:t>
            </a:r>
            <a:r>
              <a:rPr lang="cs-CZ" sz="2800" dirty="0" smtClean="0"/>
              <a:t>listnatých dřevin a jedle </a:t>
            </a:r>
          </a:p>
          <a:p>
            <a:endParaRPr lang="cs-CZ" dirty="0"/>
          </a:p>
        </p:txBody>
      </p:sp>
      <p:pic>
        <p:nvPicPr>
          <p:cNvPr id="3" name="Picture 2" descr="Soubor:Conifer forest edit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55776" y="3861048"/>
            <a:ext cx="3744416" cy="2808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2123728" y="5445224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5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110661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20" y="1052736"/>
            <a:ext cx="8784976" cy="1384995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800" b="1" u="sng" dirty="0"/>
              <a:t>r</a:t>
            </a:r>
            <a:r>
              <a:rPr lang="cs-CZ" sz="2800" b="1" u="sng" dirty="0" smtClean="0"/>
              <a:t>ostlinné patro</a:t>
            </a:r>
            <a:r>
              <a:rPr lang="cs-CZ" sz="2800" dirty="0" smtClean="0"/>
              <a:t> </a:t>
            </a:r>
            <a:r>
              <a:rPr lang="cs-CZ" sz="2800" dirty="0"/>
              <a:t> </a:t>
            </a:r>
            <a:r>
              <a:rPr lang="cs-CZ" sz="2800" dirty="0" smtClean="0"/>
              <a:t> -  soubor rostlin, které dosahují stejného výškového vzrůstu</a:t>
            </a:r>
          </a:p>
          <a:p>
            <a:r>
              <a:rPr lang="cs-CZ" sz="2800" dirty="0" smtClean="0"/>
              <a:t>- stromové, keřové, bylinné</a:t>
            </a:r>
            <a:r>
              <a:rPr lang="cs-CZ" sz="2800" dirty="0"/>
              <a:t>,</a:t>
            </a:r>
            <a:r>
              <a:rPr lang="cs-CZ" sz="2800" dirty="0" smtClean="0"/>
              <a:t> mechové, kořenové</a:t>
            </a:r>
            <a:endParaRPr lang="cs-CZ" sz="2800" dirty="0"/>
          </a:p>
        </p:txBody>
      </p:sp>
      <p:pic>
        <p:nvPicPr>
          <p:cNvPr id="4098" name="Picture 2" descr="http://www.zahradaproradost.cz/perma/img/spolecenstvo0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75486" y="3140967"/>
            <a:ext cx="4696714" cy="28449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3491880" y="6309320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6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2195736" y="3212976"/>
            <a:ext cx="1102481" cy="338554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cs-CZ" sz="1600" b="1" dirty="0" smtClean="0"/>
              <a:t>Jedlový les</a:t>
            </a:r>
            <a:endParaRPr lang="cs-CZ" sz="1600" b="1" dirty="0"/>
          </a:p>
        </p:txBody>
      </p:sp>
    </p:spTree>
    <p:extLst>
      <p:ext uri="{BB962C8B-B14F-4D97-AF65-F5344CB8AC3E}">
        <p14:creationId xmlns:p14="http://schemas.microsoft.com/office/powerpoint/2010/main" xmlns="" val="10696059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404664"/>
            <a:ext cx="8014566" cy="3108543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2800" b="1" u="sng" dirty="0"/>
              <a:t>o</a:t>
            </a:r>
            <a:r>
              <a:rPr lang="cs-CZ" sz="2800" b="1" u="sng" dirty="0" smtClean="0"/>
              <a:t>hrožení lesů</a:t>
            </a:r>
          </a:p>
          <a:p>
            <a:pPr marL="514350" indent="-514350">
              <a:buAutoNum type="arabicParenR"/>
            </a:pPr>
            <a:r>
              <a:rPr lang="cs-CZ" sz="2800" dirty="0"/>
              <a:t>t</a:t>
            </a:r>
            <a:r>
              <a:rPr lang="cs-CZ" sz="2800" dirty="0" smtClean="0"/>
              <a:t>ěžba dřeva, kácení – ne v ČR</a:t>
            </a:r>
          </a:p>
          <a:p>
            <a:pPr marL="514350" indent="-514350">
              <a:buAutoNum type="arabicParenR"/>
            </a:pPr>
            <a:r>
              <a:rPr lang="cs-CZ" sz="2800" dirty="0"/>
              <a:t>i</a:t>
            </a:r>
            <a:r>
              <a:rPr lang="cs-CZ" sz="2800" dirty="0" smtClean="0"/>
              <a:t>mise, kyselé deště</a:t>
            </a:r>
          </a:p>
          <a:p>
            <a:r>
              <a:rPr lang="cs-CZ" sz="2800" dirty="0" smtClean="0"/>
              <a:t>- 70. léta 20. století – nárůst emisí </a:t>
            </a:r>
            <a:r>
              <a:rPr lang="cs-CZ" sz="2800" dirty="0" smtClean="0"/>
              <a:t>SO₂ </a:t>
            </a:r>
            <a:r>
              <a:rPr lang="cs-CZ" sz="2800" dirty="0" smtClean="0"/>
              <a:t>– imisní holiny,</a:t>
            </a:r>
          </a:p>
          <a:p>
            <a:r>
              <a:rPr lang="cs-CZ" sz="2800" dirty="0"/>
              <a:t>n</a:t>
            </a:r>
            <a:r>
              <a:rPr lang="cs-CZ" sz="2800" dirty="0" smtClean="0"/>
              <a:t>ejnáchylnější smrk ztepilý, introdukce odolnějších </a:t>
            </a:r>
          </a:p>
          <a:p>
            <a:r>
              <a:rPr lang="cs-CZ" sz="2800" dirty="0"/>
              <a:t>d</a:t>
            </a:r>
            <a:r>
              <a:rPr lang="cs-CZ" sz="2800" dirty="0" smtClean="0"/>
              <a:t>řevin</a:t>
            </a:r>
          </a:p>
          <a:p>
            <a:r>
              <a:rPr lang="cs-CZ" sz="2800" dirty="0" smtClean="0"/>
              <a:t>3) lesní škůdci – bekyně mniška, lýkožrout smrkový</a:t>
            </a:r>
            <a:endParaRPr lang="cs-CZ" sz="28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2915816" y="6453336"/>
            <a:ext cx="36455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7                                                             8</a:t>
            </a:r>
            <a:endParaRPr lang="cs-CZ" dirty="0"/>
          </a:p>
        </p:txBody>
      </p:sp>
      <p:pic>
        <p:nvPicPr>
          <p:cNvPr id="5122" name="Picture 2" descr="http://upload.wikimedia.org/wikipedia/commons/thumb/3/31/Lymantria_monacha02.jpg/250px-Lymantria_monacha0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91680" y="3800454"/>
            <a:ext cx="2897409" cy="24917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http://www.guh.cz/edu/bi/biologie_bezobratli/foto09/foto_076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508104" y="3829004"/>
            <a:ext cx="1885064" cy="2456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7003354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548680"/>
            <a:ext cx="8079969" cy="2246769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2800" b="1" u="sng" dirty="0" smtClean="0"/>
              <a:t>Význam lesa</a:t>
            </a:r>
          </a:p>
          <a:p>
            <a:endParaRPr lang="cs-CZ" sz="2800" dirty="0"/>
          </a:p>
          <a:p>
            <a:r>
              <a:rPr lang="cs-CZ" sz="2800" dirty="0" smtClean="0"/>
              <a:t>SP - zamysli se a vzpomeň si, proč je les významný pro </a:t>
            </a:r>
          </a:p>
          <a:p>
            <a:r>
              <a:rPr lang="cs-CZ" sz="2800" dirty="0"/>
              <a:t>č</a:t>
            </a:r>
            <a:r>
              <a:rPr lang="cs-CZ" sz="2800" dirty="0" smtClean="0"/>
              <a:t>lověka i pro jiné organismy</a:t>
            </a:r>
          </a:p>
          <a:p>
            <a:endParaRPr lang="cs-CZ" sz="28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395536" y="3068960"/>
            <a:ext cx="71287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rgbClr val="FF0000"/>
                </a:solidFill>
              </a:rPr>
              <a:t>d</a:t>
            </a:r>
            <a:r>
              <a:rPr lang="cs-CZ" sz="2800" b="1" dirty="0" smtClean="0">
                <a:solidFill>
                  <a:srgbClr val="FF0000"/>
                </a:solidFill>
              </a:rPr>
              <a:t>řevo – palivo, surovina – nábytek, papír, ….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95536" y="3717032"/>
            <a:ext cx="43204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ŽP pro rostliny a živočichy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95536" y="4437112"/>
            <a:ext cx="27363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rgbClr val="FF0000"/>
                </a:solidFill>
              </a:rPr>
              <a:t>r</a:t>
            </a:r>
            <a:r>
              <a:rPr lang="cs-CZ" sz="2800" b="1" dirty="0" smtClean="0">
                <a:solidFill>
                  <a:srgbClr val="FF0000"/>
                </a:solidFill>
              </a:rPr>
              <a:t>elaxace, sport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95536" y="5085184"/>
            <a:ext cx="27363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rgbClr val="FF0000"/>
                </a:solidFill>
              </a:rPr>
              <a:t>z</a:t>
            </a:r>
            <a:r>
              <a:rPr lang="cs-CZ" sz="2800" b="1" dirty="0" smtClean="0">
                <a:solidFill>
                  <a:srgbClr val="FF0000"/>
                </a:solidFill>
              </a:rPr>
              <a:t>adržuje vodu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395536" y="5229200"/>
            <a:ext cx="54726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2800" b="1" dirty="0" smtClean="0">
              <a:solidFill>
                <a:srgbClr val="FF0000"/>
              </a:solidFill>
            </a:endParaRPr>
          </a:p>
          <a:p>
            <a:r>
              <a:rPr lang="cs-CZ" sz="2800" b="1" dirty="0" smtClean="0">
                <a:solidFill>
                  <a:srgbClr val="FF0000"/>
                </a:solidFill>
              </a:rPr>
              <a:t>při fotosyntéze uvolňován kyslík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707904" y="4437112"/>
            <a:ext cx="48245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rgbClr val="FF0000"/>
                </a:solidFill>
              </a:rPr>
              <a:t>s</a:t>
            </a:r>
            <a:r>
              <a:rPr lang="cs-CZ" sz="2800" b="1" dirty="0" smtClean="0">
                <a:solidFill>
                  <a:srgbClr val="FF0000"/>
                </a:solidFill>
              </a:rPr>
              <a:t>běr hub, malin, borůvek, …….</a:t>
            </a:r>
            <a:endParaRPr lang="cs-CZ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754562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83568" y="548680"/>
            <a:ext cx="55985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Urči jména těchto lesních organismů</a:t>
            </a:r>
          </a:p>
          <a:p>
            <a:endParaRPr lang="cs-CZ" sz="2800" b="1" dirty="0">
              <a:solidFill>
                <a:srgbClr val="FF0000"/>
              </a:solidFill>
            </a:endParaRPr>
          </a:p>
        </p:txBody>
      </p:sp>
      <p:pic>
        <p:nvPicPr>
          <p:cNvPr id="1026" name="Picture 2" descr="http://ts1.mm.bing.net/images/thumbnail.aspx?q=4840939740070000&amp;id=459eaa48e1c0a7e6b285916ffe78305e&amp;url=http%3a%2f%2fnd03.jxs.cz%2f322%2f824%2f8703c99113_56838700_o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2027" y="1859856"/>
            <a:ext cx="1727686" cy="25283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043608" y="1340768"/>
            <a:ext cx="561403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1                              2                                          3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043608" y="4388177"/>
            <a:ext cx="61654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4                                             5                                   6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546413" y="4355812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12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3439482" y="1859856"/>
            <a:ext cx="37695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   10                                                     11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323528" y="1571600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9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3563887" y="4355812"/>
            <a:ext cx="5624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13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6282152" y="4388177"/>
            <a:ext cx="6527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14</a:t>
            </a:r>
            <a:endParaRPr lang="cs-CZ" dirty="0"/>
          </a:p>
        </p:txBody>
      </p:sp>
      <p:pic>
        <p:nvPicPr>
          <p:cNvPr id="6148" name="Picture 4" descr="http://media0.webgarden.name/images/media0:4e0daf61c642e.jpg/jezevec-lesni-0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331712" y="2301210"/>
            <a:ext cx="3037827" cy="2025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http://echomutov.cz/media/k2/items/cache/9962afd4d7801adbe96e49a2f2eab69f_XL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951662" y="2301210"/>
            <a:ext cx="2700290" cy="2025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152" name="Picture 8" descr="http://st4.geg.cz/photo/68771_detail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0199" y="4789138"/>
            <a:ext cx="1340718" cy="19928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154" name="Picture 10" descr="http://www.foto-priban.cz/images/detail/d40-8515-02-chrobak-lesni-anoplotrupes-stercorosus_7485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843807" y="5000924"/>
            <a:ext cx="2605733" cy="17371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156" name="Picture 12" descr="http://st3.geg.cz/photo/292094_detail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13102" y="4924222"/>
            <a:ext cx="2377410" cy="17925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879386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755576" y="476672"/>
            <a:ext cx="66830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  7                                          8                                        9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755576" y="3717032"/>
            <a:ext cx="663194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   10                                     11                                        12</a:t>
            </a:r>
            <a:endParaRPr lang="cs-CZ" sz="2400" b="1" dirty="0">
              <a:solidFill>
                <a:srgbClr val="FF0000"/>
              </a:solidFill>
            </a:endParaRPr>
          </a:p>
        </p:txBody>
      </p:sp>
      <p:pic>
        <p:nvPicPr>
          <p:cNvPr id="7170" name="Picture 2" descr="http://www.e-herbar.net/main.php?g2_view=core.DownloadItem&amp;g2_itemId=5264&amp;g2_serialNumber=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2098" y="1052736"/>
            <a:ext cx="2448271" cy="1836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1115616" y="2996952"/>
            <a:ext cx="648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15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3995936" y="3181618"/>
            <a:ext cx="38884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16                                                    17</a:t>
            </a:r>
            <a:endParaRPr lang="cs-CZ" dirty="0"/>
          </a:p>
        </p:txBody>
      </p:sp>
      <p:pic>
        <p:nvPicPr>
          <p:cNvPr id="7172" name="Picture 4" descr="http://www.biolib.cz/IMG/GAL/3820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59830" y="1055038"/>
            <a:ext cx="2594079" cy="19455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 descr="http://mw2.google.com/mw-panoramio/photos/medium/36758520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56176" y="1055038"/>
            <a:ext cx="2589219" cy="19419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176" name="Picture 8" descr="http://www.kibitz.estranky.cz/img/mid/851/pomnenka-hajni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6079" y="4247406"/>
            <a:ext cx="2449697" cy="18905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899592" y="6381328"/>
            <a:ext cx="63882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18                                                    19                                                    20</a:t>
            </a:r>
            <a:endParaRPr lang="cs-CZ" dirty="0"/>
          </a:p>
        </p:txBody>
      </p:sp>
      <p:pic>
        <p:nvPicPr>
          <p:cNvPr id="7178" name="Picture 10" descr="http://img.geocaching.com/cache/a9e83653-0cc7-45b0-9333-d4e7c753b7ba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891558" y="4365104"/>
            <a:ext cx="2846286" cy="17728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180" name="Picture 12" descr="http://upload.wikimedia.org/wikipedia/commons/thumb/1/12/DSCN3854_resize.JPG/258px-DSCN3854_resize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47068" y="4299608"/>
            <a:ext cx="2457450" cy="1838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7450983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332656"/>
            <a:ext cx="2892971" cy="538609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Jména organismů:</a:t>
            </a:r>
          </a:p>
          <a:p>
            <a:endParaRPr lang="cs-CZ" sz="2800" b="1" dirty="0" smtClean="0">
              <a:solidFill>
                <a:srgbClr val="FF0000"/>
              </a:solidFill>
            </a:endParaRPr>
          </a:p>
          <a:p>
            <a:pPr marL="457200" indent="-457200">
              <a:buAutoNum type="arabicParenR"/>
            </a:pPr>
            <a:r>
              <a:rPr lang="cs-CZ" sz="2400" b="1" dirty="0" smtClean="0">
                <a:solidFill>
                  <a:srgbClr val="FF0000"/>
                </a:solidFill>
              </a:rPr>
              <a:t>Kuna lesní</a:t>
            </a:r>
          </a:p>
          <a:p>
            <a:pPr marL="457200" indent="-457200">
              <a:buAutoNum type="arabicParenR"/>
            </a:pPr>
            <a:r>
              <a:rPr lang="cs-CZ" sz="2400" b="1" dirty="0" smtClean="0">
                <a:solidFill>
                  <a:srgbClr val="FF0000"/>
                </a:solidFill>
              </a:rPr>
              <a:t>Jezevec lesní</a:t>
            </a:r>
          </a:p>
          <a:p>
            <a:pPr marL="457200" indent="-457200">
              <a:buAutoNum type="arabicParenR"/>
            </a:pPr>
            <a:r>
              <a:rPr lang="cs-CZ" sz="2400" b="1" dirty="0" smtClean="0">
                <a:solidFill>
                  <a:srgbClr val="FF0000"/>
                </a:solidFill>
              </a:rPr>
              <a:t>Prase divoké</a:t>
            </a:r>
          </a:p>
          <a:p>
            <a:pPr marL="457200" indent="-457200">
              <a:buAutoNum type="arabicParenR"/>
            </a:pPr>
            <a:r>
              <a:rPr lang="cs-CZ" sz="2400" b="1" dirty="0" smtClean="0">
                <a:solidFill>
                  <a:srgbClr val="FF0000"/>
                </a:solidFill>
              </a:rPr>
              <a:t>Veverka obecná</a:t>
            </a:r>
          </a:p>
          <a:p>
            <a:pPr marL="457200" indent="-457200">
              <a:buAutoNum type="arabicParenR"/>
            </a:pPr>
            <a:r>
              <a:rPr lang="cs-CZ" sz="2400" b="1" dirty="0" smtClean="0">
                <a:solidFill>
                  <a:srgbClr val="FF0000"/>
                </a:solidFill>
              </a:rPr>
              <a:t>Chrobák lesní</a:t>
            </a:r>
          </a:p>
          <a:p>
            <a:pPr marL="457200" indent="-457200">
              <a:buAutoNum type="arabicParenR"/>
            </a:pPr>
            <a:r>
              <a:rPr lang="cs-CZ" sz="2400" b="1" dirty="0" smtClean="0">
                <a:solidFill>
                  <a:srgbClr val="FF0000"/>
                </a:solidFill>
              </a:rPr>
              <a:t>Brhlík lesní</a:t>
            </a:r>
          </a:p>
          <a:p>
            <a:pPr marL="457200" indent="-457200">
              <a:buAutoNum type="arabicParenR"/>
            </a:pPr>
            <a:r>
              <a:rPr lang="cs-CZ" sz="2400" b="1" dirty="0" smtClean="0">
                <a:solidFill>
                  <a:srgbClr val="FF0000"/>
                </a:solidFill>
              </a:rPr>
              <a:t>Přeslička lesní</a:t>
            </a:r>
          </a:p>
          <a:p>
            <a:pPr marL="457200" indent="-457200">
              <a:buAutoNum type="arabicParenR"/>
            </a:pPr>
            <a:r>
              <a:rPr lang="cs-CZ" sz="2400" b="1" dirty="0" smtClean="0">
                <a:solidFill>
                  <a:srgbClr val="FF0000"/>
                </a:solidFill>
              </a:rPr>
              <a:t>Dub letní</a:t>
            </a:r>
          </a:p>
          <a:p>
            <a:pPr marL="457200" indent="-457200">
              <a:buAutoNum type="arabicParenR"/>
            </a:pPr>
            <a:r>
              <a:rPr lang="cs-CZ" sz="2400" b="1" dirty="0" err="1" smtClean="0">
                <a:solidFill>
                  <a:srgbClr val="FF0000"/>
                </a:solidFill>
              </a:rPr>
              <a:t>Udatna</a:t>
            </a:r>
            <a:r>
              <a:rPr lang="cs-CZ" sz="2400" b="1" dirty="0" smtClean="0">
                <a:solidFill>
                  <a:srgbClr val="FF0000"/>
                </a:solidFill>
              </a:rPr>
              <a:t> lesní</a:t>
            </a:r>
          </a:p>
          <a:p>
            <a:pPr marL="457200" indent="-457200">
              <a:buAutoNum type="arabicParenR"/>
            </a:pPr>
            <a:r>
              <a:rPr lang="cs-CZ" sz="2400" b="1" dirty="0" smtClean="0">
                <a:solidFill>
                  <a:srgbClr val="FF0000"/>
                </a:solidFill>
              </a:rPr>
              <a:t>Pomněnka hajní</a:t>
            </a:r>
          </a:p>
          <a:p>
            <a:pPr marL="457200" indent="-457200">
              <a:buAutoNum type="arabicParenR"/>
            </a:pPr>
            <a:r>
              <a:rPr lang="cs-CZ" sz="2400" b="1" dirty="0" smtClean="0">
                <a:solidFill>
                  <a:srgbClr val="FF0000"/>
                </a:solidFill>
              </a:rPr>
              <a:t>Bělomech sivý</a:t>
            </a:r>
          </a:p>
          <a:p>
            <a:pPr marL="457200" indent="-457200">
              <a:buAutoNum type="arabicParenR"/>
            </a:pPr>
            <a:r>
              <a:rPr lang="cs-CZ" sz="2400" b="1" dirty="0" smtClean="0">
                <a:solidFill>
                  <a:srgbClr val="FF0000"/>
                </a:solidFill>
              </a:rPr>
              <a:t>Osladič obecný</a:t>
            </a:r>
            <a:endParaRPr lang="cs-CZ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478861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755576" y="122382"/>
            <a:ext cx="7848872" cy="71404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Použité zdroje</a:t>
            </a:r>
          </a:p>
          <a:p>
            <a:endParaRPr lang="cs-CZ" sz="2000" dirty="0"/>
          </a:p>
          <a:p>
            <a:r>
              <a:rPr lang="cs-CZ" sz="2000" dirty="0">
                <a:hlinkClick r:id="rId3"/>
              </a:rPr>
              <a:t>http://</a:t>
            </a:r>
            <a:r>
              <a:rPr lang="cs-CZ" sz="2000" dirty="0" smtClean="0">
                <a:hlinkClick r:id="rId3"/>
              </a:rPr>
              <a:t>microsoft.com</a:t>
            </a:r>
            <a:r>
              <a:rPr lang="cs-CZ" sz="2000" dirty="0" smtClean="0"/>
              <a:t>  č. 1,2,3</a:t>
            </a:r>
          </a:p>
          <a:p>
            <a:endParaRPr lang="cs-CZ" sz="2000" dirty="0"/>
          </a:p>
          <a:p>
            <a:r>
              <a:rPr lang="cs-CZ" sz="2000" dirty="0">
                <a:hlinkClick r:id="rId4"/>
              </a:rPr>
              <a:t>http://</a:t>
            </a:r>
            <a:r>
              <a:rPr lang="cs-CZ" sz="2000" dirty="0" smtClean="0">
                <a:hlinkClick r:id="rId4"/>
              </a:rPr>
              <a:t>cs.wikipedia.org/wiki/Soubor:Carbon_cycle-cute_diagram.jpeg</a:t>
            </a:r>
            <a:r>
              <a:rPr lang="cs-CZ" sz="2000" dirty="0" smtClean="0"/>
              <a:t>  č.4</a:t>
            </a:r>
          </a:p>
          <a:p>
            <a:endParaRPr lang="cs-CZ" sz="2000" dirty="0"/>
          </a:p>
          <a:p>
            <a:r>
              <a:rPr lang="cs-CZ" sz="2000" dirty="0">
                <a:hlinkClick r:id="rId5"/>
              </a:rPr>
              <a:t>http://</a:t>
            </a:r>
            <a:r>
              <a:rPr lang="cs-CZ" sz="2000" dirty="0" smtClean="0">
                <a:hlinkClick r:id="rId5"/>
              </a:rPr>
              <a:t>cs.wikipedia.org/wiki/Soubor:Conifer_forest_edit.jpg</a:t>
            </a:r>
            <a:r>
              <a:rPr lang="cs-CZ" sz="2000" dirty="0" smtClean="0"/>
              <a:t>  č.5</a:t>
            </a:r>
          </a:p>
          <a:p>
            <a:endParaRPr lang="cs-CZ" sz="2000" dirty="0"/>
          </a:p>
          <a:p>
            <a:r>
              <a:rPr lang="cs-CZ" sz="2000" dirty="0">
                <a:hlinkClick r:id="rId6"/>
              </a:rPr>
              <a:t>http://</a:t>
            </a:r>
            <a:r>
              <a:rPr lang="cs-CZ" sz="2000" dirty="0" smtClean="0">
                <a:hlinkClick r:id="rId6"/>
              </a:rPr>
              <a:t>www.zahradaproradost.cz/perma/img/spolecenstvo02.jpg</a:t>
            </a:r>
            <a:r>
              <a:rPr lang="cs-CZ" sz="2000" dirty="0" smtClean="0"/>
              <a:t>  č. 6</a:t>
            </a:r>
          </a:p>
          <a:p>
            <a:endParaRPr lang="cs-CZ" sz="2000" dirty="0"/>
          </a:p>
          <a:p>
            <a:r>
              <a:rPr lang="cs-CZ" sz="2000" dirty="0">
                <a:hlinkClick r:id="rId7"/>
              </a:rPr>
              <a:t>http://</a:t>
            </a:r>
            <a:r>
              <a:rPr lang="cs-CZ" sz="2000" dirty="0" smtClean="0">
                <a:hlinkClick r:id="rId7"/>
              </a:rPr>
              <a:t>upload.wikimedia.org/wikipedia/commons/thumb/3/31/Lymantria_monacha02.jpg/250px-Lymantria_monacha02.jpg</a:t>
            </a:r>
            <a:r>
              <a:rPr lang="cs-CZ" sz="2000" dirty="0" smtClean="0"/>
              <a:t>  č. 7</a:t>
            </a:r>
          </a:p>
          <a:p>
            <a:endParaRPr lang="cs-CZ" sz="2000" dirty="0"/>
          </a:p>
          <a:p>
            <a:r>
              <a:rPr lang="cs-CZ" sz="2000" dirty="0">
                <a:hlinkClick r:id="rId8"/>
              </a:rPr>
              <a:t>http://</a:t>
            </a:r>
            <a:r>
              <a:rPr lang="cs-CZ" sz="2000" dirty="0" smtClean="0">
                <a:hlinkClick r:id="rId8"/>
              </a:rPr>
              <a:t>www.guh.cz/edu/bi/biologie_bezobratli/foto09/foto_076.jpg</a:t>
            </a:r>
            <a:r>
              <a:rPr lang="cs-CZ" sz="2000" dirty="0" smtClean="0"/>
              <a:t>  č. 8</a:t>
            </a:r>
          </a:p>
          <a:p>
            <a:endParaRPr lang="cs-CZ" sz="2000" dirty="0"/>
          </a:p>
          <a:p>
            <a:r>
              <a:rPr lang="cs-CZ" sz="2000" dirty="0">
                <a:hlinkClick r:id="rId9"/>
              </a:rPr>
              <a:t>http://</a:t>
            </a:r>
            <a:r>
              <a:rPr lang="cs-CZ" sz="2000" dirty="0" smtClean="0">
                <a:hlinkClick r:id="rId9"/>
              </a:rPr>
              <a:t>nd03.jxs.cz/322/824/8703c99113_56838700_o2.jpg</a:t>
            </a:r>
            <a:r>
              <a:rPr lang="cs-CZ" sz="2000" dirty="0" smtClean="0"/>
              <a:t> č. 9</a:t>
            </a:r>
          </a:p>
          <a:p>
            <a:endParaRPr lang="cs-CZ" sz="2000" dirty="0" smtClean="0"/>
          </a:p>
          <a:p>
            <a:r>
              <a:rPr lang="cs-CZ" sz="2000" dirty="0">
                <a:hlinkClick r:id="rId10"/>
              </a:rPr>
              <a:t>http://</a:t>
            </a:r>
            <a:r>
              <a:rPr lang="cs-CZ" sz="2000" dirty="0" smtClean="0">
                <a:hlinkClick r:id="rId10"/>
              </a:rPr>
              <a:t>media0.webgarden.name/images/media0:4e0daf61c642e.jpg/jezevec-lesni-01.jpg</a:t>
            </a:r>
            <a:r>
              <a:rPr lang="cs-CZ" sz="2000" dirty="0" smtClean="0"/>
              <a:t>  č. 10</a:t>
            </a:r>
          </a:p>
          <a:p>
            <a:endParaRPr lang="cs-CZ" sz="2000" dirty="0"/>
          </a:p>
          <a:p>
            <a:endParaRPr lang="cs-CZ" sz="2000" dirty="0"/>
          </a:p>
          <a:p>
            <a:endParaRPr lang="cs-CZ" sz="2000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297663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51520" y="260649"/>
            <a:ext cx="8640960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>
                <a:hlinkClick r:id="rId3"/>
              </a:rPr>
              <a:t>http://</a:t>
            </a:r>
            <a:r>
              <a:rPr lang="cs-CZ" dirty="0" smtClean="0">
                <a:hlinkClick r:id="rId3"/>
              </a:rPr>
              <a:t>echomutov.cz/media/k2/items/cache/9962afd4d7801adbe96e49a2f2eab69f_XL.jpg</a:t>
            </a:r>
            <a:endParaRPr lang="cs-CZ" dirty="0" smtClean="0"/>
          </a:p>
          <a:p>
            <a:r>
              <a:rPr lang="cs-CZ" dirty="0" smtClean="0"/>
              <a:t>č. 11</a:t>
            </a:r>
          </a:p>
          <a:p>
            <a:endParaRPr lang="cs-CZ" dirty="0"/>
          </a:p>
          <a:p>
            <a:r>
              <a:rPr lang="cs-CZ" dirty="0">
                <a:hlinkClick r:id="rId4"/>
              </a:rPr>
              <a:t>http://</a:t>
            </a:r>
            <a:r>
              <a:rPr lang="cs-CZ" dirty="0" smtClean="0">
                <a:hlinkClick r:id="rId4"/>
              </a:rPr>
              <a:t>st4.geg.cz/photo/68771_detail.jpg</a:t>
            </a:r>
            <a:r>
              <a:rPr lang="cs-CZ" dirty="0" smtClean="0"/>
              <a:t>    č. 12</a:t>
            </a:r>
          </a:p>
          <a:p>
            <a:endParaRPr lang="cs-CZ" dirty="0"/>
          </a:p>
          <a:p>
            <a:r>
              <a:rPr lang="cs-CZ" dirty="0">
                <a:hlinkClick r:id="rId5"/>
              </a:rPr>
              <a:t>http://</a:t>
            </a:r>
            <a:r>
              <a:rPr lang="cs-CZ" dirty="0" smtClean="0">
                <a:hlinkClick r:id="rId5"/>
              </a:rPr>
              <a:t>www.foto-priban.cz/images/detail/d40-8515-02-chrobak-lesni-anoplotrupes-stercorosus_7485.JPG</a:t>
            </a:r>
            <a:r>
              <a:rPr lang="cs-CZ" dirty="0" smtClean="0"/>
              <a:t>     č. 13</a:t>
            </a:r>
          </a:p>
          <a:p>
            <a:endParaRPr lang="cs-CZ" dirty="0"/>
          </a:p>
          <a:p>
            <a:r>
              <a:rPr lang="cs-CZ" dirty="0">
                <a:hlinkClick r:id="rId6"/>
              </a:rPr>
              <a:t>http://</a:t>
            </a:r>
            <a:r>
              <a:rPr lang="cs-CZ" dirty="0" smtClean="0">
                <a:hlinkClick r:id="rId6"/>
              </a:rPr>
              <a:t>st3.geg.cz/photo/292094_detail.jpg</a:t>
            </a:r>
            <a:r>
              <a:rPr lang="cs-CZ" dirty="0" smtClean="0"/>
              <a:t>      č. 14</a:t>
            </a:r>
          </a:p>
          <a:p>
            <a:endParaRPr lang="cs-CZ" dirty="0"/>
          </a:p>
          <a:p>
            <a:r>
              <a:rPr lang="cs-CZ" dirty="0">
                <a:hlinkClick r:id="rId7"/>
              </a:rPr>
              <a:t>http://</a:t>
            </a:r>
            <a:r>
              <a:rPr lang="cs-CZ" dirty="0" smtClean="0">
                <a:hlinkClick r:id="rId7"/>
              </a:rPr>
              <a:t>www.e-herbar.net/main.php?g2_view=core.DownloadItem&amp;g2_itemId=5264&amp;g2_serialNumber=2</a:t>
            </a:r>
            <a:endParaRPr lang="cs-CZ" dirty="0" smtClean="0"/>
          </a:p>
          <a:p>
            <a:r>
              <a:rPr lang="cs-CZ" dirty="0"/>
              <a:t> </a:t>
            </a:r>
            <a:r>
              <a:rPr lang="cs-CZ" dirty="0" smtClean="0"/>
              <a:t>č. 15</a:t>
            </a:r>
          </a:p>
          <a:p>
            <a:endParaRPr lang="cs-CZ" dirty="0"/>
          </a:p>
          <a:p>
            <a:r>
              <a:rPr lang="cs-CZ" dirty="0">
                <a:hlinkClick r:id="rId8"/>
              </a:rPr>
              <a:t>http://</a:t>
            </a:r>
            <a:r>
              <a:rPr lang="cs-CZ" dirty="0" smtClean="0">
                <a:hlinkClick r:id="rId8"/>
              </a:rPr>
              <a:t>www.biolib.cz/IMG/GAL/3820.jpg</a:t>
            </a:r>
            <a:r>
              <a:rPr lang="cs-CZ" dirty="0" smtClean="0"/>
              <a:t>  č. 16</a:t>
            </a:r>
          </a:p>
          <a:p>
            <a:endParaRPr lang="cs-CZ" dirty="0"/>
          </a:p>
          <a:p>
            <a:r>
              <a:rPr lang="cs-CZ" dirty="0">
                <a:hlinkClick r:id="rId9"/>
              </a:rPr>
              <a:t>http://</a:t>
            </a:r>
            <a:r>
              <a:rPr lang="cs-CZ" dirty="0" smtClean="0">
                <a:hlinkClick r:id="rId9"/>
              </a:rPr>
              <a:t>mw2.google.com/mw-panoramio/photos/medium/36758520.jpg</a:t>
            </a:r>
            <a:r>
              <a:rPr lang="cs-CZ" dirty="0" smtClean="0"/>
              <a:t>  č. 17</a:t>
            </a:r>
          </a:p>
          <a:p>
            <a:endParaRPr lang="cs-CZ" dirty="0"/>
          </a:p>
          <a:p>
            <a:r>
              <a:rPr lang="cs-CZ" dirty="0">
                <a:hlinkClick r:id="rId10"/>
              </a:rPr>
              <a:t>http://</a:t>
            </a:r>
            <a:r>
              <a:rPr lang="cs-CZ" dirty="0" smtClean="0">
                <a:hlinkClick r:id="rId10"/>
              </a:rPr>
              <a:t>www.kibitz.estranky.cz/img/mid/851/pomnenka-hajni.jpg</a:t>
            </a:r>
            <a:r>
              <a:rPr lang="cs-CZ" dirty="0" smtClean="0"/>
              <a:t>  č. 18</a:t>
            </a:r>
          </a:p>
          <a:p>
            <a:endParaRPr lang="cs-CZ" dirty="0"/>
          </a:p>
          <a:p>
            <a:r>
              <a:rPr lang="cs-CZ" dirty="0">
                <a:hlinkClick r:id="rId11"/>
              </a:rPr>
              <a:t>http://</a:t>
            </a:r>
            <a:r>
              <a:rPr lang="cs-CZ" dirty="0" smtClean="0">
                <a:hlinkClick r:id="rId11"/>
              </a:rPr>
              <a:t>img.geocaching.com/cache/a9e83653-0cc7-45b0-9333-d4e7c753b7ba.jpg</a:t>
            </a:r>
            <a:r>
              <a:rPr lang="cs-CZ" dirty="0" smtClean="0"/>
              <a:t>  č. 19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9625660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23528" y="332656"/>
            <a:ext cx="8136904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>
                <a:hlinkClick r:id="rId3"/>
              </a:rPr>
              <a:t>http://</a:t>
            </a:r>
            <a:r>
              <a:rPr lang="cs-CZ" dirty="0" smtClean="0">
                <a:hlinkClick r:id="rId3"/>
              </a:rPr>
              <a:t>upload.wikimedia.org/wikipedia/commons/thumb/1/12/DSCN3854_resize.JPG/258px-DSCN3854_resize.JPG</a:t>
            </a:r>
            <a:r>
              <a:rPr lang="cs-CZ" dirty="0" smtClean="0"/>
              <a:t>       č. 20</a:t>
            </a:r>
          </a:p>
          <a:p>
            <a:endParaRPr lang="cs-CZ" dirty="0"/>
          </a:p>
          <a:p>
            <a:endParaRPr lang="cs-CZ" dirty="0" smtClean="0"/>
          </a:p>
          <a:p>
            <a:r>
              <a:rPr lang="cs-CZ" dirty="0"/>
              <a:t>ČABRADOVÁ, Věra; HASCH, František; SEJPKA, Jaroslav a kol. </a:t>
            </a:r>
            <a:r>
              <a:rPr lang="cs-CZ" i="1" dirty="0"/>
              <a:t>Přírodopis 7- učebnice </a:t>
            </a:r>
          </a:p>
          <a:p>
            <a:r>
              <a:rPr lang="cs-CZ" i="1" dirty="0"/>
              <a:t>pro ZŠ a víceletá gymnázia</a:t>
            </a:r>
            <a:r>
              <a:rPr lang="cs-CZ" dirty="0"/>
              <a:t>. Plzeň: Fraus, 2005, ISBN 80-7238-424-4. </a:t>
            </a:r>
          </a:p>
          <a:p>
            <a:endParaRPr lang="cs-CZ" dirty="0"/>
          </a:p>
          <a:p>
            <a:r>
              <a:rPr lang="cs-CZ"/>
              <a:t>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6561845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248</TotalTime>
  <Words>497</Words>
  <Application>Microsoft Office PowerPoint</Application>
  <PresentationFormat>Předvádění na obrazovce (4:3)</PresentationFormat>
  <Paragraphs>154</Paragraphs>
  <Slides>15</Slides>
  <Notes>15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Motiv systému Office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  <vt:lpstr>Snímek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Milan</dc:creator>
  <cp:lastModifiedBy>Dum</cp:lastModifiedBy>
  <cp:revision>25</cp:revision>
  <dcterms:created xsi:type="dcterms:W3CDTF">2012-03-26T18:15:56Z</dcterms:created>
  <dcterms:modified xsi:type="dcterms:W3CDTF">2012-05-08T06:49:01Z</dcterms:modified>
</cp:coreProperties>
</file>