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80" r:id="rId2"/>
    <p:sldId id="281" r:id="rId3"/>
    <p:sldId id="264" r:id="rId4"/>
    <p:sldId id="259" r:id="rId5"/>
    <p:sldId id="260" r:id="rId6"/>
    <p:sldId id="261" r:id="rId7"/>
    <p:sldId id="262" r:id="rId8"/>
    <p:sldId id="28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12" autoAdjust="0"/>
    <p:restoredTop sz="94660"/>
  </p:normalViewPr>
  <p:slideViewPr>
    <p:cSldViewPr>
      <p:cViewPr varScale="1">
        <p:scale>
          <a:sx n="103" d="100"/>
          <a:sy n="103" d="100"/>
        </p:scale>
        <p:origin x="-15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352C14-250E-4FE1-84A4-737DC1DDC18D}" type="datetimeFigureOut">
              <a:rPr lang="cs-CZ" smtClean="0"/>
              <a:pPr/>
              <a:t>8.5.2012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20A8FD-8B93-4072-BE82-C40C83B8851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66614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20A8FD-8B93-4072-BE82-C40C83B8851C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631910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20A8FD-8B93-4072-BE82-C40C83B8851C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573147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20A8FD-8B93-4072-BE82-C40C83B8851C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61564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FD939-F710-4E4C-8639-9AF9FF93BEF3}" type="datetimeFigureOut">
              <a:rPr lang="cs-CZ" smtClean="0"/>
              <a:pPr/>
              <a:t>8.5.2012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61EF2-3823-43B5-B0A3-DCBACD4CDE73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FD939-F710-4E4C-8639-9AF9FF93BEF3}" type="datetimeFigureOut">
              <a:rPr lang="cs-CZ" smtClean="0"/>
              <a:pPr/>
              <a:t>8.5.2012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61EF2-3823-43B5-B0A3-DCBACD4CDE73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FD939-F710-4E4C-8639-9AF9FF93BEF3}" type="datetimeFigureOut">
              <a:rPr lang="cs-CZ" smtClean="0"/>
              <a:pPr/>
              <a:t>8.5.2012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61EF2-3823-43B5-B0A3-DCBACD4CDE7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FD939-F710-4E4C-8639-9AF9FF93BEF3}" type="datetimeFigureOut">
              <a:rPr lang="cs-CZ" smtClean="0"/>
              <a:pPr/>
              <a:t>8.5.2012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61EF2-3823-43B5-B0A3-DCBACD4CDE73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FD939-F710-4E4C-8639-9AF9FF93BEF3}" type="datetimeFigureOut">
              <a:rPr lang="cs-CZ" smtClean="0"/>
              <a:pPr/>
              <a:t>8.5.2012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61EF2-3823-43B5-B0A3-DCBACD4CDE73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FD939-F710-4E4C-8639-9AF9FF93BEF3}" type="datetimeFigureOut">
              <a:rPr lang="cs-CZ" smtClean="0"/>
              <a:pPr/>
              <a:t>8.5.2012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61EF2-3823-43B5-B0A3-DCBACD4CDE7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FD939-F710-4E4C-8639-9AF9FF93BEF3}" type="datetimeFigureOut">
              <a:rPr lang="cs-CZ" smtClean="0"/>
              <a:pPr/>
              <a:t>8.5.2012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61EF2-3823-43B5-B0A3-DCBACD4CDE7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FD939-F710-4E4C-8639-9AF9FF93BEF3}" type="datetimeFigureOut">
              <a:rPr lang="cs-CZ" smtClean="0"/>
              <a:pPr/>
              <a:t>8.5.2012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61EF2-3823-43B5-B0A3-DCBACD4CDE7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FD939-F710-4E4C-8639-9AF9FF93BEF3}" type="datetimeFigureOut">
              <a:rPr lang="cs-CZ" smtClean="0"/>
              <a:pPr/>
              <a:t>8.5.2012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61EF2-3823-43B5-B0A3-DCBACD4CDE73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FD939-F710-4E4C-8639-9AF9FF93BEF3}" type="datetimeFigureOut">
              <a:rPr lang="cs-CZ" smtClean="0"/>
              <a:pPr/>
              <a:t>8.5.2012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61EF2-3823-43B5-B0A3-DCBACD4CDE7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FD939-F710-4E4C-8639-9AF9FF93BEF3}" type="datetimeFigureOut">
              <a:rPr lang="cs-CZ" smtClean="0"/>
              <a:pPr/>
              <a:t>8.5.2012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61EF2-3823-43B5-B0A3-DCBACD4CDE7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8BFD939-F710-4E4C-8639-9AF9FF93BEF3}" type="datetimeFigureOut">
              <a:rPr lang="cs-CZ" smtClean="0"/>
              <a:pPr/>
              <a:t>8.5.2012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8E61EF2-3823-43B5-B0A3-DCBACD4CDE7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gi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apyevropy.cz/mapa-bulharsko" TargetMode="External"/><Relationship Id="rId2" Type="http://schemas.openxmlformats.org/officeDocument/2006/relationships/hyperlink" Target="http://www.repliky.info/Politicky---Fyzicky-globus-detail-zbozi-2825.html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pohlednicemest.wz.cz/" TargetMode="External"/><Relationship Id="rId5" Type="http://schemas.openxmlformats.org/officeDocument/2006/relationships/hyperlink" Target="http://www.puzzleshop.cz/d-2189-puzzleball-960-zeme-globus-puzzleball-angl-popis-ravensburger.html" TargetMode="External"/><Relationship Id="rId4" Type="http://schemas.openxmlformats.org/officeDocument/2006/relationships/hyperlink" Target="http://cs.wikipedia.org/wiki/Soubor:Coronelli_celestial_glob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 eaLnBrk="1" hangingPunct="1">
              <a:buNone/>
              <a:defRPr/>
            </a:pPr>
            <a:r>
              <a:rPr lang="cs-CZ" sz="3200" b="1" dirty="0" smtClean="0">
                <a:latin typeface="+mn-lt"/>
              </a:rPr>
              <a:t>VY_52_INOVACE_Z.6.7-5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Šablona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357166"/>
            <a:ext cx="8501122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Anotace: žák získá nové informace o kartografii</a:t>
            </a:r>
          </a:p>
          <a:p>
            <a:r>
              <a:rPr lang="cs-CZ" sz="2000" dirty="0" smtClean="0"/>
              <a:t>Autor: Mgr</a:t>
            </a:r>
            <a:r>
              <a:rPr lang="cs-CZ" sz="2000" dirty="0" smtClean="0"/>
              <a:t>. Hana </a:t>
            </a:r>
            <a:r>
              <a:rPr lang="cs-CZ" sz="2000" dirty="0" err="1" smtClean="0"/>
              <a:t>Hilscherová</a:t>
            </a:r>
            <a:r>
              <a:rPr lang="cs-CZ" sz="2000" dirty="0" smtClean="0"/>
              <a:t>	</a:t>
            </a:r>
          </a:p>
          <a:p>
            <a:r>
              <a:rPr lang="cs-CZ" sz="2000" dirty="0" smtClean="0"/>
              <a:t>Jazyk: Čeština</a:t>
            </a:r>
          </a:p>
          <a:p>
            <a:r>
              <a:rPr lang="cs-CZ" sz="2000" dirty="0" smtClean="0"/>
              <a:t>Očekávaný výstup: získá nové informace a základním kartografických prvcích</a:t>
            </a:r>
          </a:p>
          <a:p>
            <a:r>
              <a:rPr lang="cs-CZ" sz="2000" dirty="0" smtClean="0"/>
              <a:t>Speciální vzdělávací potřeby:  žádné</a:t>
            </a:r>
          </a:p>
          <a:p>
            <a:r>
              <a:rPr lang="cs-CZ" sz="2000" dirty="0" smtClean="0"/>
              <a:t>Klíčová slova:  </a:t>
            </a:r>
            <a:r>
              <a:rPr lang="cs-CZ" sz="2000" dirty="0" smtClean="0"/>
              <a:t>glóbus,Země</a:t>
            </a:r>
            <a:r>
              <a:rPr lang="cs-CZ" sz="2000" dirty="0" smtClean="0"/>
              <a:t>, kartografie</a:t>
            </a:r>
          </a:p>
          <a:p>
            <a:r>
              <a:rPr lang="cs-CZ" sz="2000" dirty="0" smtClean="0"/>
              <a:t>Druh učebního materiálu: výkladová  prezentace</a:t>
            </a:r>
          </a:p>
          <a:p>
            <a:r>
              <a:rPr lang="cs-CZ" sz="2000" dirty="0" smtClean="0"/>
              <a:t>Druh </a:t>
            </a:r>
            <a:r>
              <a:rPr lang="cs-CZ" sz="2000" dirty="0" err="1" smtClean="0"/>
              <a:t>interaktivity</a:t>
            </a:r>
            <a:r>
              <a:rPr lang="cs-CZ" sz="2000" dirty="0" smtClean="0"/>
              <a:t>: výklad</a:t>
            </a:r>
          </a:p>
          <a:p>
            <a:r>
              <a:rPr lang="cs-CZ" sz="2000" dirty="0" smtClean="0"/>
              <a:t>Cílová skupina: Žák</a:t>
            </a:r>
          </a:p>
          <a:p>
            <a:r>
              <a:rPr lang="cs-CZ" sz="2000" dirty="0" smtClean="0"/>
              <a:t>Stupeň a typ vzdělávání: základní vzdělávání – druhý stupeň</a:t>
            </a:r>
          </a:p>
          <a:p>
            <a:r>
              <a:rPr lang="cs-CZ" sz="2000" dirty="0" smtClean="0"/>
              <a:t>Typická věková skupina: 12 - 15 let</a:t>
            </a:r>
          </a:p>
          <a:p>
            <a:r>
              <a:rPr lang="cs-CZ" sz="2000" dirty="0" smtClean="0"/>
              <a:t>Celková velikost: 1027 KB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4186718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1556792"/>
            <a:ext cx="3695700" cy="4844256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83568" y="404664"/>
            <a:ext cx="741682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GLÓBUS a MAPA</a:t>
            </a:r>
          </a:p>
          <a:p>
            <a:pPr algn="ctr"/>
            <a:r>
              <a:rPr lang="cs-CZ" sz="2800" b="1" dirty="0" smtClean="0"/>
              <a:t>1.Část </a:t>
            </a:r>
            <a:endParaRPr lang="cs-CZ" sz="2800" b="1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094747" y="2276872"/>
            <a:ext cx="4721748" cy="3960440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395536" y="6401048"/>
            <a:ext cx="9409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Obr.1,2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47333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4761" y="611382"/>
            <a:ext cx="8352928" cy="51090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u="sng" dirty="0" smtClean="0"/>
              <a:t>Glóbus</a:t>
            </a:r>
          </a:p>
          <a:p>
            <a:endParaRPr lang="cs-CZ" sz="3600" u="sng" dirty="0" smtClean="0"/>
          </a:p>
          <a:p>
            <a:pPr marL="285750" indent="-285750">
              <a:buFont typeface="Wingdings" pitchFamily="2" charset="2"/>
              <a:buChar char="q"/>
            </a:pPr>
            <a:r>
              <a:rPr lang="cs-CZ" dirty="0" smtClean="0"/>
              <a:t> </a:t>
            </a:r>
            <a:r>
              <a:rPr lang="cs-CZ" sz="2000" dirty="0" smtClean="0"/>
              <a:t>je zmenšený model planety, měsíce či hvězdy (např. glóbus Země )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000" dirty="0" smtClean="0"/>
              <a:t>Skutečný tvar Země ( geoid ) bývá u glóbu nahrazen koulí</a:t>
            </a:r>
          </a:p>
          <a:p>
            <a:endParaRPr lang="cs-CZ" dirty="0"/>
          </a:p>
          <a:p>
            <a:r>
              <a:rPr lang="cs-CZ" sz="2000" b="1" dirty="0" smtClean="0"/>
              <a:t>Měřítko </a:t>
            </a:r>
            <a:r>
              <a:rPr lang="cs-CZ" sz="2000" b="1" dirty="0" smtClean="0"/>
              <a:t>glóbu </a:t>
            </a:r>
            <a:r>
              <a:rPr lang="cs-CZ" sz="2000" dirty="0" smtClean="0"/>
              <a:t>– </a:t>
            </a:r>
            <a:r>
              <a:rPr lang="cs-CZ" sz="2000" dirty="0" smtClean="0"/>
              <a:t>určuje, </a:t>
            </a:r>
            <a:r>
              <a:rPr lang="cs-CZ" sz="2000" dirty="0" smtClean="0"/>
              <a:t>kolikrát je model zmenšený oproti skutečnosti </a:t>
            </a:r>
          </a:p>
          <a:p>
            <a:r>
              <a:rPr lang="cs-CZ" sz="2000" dirty="0" smtClean="0"/>
              <a:t>Př. 1: 70 000 000 </a:t>
            </a:r>
          </a:p>
          <a:p>
            <a:pPr algn="ctr"/>
            <a:r>
              <a:rPr lang="cs-CZ" b="1" i="1" dirty="0" smtClean="0"/>
              <a:t>Znamená , že je 70 mil</a:t>
            </a:r>
            <a:r>
              <a:rPr lang="cs-CZ" b="1" i="1" dirty="0" smtClean="0"/>
              <a:t>. </a:t>
            </a:r>
            <a:r>
              <a:rPr lang="cs-CZ" b="1" i="1" dirty="0" smtClean="0"/>
              <a:t>k</a:t>
            </a:r>
            <a:r>
              <a:rPr lang="cs-CZ" b="1" i="1" dirty="0" smtClean="0"/>
              <a:t>rát menší </a:t>
            </a:r>
            <a:r>
              <a:rPr lang="cs-CZ" b="1" i="1" dirty="0" smtClean="0"/>
              <a:t>než skutečnost 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sz="2400" b="1" u="sng" dirty="0" smtClean="0"/>
              <a:t>Výhody : 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000" dirty="0" smtClean="0"/>
              <a:t>Tvary nejsou zkreslené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000" dirty="0" smtClean="0"/>
              <a:t>Jsou zachovány velikosti úhlů  i délky -  všechny vzdálenosti odpovídají skutečným vzdálenostem, zmenšených v daném měřítku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86109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8496944" cy="5878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dirty="0" smtClean="0"/>
              <a:t> </a:t>
            </a:r>
            <a:r>
              <a:rPr lang="cs-CZ" sz="2000" dirty="0" smtClean="0"/>
              <a:t>lze na něm měřit délky v libovolném směru bez nebezpečí zkreslení</a:t>
            </a:r>
          </a:p>
          <a:p>
            <a:endParaRPr lang="cs-CZ" sz="2000" dirty="0" smtClean="0"/>
          </a:p>
          <a:p>
            <a:pPr marL="285750" indent="-285750">
              <a:buFont typeface="Wingdings" pitchFamily="2" charset="2"/>
              <a:buChar char="q"/>
            </a:pPr>
            <a:r>
              <a:rPr lang="cs-CZ" sz="2000" dirty="0" smtClean="0"/>
              <a:t>Glóby jsou  zhotoveny tak, že jsou otáčivé kolem </a:t>
            </a:r>
            <a:r>
              <a:rPr lang="cs-CZ" sz="2000" dirty="0" smtClean="0"/>
              <a:t>osy,</a:t>
            </a:r>
            <a:endParaRPr lang="cs-CZ" sz="2000" dirty="0" smtClean="0"/>
          </a:p>
          <a:p>
            <a:r>
              <a:rPr lang="cs-CZ" sz="2000" dirty="0" smtClean="0"/>
              <a:t>    </a:t>
            </a:r>
            <a:r>
              <a:rPr lang="cs-CZ" sz="2000" i="1" dirty="0" smtClean="0"/>
              <a:t>která odpovídá ose otáčení Země, je na nich tudíž </a:t>
            </a:r>
            <a:r>
              <a:rPr lang="cs-CZ" sz="2000" i="1" dirty="0" smtClean="0"/>
              <a:t>možné</a:t>
            </a:r>
          </a:p>
          <a:p>
            <a:r>
              <a:rPr lang="cs-CZ" sz="2000" i="1" dirty="0" smtClean="0"/>
              <a:t>    </a:t>
            </a:r>
            <a:r>
              <a:rPr lang="cs-CZ" sz="2000" i="1" dirty="0" smtClean="0"/>
              <a:t>demonstrovat otáčení </a:t>
            </a:r>
            <a:r>
              <a:rPr lang="cs-CZ" sz="2000" i="1" dirty="0" smtClean="0"/>
              <a:t>Země </a:t>
            </a:r>
            <a:r>
              <a:rPr lang="cs-CZ" sz="2000" i="1" dirty="0" smtClean="0"/>
              <a:t>kolem </a:t>
            </a:r>
            <a:r>
              <a:rPr lang="cs-CZ" sz="2000" i="1" dirty="0" smtClean="0"/>
              <a:t>její osy</a:t>
            </a:r>
          </a:p>
          <a:p>
            <a:endParaRPr lang="cs-CZ" i="1" dirty="0"/>
          </a:p>
          <a:p>
            <a:r>
              <a:rPr lang="cs-CZ" sz="2000" b="1" i="1" u="sng" dirty="0" smtClean="0"/>
              <a:t>Barvy na glóbu: </a:t>
            </a:r>
          </a:p>
          <a:p>
            <a:endParaRPr lang="cs-CZ" sz="2000" i="1" dirty="0"/>
          </a:p>
          <a:p>
            <a:r>
              <a:rPr lang="cs-CZ" sz="2000" i="1" dirty="0" smtClean="0"/>
              <a:t>Hnědá – pohoří </a:t>
            </a:r>
          </a:p>
          <a:p>
            <a:r>
              <a:rPr lang="cs-CZ" sz="2000" i="1" dirty="0" smtClean="0"/>
              <a:t>Zelená  - nížiny</a:t>
            </a:r>
          </a:p>
          <a:p>
            <a:r>
              <a:rPr lang="cs-CZ" sz="2000" i="1" dirty="0" smtClean="0"/>
              <a:t>Žlutá – pouště</a:t>
            </a:r>
          </a:p>
          <a:p>
            <a:r>
              <a:rPr lang="cs-CZ" sz="2000" i="1" dirty="0" smtClean="0"/>
              <a:t>Modrá – vodstvo</a:t>
            </a:r>
          </a:p>
          <a:p>
            <a:r>
              <a:rPr lang="cs-CZ" sz="2000" i="1" dirty="0" smtClean="0"/>
              <a:t>Bílá – polární oblasti</a:t>
            </a:r>
          </a:p>
          <a:p>
            <a:endParaRPr lang="cs-CZ" sz="2000" i="1" dirty="0"/>
          </a:p>
          <a:p>
            <a:r>
              <a:rPr lang="cs-CZ" sz="2000" b="1" u="sng" dirty="0" smtClean="0"/>
              <a:t>Druhy glóbů: </a:t>
            </a:r>
          </a:p>
          <a:p>
            <a:endParaRPr lang="cs-CZ" sz="2000" i="1" dirty="0"/>
          </a:p>
          <a:p>
            <a:r>
              <a:rPr lang="cs-CZ" sz="2000" i="1" dirty="0" smtClean="0"/>
              <a:t>1. fyzický – znázorňuje povrch Země</a:t>
            </a:r>
          </a:p>
          <a:p>
            <a:r>
              <a:rPr lang="cs-CZ" sz="2000" i="1" dirty="0" smtClean="0"/>
              <a:t>2. </a:t>
            </a:r>
            <a:r>
              <a:rPr lang="cs-CZ" sz="2000" i="1" dirty="0" smtClean="0"/>
              <a:t>politický </a:t>
            </a:r>
            <a:r>
              <a:rPr lang="cs-CZ" sz="2000" i="1" dirty="0" smtClean="0"/>
              <a:t>– znázorňuje státy světa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84824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71802" y="428604"/>
            <a:ext cx="5009232" cy="585791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548680"/>
            <a:ext cx="2304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Barokní glóbus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150049" y="6309320"/>
            <a:ext cx="7341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26551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659" y="1119546"/>
            <a:ext cx="4888840" cy="481524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95536" y="404664"/>
            <a:ext cx="16626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Fyzický glóbus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12176" y="1340768"/>
            <a:ext cx="4358273" cy="43728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860032" y="6165304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Politický glóbus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6349970"/>
            <a:ext cx="9409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Obr.4,5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82688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0034" y="500042"/>
            <a:ext cx="807249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Použité zdroje: </a:t>
            </a:r>
          </a:p>
          <a:p>
            <a:r>
              <a:rPr lang="cs-CZ" dirty="0" smtClean="0"/>
              <a:t>Obr.1: </a:t>
            </a:r>
            <a:r>
              <a:rPr lang="cs-CZ" dirty="0" smtClean="0">
                <a:hlinkClick r:id="rId2"/>
              </a:rPr>
              <a:t>http://www.repliky.</a:t>
            </a:r>
            <a:r>
              <a:rPr lang="cs-CZ" dirty="0" err="1" smtClean="0">
                <a:hlinkClick r:id="rId2"/>
              </a:rPr>
              <a:t>info</a:t>
            </a:r>
            <a:r>
              <a:rPr lang="cs-CZ" dirty="0" smtClean="0">
                <a:hlinkClick r:id="rId2"/>
              </a:rPr>
              <a:t>/Politicky---Fyzicky-globus-detail-</a:t>
            </a:r>
            <a:r>
              <a:rPr lang="cs-CZ" dirty="0" err="1" smtClean="0">
                <a:hlinkClick r:id="rId2"/>
              </a:rPr>
              <a:t>zbozi</a:t>
            </a:r>
            <a:r>
              <a:rPr lang="cs-CZ" dirty="0" smtClean="0">
                <a:hlinkClick r:id="rId2"/>
              </a:rPr>
              <a:t>-2825.html</a:t>
            </a:r>
            <a:endParaRPr lang="cs-CZ" dirty="0" smtClean="0"/>
          </a:p>
          <a:p>
            <a:r>
              <a:rPr lang="cs-CZ" dirty="0" smtClean="0"/>
              <a:t>Obr.2: </a:t>
            </a:r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mapyevropy.cz</a:t>
            </a:r>
            <a:r>
              <a:rPr lang="cs-CZ" dirty="0" smtClean="0">
                <a:hlinkClick r:id="rId3"/>
              </a:rPr>
              <a:t>/mapa-</a:t>
            </a:r>
            <a:r>
              <a:rPr lang="cs-CZ" dirty="0" err="1" smtClean="0">
                <a:hlinkClick r:id="rId3"/>
              </a:rPr>
              <a:t>bulharsko</a:t>
            </a:r>
            <a:endParaRPr lang="cs-CZ" dirty="0" smtClean="0"/>
          </a:p>
          <a:p>
            <a:r>
              <a:rPr lang="cs-CZ" dirty="0" smtClean="0"/>
              <a:t>Obr.3: </a:t>
            </a:r>
            <a:r>
              <a:rPr lang="cs-CZ" dirty="0" smtClean="0">
                <a:hlinkClick r:id="rId4"/>
              </a:rPr>
              <a:t>http://cs.wikipedia.org/wiki/Soubor:Coronelli_celestial_globe.jpg</a:t>
            </a:r>
            <a:endParaRPr lang="cs-CZ" dirty="0" smtClean="0"/>
          </a:p>
          <a:p>
            <a:r>
              <a:rPr lang="cs-CZ" dirty="0" smtClean="0"/>
              <a:t>Obr.4:</a:t>
            </a:r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puzzleshop.cz</a:t>
            </a:r>
            <a:r>
              <a:rPr lang="cs-CZ" dirty="0" smtClean="0">
                <a:hlinkClick r:id="rId5"/>
              </a:rPr>
              <a:t>/d-2189-</a:t>
            </a:r>
            <a:r>
              <a:rPr lang="cs-CZ" dirty="0" err="1" smtClean="0">
                <a:hlinkClick r:id="rId5"/>
              </a:rPr>
              <a:t>puzzleball</a:t>
            </a:r>
            <a:r>
              <a:rPr lang="cs-CZ" dirty="0" smtClean="0">
                <a:hlinkClick r:id="rId5"/>
              </a:rPr>
              <a:t>-960-</a:t>
            </a:r>
            <a:r>
              <a:rPr lang="cs-CZ" dirty="0" err="1" smtClean="0">
                <a:hlinkClick r:id="rId5"/>
              </a:rPr>
              <a:t>zeme</a:t>
            </a:r>
            <a:r>
              <a:rPr lang="cs-CZ" dirty="0" smtClean="0">
                <a:hlinkClick r:id="rId5"/>
              </a:rPr>
              <a:t>-globus-</a:t>
            </a:r>
            <a:r>
              <a:rPr lang="cs-CZ" dirty="0" err="1" smtClean="0">
                <a:hlinkClick r:id="rId5"/>
              </a:rPr>
              <a:t>puzzleball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angl</a:t>
            </a:r>
            <a:r>
              <a:rPr lang="cs-CZ" dirty="0" smtClean="0">
                <a:hlinkClick r:id="rId5"/>
              </a:rPr>
              <a:t>-popis-</a:t>
            </a:r>
            <a:r>
              <a:rPr lang="cs-CZ" dirty="0" err="1" smtClean="0">
                <a:hlinkClick r:id="rId5"/>
              </a:rPr>
              <a:t>ravensburger.html</a:t>
            </a:r>
            <a:endParaRPr lang="cs-CZ" dirty="0" smtClean="0"/>
          </a:p>
          <a:p>
            <a:r>
              <a:rPr lang="cs-CZ" dirty="0" smtClean="0"/>
              <a:t>Obr.5:  </a:t>
            </a:r>
            <a:r>
              <a:rPr lang="cs-CZ" dirty="0" smtClean="0">
                <a:hlinkClick r:id="rId6"/>
              </a:rPr>
              <a:t>http://pohlednicemest.wz.cz/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124</TotalTime>
  <Words>219</Words>
  <Application>Microsoft Office PowerPoint</Application>
  <PresentationFormat>Předvádění na obrazovce (4:3)</PresentationFormat>
  <Paragraphs>63</Paragraphs>
  <Slides>8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VY_52_INOVACE_Z.6.7-5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12PN</dc:creator>
  <cp:lastModifiedBy>Dum</cp:lastModifiedBy>
  <cp:revision>22</cp:revision>
  <dcterms:created xsi:type="dcterms:W3CDTF">2011-11-01T07:25:02Z</dcterms:created>
  <dcterms:modified xsi:type="dcterms:W3CDTF">2012-05-08T11:21:48Z</dcterms:modified>
</cp:coreProperties>
</file>