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60" r:id="rId2"/>
    <p:sldId id="261" r:id="rId3"/>
    <p:sldId id="262" r:id="rId4"/>
    <p:sldId id="264" r:id="rId5"/>
    <p:sldId id="257" r:id="rId6"/>
    <p:sldId id="265" r:id="rId7"/>
    <p:sldId id="266" r:id="rId8"/>
    <p:sldId id="267" r:id="rId9"/>
    <p:sldId id="258" r:id="rId10"/>
    <p:sldId id="268" r:id="rId11"/>
    <p:sldId id="269" r:id="rId12"/>
    <p:sldId id="272" r:id="rId13"/>
    <p:sldId id="270" r:id="rId14"/>
    <p:sldId id="26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21" autoAdjust="0"/>
  </p:normalViewPr>
  <p:slideViewPr>
    <p:cSldViewPr>
      <p:cViewPr varScale="1">
        <p:scale>
          <a:sx n="83" d="100"/>
          <a:sy n="83" d="100"/>
        </p:scale>
        <p:origin x="-7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-2424" y="-11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VY_52_INOVACE_33_Přírodopis 7.ročník_Mákovité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Lenka Hrnčířová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</a:t>
          </a:r>
          <a:r>
            <a:rPr lang="cs-CZ" dirty="0" err="1" smtClean="0"/>
            <a:t>Mákovité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Vytvořeno: březen 2012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FF3621C1-5D89-4169-B9F7-F768AE7D9489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286FB6B1-19E1-4615-953F-467B2C9CB544}" type="parTrans" cxnId="{4AF1EF02-40F3-4822-924E-96D324B3A47A}">
      <dgm:prSet/>
      <dgm:spPr/>
      <dgm:t>
        <a:bodyPr/>
        <a:lstStyle/>
        <a:p>
          <a:endParaRPr lang="cs-CZ"/>
        </a:p>
      </dgm:t>
    </dgm:pt>
    <dgm:pt modelId="{52B735C7-C254-4AD2-B2A0-735976D4EC0D}" type="sibTrans" cxnId="{4AF1EF02-40F3-4822-924E-96D324B3A47A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C00F7E6A-B60D-414E-B40A-C4B931C28BAF}" type="pres">
      <dgm:prSet presAssocID="{FF3621C1-5D89-4169-B9F7-F768AE7D9489}" presName="vertSpace5" presStyleLbl="node1" presStyleIdx="3" presStyleCnt="6"/>
      <dgm:spPr/>
    </dgm:pt>
    <dgm:pt modelId="{18D1CD71-A09E-4DC8-AD58-D43BE56A821F}" type="pres">
      <dgm:prSet presAssocID="{FF3621C1-5D89-4169-B9F7-F768AE7D9489}" presName="circle5" presStyleLbl="node1" presStyleIdx="4" presStyleCnt="6"/>
      <dgm:spPr/>
    </dgm:pt>
    <dgm:pt modelId="{3AF1215E-7776-4C24-8064-1417BC451259}" type="pres">
      <dgm:prSet presAssocID="{FF3621C1-5D89-4169-B9F7-F768AE7D9489}" presName="rect5" presStyleLbl="alignAcc1" presStyleIdx="4" presStyleCnt="6" custLinFactNeighborX="-2275" custLinFactNeighborY="4243"/>
      <dgm:spPr/>
      <dgm:t>
        <a:bodyPr/>
        <a:lstStyle/>
        <a:p>
          <a:endParaRPr lang="cs-CZ"/>
        </a:p>
      </dgm:t>
    </dgm:pt>
    <dgm:pt modelId="{1A56D0C6-827E-4224-8020-F6331FAB0C3E}" type="pres">
      <dgm:prSet presAssocID="{4C35D32F-0EAB-4CD7-82EE-45574DC2A586}" presName="vertSpace6" presStyleLbl="node1" presStyleIdx="4" presStyleCnt="6"/>
      <dgm:spPr/>
    </dgm:pt>
    <dgm:pt modelId="{5D1861EB-1465-4B6B-B573-C1854262B277}" type="pres">
      <dgm:prSet presAssocID="{4C35D32F-0EAB-4CD7-82EE-45574DC2A586}" presName="circle6" presStyleLbl="node1" presStyleIdx="5" presStyleCnt="6"/>
      <dgm:spPr/>
    </dgm:pt>
    <dgm:pt modelId="{751E9DD6-38DB-49FF-B3BE-A7F1586C8B05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2F3148-FA5D-45C0-8223-90D71CEF85DC}" type="pres">
      <dgm:prSet presAssocID="{FF3621C1-5D89-4169-B9F7-F768AE7D9489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B29FE0-4261-4AFC-A281-4104E238B479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A9201C0-7B44-4293-821A-11CEFF9C177D}" type="presOf" srcId="{4C35D32F-0EAB-4CD7-82EE-45574DC2A586}" destId="{6AB29FE0-4261-4AFC-A281-4104E238B479}" srcOrd="1" destOrd="0" presId="urn:microsoft.com/office/officeart/2005/8/layout/target3"/>
    <dgm:cxn modelId="{E733E687-9081-475E-BEBB-F5A9DCD78503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1F84318-BC7C-4BE2-ACD6-0F4B38A4B8BF}" type="presOf" srcId="{B651F6E3-6281-48DB-9319-2AEAFDAE7572}" destId="{619D679B-A015-4ECF-8348-D1034C574F40}" srcOrd="0" destOrd="0" presId="urn:microsoft.com/office/officeart/2005/8/layout/target3"/>
    <dgm:cxn modelId="{3E97D426-9508-4FA2-81F3-0A9CA2F69DE4}" type="presOf" srcId="{FF3621C1-5D89-4169-B9F7-F768AE7D9489}" destId="{3AF1215E-7776-4C24-8064-1417BC451259}" srcOrd="0" destOrd="0" presId="urn:microsoft.com/office/officeart/2005/8/layout/target3"/>
    <dgm:cxn modelId="{91F4F9BF-CA07-42AF-AE0F-A09638D18594}" type="presOf" srcId="{4C35D32F-0EAB-4CD7-82EE-45574DC2A586}" destId="{751E9DD6-38DB-49FF-B3BE-A7F1586C8B05}" srcOrd="0" destOrd="0" presId="urn:microsoft.com/office/officeart/2005/8/layout/target3"/>
    <dgm:cxn modelId="{4AF1EF02-40F3-4822-924E-96D324B3A47A}" srcId="{757F3AB3-0718-4624-B441-E567A8F0AB56}" destId="{FF3621C1-5D89-4169-B9F7-F768AE7D9489}" srcOrd="4" destOrd="0" parTransId="{286FB6B1-19E1-4615-953F-467B2C9CB544}" sibTransId="{52B735C7-C254-4AD2-B2A0-735976D4EC0D}"/>
    <dgm:cxn modelId="{1905847D-8487-4635-88FF-A214065028D3}" type="presOf" srcId="{D1B46980-6531-4606-95E6-44980827E919}" destId="{2BE915AB-18AA-4053-B92C-3BFC9ED204BB}" srcOrd="1" destOrd="0" presId="urn:microsoft.com/office/officeart/2005/8/layout/target3"/>
    <dgm:cxn modelId="{12F193BD-8902-45AE-815F-A5951006DE27}" type="presOf" srcId="{D8197B8C-B260-4A16-BDF4-0947B075E274}" destId="{5A5FFA88-C948-4069-8E93-59FA12366E83}" srcOrd="1" destOrd="0" presId="urn:microsoft.com/office/officeart/2005/8/layout/target3"/>
    <dgm:cxn modelId="{34789E16-8CB7-4CA7-96F1-4F7B5FC664A0}" type="presOf" srcId="{B651F6E3-6281-48DB-9319-2AEAFDAE7572}" destId="{6BB5E863-4638-4E1D-BFDE-399D028AC4ED}" srcOrd="1" destOrd="0" presId="urn:microsoft.com/office/officeart/2005/8/layout/target3"/>
    <dgm:cxn modelId="{1E64AD2F-C550-4D38-A883-C763B482D6F7}" type="presOf" srcId="{D1D4F407-5343-4D3F-B5B9-D407B03CAEB4}" destId="{AED2198E-93D5-4001-81B4-73124B309672}" srcOrd="1" destOrd="0" presId="urn:microsoft.com/office/officeart/2005/8/layout/target3"/>
    <dgm:cxn modelId="{5A995E48-6E17-4CB1-94A3-B99F8E5CC931}" type="presOf" srcId="{FF3621C1-5D89-4169-B9F7-F768AE7D9489}" destId="{522F3148-FA5D-45C0-8223-90D71CEF85DC}" srcOrd="1" destOrd="0" presId="urn:microsoft.com/office/officeart/2005/8/layout/target3"/>
    <dgm:cxn modelId="{3462D915-EFC2-4B35-9116-935B2B35A16B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D8C7BCC-12DC-4498-8D1E-4B74439DF723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4960423-1F51-42E8-8A1A-3CE9AE462540}" type="presOf" srcId="{D1B46980-6531-4606-95E6-44980827E919}" destId="{6140AFEC-043D-4C43-A2F9-D0F5331DF3A3}" srcOrd="0" destOrd="0" presId="urn:microsoft.com/office/officeart/2005/8/layout/target3"/>
    <dgm:cxn modelId="{8D14E400-3726-410F-85F3-5402A43ED677}" type="presParOf" srcId="{333A1088-737F-45CB-B68E-254E46348037}" destId="{F5ABB229-8D3B-4694-996A-96F23CF14429}" srcOrd="0" destOrd="0" presId="urn:microsoft.com/office/officeart/2005/8/layout/target3"/>
    <dgm:cxn modelId="{E00996AF-7831-4B2E-98F2-19D8C8C50782}" type="presParOf" srcId="{333A1088-737F-45CB-B68E-254E46348037}" destId="{F41139FD-01EE-4571-8B17-4FB00FC51163}" srcOrd="1" destOrd="0" presId="urn:microsoft.com/office/officeart/2005/8/layout/target3"/>
    <dgm:cxn modelId="{6FE8120A-E6F4-4488-A439-01ACC29EBF1F}" type="presParOf" srcId="{333A1088-737F-45CB-B68E-254E46348037}" destId="{D005CE8C-CC26-4C3E-AC11-E15060ECD759}" srcOrd="2" destOrd="0" presId="urn:microsoft.com/office/officeart/2005/8/layout/target3"/>
    <dgm:cxn modelId="{94109DE9-D4B5-4A96-8191-B74535FBE279}" type="presParOf" srcId="{333A1088-737F-45CB-B68E-254E46348037}" destId="{2C702D82-9B77-49B7-9568-BB8EB47C3372}" srcOrd="3" destOrd="0" presId="urn:microsoft.com/office/officeart/2005/8/layout/target3"/>
    <dgm:cxn modelId="{255DCA70-F357-4DBF-9EDA-EE602B67BEBC}" type="presParOf" srcId="{333A1088-737F-45CB-B68E-254E46348037}" destId="{A52A0455-90FF-4808-ABD0-F02540D31D5A}" srcOrd="4" destOrd="0" presId="urn:microsoft.com/office/officeart/2005/8/layout/target3"/>
    <dgm:cxn modelId="{A3962974-BD8E-4AB3-B12B-AA4B352EA0A8}" type="presParOf" srcId="{333A1088-737F-45CB-B68E-254E46348037}" destId="{6140AFEC-043D-4C43-A2F9-D0F5331DF3A3}" srcOrd="5" destOrd="0" presId="urn:microsoft.com/office/officeart/2005/8/layout/target3"/>
    <dgm:cxn modelId="{F4788A62-31E3-40CE-8B1E-36EB03B60D64}" type="presParOf" srcId="{333A1088-737F-45CB-B68E-254E46348037}" destId="{9358AC05-5D7D-4327-9F80-1AD486AEA664}" srcOrd="6" destOrd="0" presId="urn:microsoft.com/office/officeart/2005/8/layout/target3"/>
    <dgm:cxn modelId="{61FEB502-069A-471C-8F6D-DC805D2A6612}" type="presParOf" srcId="{333A1088-737F-45CB-B68E-254E46348037}" destId="{313FC574-E1CD-4FB4-B054-0B805CE0447D}" srcOrd="7" destOrd="0" presId="urn:microsoft.com/office/officeart/2005/8/layout/target3"/>
    <dgm:cxn modelId="{F28023AF-D0DB-4676-879B-C33A3BC570CA}" type="presParOf" srcId="{333A1088-737F-45CB-B68E-254E46348037}" destId="{619D679B-A015-4ECF-8348-D1034C574F40}" srcOrd="8" destOrd="0" presId="urn:microsoft.com/office/officeart/2005/8/layout/target3"/>
    <dgm:cxn modelId="{DBB03910-CFDF-48A8-9E4E-D67B1A70AF5E}" type="presParOf" srcId="{333A1088-737F-45CB-B68E-254E46348037}" destId="{322283A8-4A27-4CDA-BAE3-F381106A9174}" srcOrd="9" destOrd="0" presId="urn:microsoft.com/office/officeart/2005/8/layout/target3"/>
    <dgm:cxn modelId="{A0785F28-1FCC-4987-BB16-F31C6DAC3165}" type="presParOf" srcId="{333A1088-737F-45CB-B68E-254E46348037}" destId="{FFC9F71D-1B4F-4AD9-A4A6-86ADEFC8AF5C}" srcOrd="10" destOrd="0" presId="urn:microsoft.com/office/officeart/2005/8/layout/target3"/>
    <dgm:cxn modelId="{D608DA41-E529-4601-A6E4-03CC65EE57B8}" type="presParOf" srcId="{333A1088-737F-45CB-B68E-254E46348037}" destId="{25B08C86-7E15-44DC-BE7F-FFB55DD49D12}" srcOrd="11" destOrd="0" presId="urn:microsoft.com/office/officeart/2005/8/layout/target3"/>
    <dgm:cxn modelId="{8B237444-D1D8-4611-899D-32CE6F6D1BAD}" type="presParOf" srcId="{333A1088-737F-45CB-B68E-254E46348037}" destId="{C00F7E6A-B60D-414E-B40A-C4B931C28BAF}" srcOrd="12" destOrd="0" presId="urn:microsoft.com/office/officeart/2005/8/layout/target3"/>
    <dgm:cxn modelId="{BD2B21E2-8788-4A83-8D52-DAA8A3C09E00}" type="presParOf" srcId="{333A1088-737F-45CB-B68E-254E46348037}" destId="{18D1CD71-A09E-4DC8-AD58-D43BE56A821F}" srcOrd="13" destOrd="0" presId="urn:microsoft.com/office/officeart/2005/8/layout/target3"/>
    <dgm:cxn modelId="{0E7F7A3C-23A3-4EA4-A465-DFA7B74D8D58}" type="presParOf" srcId="{333A1088-737F-45CB-B68E-254E46348037}" destId="{3AF1215E-7776-4C24-8064-1417BC451259}" srcOrd="14" destOrd="0" presId="urn:microsoft.com/office/officeart/2005/8/layout/target3"/>
    <dgm:cxn modelId="{A43D4761-7A2A-4FD3-B5E9-055C432D5183}" type="presParOf" srcId="{333A1088-737F-45CB-B68E-254E46348037}" destId="{1A56D0C6-827E-4224-8020-F6331FAB0C3E}" srcOrd="15" destOrd="0" presId="urn:microsoft.com/office/officeart/2005/8/layout/target3"/>
    <dgm:cxn modelId="{A099A8AF-9B5A-4D75-8039-16E46390FE38}" type="presParOf" srcId="{333A1088-737F-45CB-B68E-254E46348037}" destId="{5D1861EB-1465-4B6B-B573-C1854262B277}" srcOrd="16" destOrd="0" presId="urn:microsoft.com/office/officeart/2005/8/layout/target3"/>
    <dgm:cxn modelId="{E167F333-F9A9-4EBA-BC8A-87C15DD65131}" type="presParOf" srcId="{333A1088-737F-45CB-B68E-254E46348037}" destId="{751E9DD6-38DB-49FF-B3BE-A7F1586C8B05}" srcOrd="17" destOrd="0" presId="urn:microsoft.com/office/officeart/2005/8/layout/target3"/>
    <dgm:cxn modelId="{0B09E558-E0A1-4C2B-8C5A-FB43E7314F8E}" type="presParOf" srcId="{333A1088-737F-45CB-B68E-254E46348037}" destId="{AED2198E-93D5-4001-81B4-73124B309672}" srcOrd="18" destOrd="0" presId="urn:microsoft.com/office/officeart/2005/8/layout/target3"/>
    <dgm:cxn modelId="{4FA5F481-96D7-4589-9AB8-62477A060228}" type="presParOf" srcId="{333A1088-737F-45CB-B68E-254E46348037}" destId="{2BE915AB-18AA-4053-B92C-3BFC9ED204BB}" srcOrd="19" destOrd="0" presId="urn:microsoft.com/office/officeart/2005/8/layout/target3"/>
    <dgm:cxn modelId="{FC67D617-D8D2-49AD-B327-EC5F1B7CF43A}" type="presParOf" srcId="{333A1088-737F-45CB-B68E-254E46348037}" destId="{6BB5E863-4638-4E1D-BFDE-399D028AC4ED}" srcOrd="20" destOrd="0" presId="urn:microsoft.com/office/officeart/2005/8/layout/target3"/>
    <dgm:cxn modelId="{75CE5688-9BEE-4BFA-A470-47180ECF614F}" type="presParOf" srcId="{333A1088-737F-45CB-B68E-254E46348037}" destId="{5A5FFA88-C948-4069-8E93-59FA12366E83}" srcOrd="21" destOrd="0" presId="urn:microsoft.com/office/officeart/2005/8/layout/target3"/>
    <dgm:cxn modelId="{7B7AAC6F-D09C-4B3E-ACD8-75A4ED21ECC7}" type="presParOf" srcId="{333A1088-737F-45CB-B68E-254E46348037}" destId="{522F3148-FA5D-45C0-8223-90D71CEF85DC}" srcOrd="22" destOrd="0" presId="urn:microsoft.com/office/officeart/2005/8/layout/target3"/>
    <dgm:cxn modelId="{5E0E2016-CC51-427B-AD4E-653BF0CE4EE3}" type="presParOf" srcId="{333A1088-737F-45CB-B68E-254E46348037}" destId="{6AB29FE0-4261-4AFC-A281-4104E238B479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Lenka Hrnčířová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VY_52_INOVACE_33_Přírodopis 7.ročník_Mákovité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</a:t>
          </a:r>
          <a:r>
            <a:rPr lang="cs-CZ" sz="1400" kern="1200" dirty="0" err="1" smtClean="0"/>
            <a:t>Mákovité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18D1CD71-A09E-4DC8-AD58-D43BE56A821F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F1215E-7776-4C24-8064-1417BC451259}">
      <dsp:nvSpPr>
        <dsp:cNvPr id="0" name=""/>
        <dsp:cNvSpPr/>
      </dsp:nvSpPr>
      <dsp:spPr>
        <a:xfrm>
          <a:off x="1152124" y="130628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152124" y="1306287"/>
        <a:ext cx="5350878" cy="318465"/>
      </dsp:txXfrm>
    </dsp:sp>
    <dsp:sp modelId="{5D1861EB-1465-4B6B-B573-C1854262B27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1E9DD6-38DB-49FF-B3BE-A7F1586C8B05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březen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396E7-1480-42E9-941A-0677316898AA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BC7442-3222-4EFE-B2CF-3484B77FAA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83451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58BE98-5037-4935-B02C-3728A3501171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799292-0674-40D1-8E1C-FA63B26058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3946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8F92E-D3A5-490B-9681-88B369C371FA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6745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99292-0674-40D1-8E1C-FA63B2605829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04181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99292-0674-40D1-8E1C-FA63B260582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39429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99292-0674-40D1-8E1C-FA63B260582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98613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99292-0674-40D1-8E1C-FA63B260582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0526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99292-0674-40D1-8E1C-FA63B260582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2059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99292-0674-40D1-8E1C-FA63B260582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72948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99292-0674-40D1-8E1C-FA63B2605829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8529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99292-0674-40D1-8E1C-FA63B2605829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7608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99292-0674-40D1-8E1C-FA63B2605829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04898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99292-0674-40D1-8E1C-FA63B2605829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92332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99292-0674-40D1-8E1C-FA63B2605829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18775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99292-0674-40D1-8E1C-FA63B2605829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35167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99292-0674-40D1-8E1C-FA63B2605829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8248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3953-778D-46AB-87FA-2897381400BD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CB97D-675C-4DDB-BCBE-C73FBDB8A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839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3953-778D-46AB-87FA-2897381400BD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CB97D-675C-4DDB-BCBE-C73FBDB8A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256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3953-778D-46AB-87FA-2897381400BD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CB97D-675C-4DDB-BCBE-C73FBDB8A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826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3953-778D-46AB-87FA-2897381400BD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CB97D-675C-4DDB-BCBE-C73FBDB8A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94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3953-778D-46AB-87FA-2897381400BD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CB97D-675C-4DDB-BCBE-C73FBDB8A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276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3953-778D-46AB-87FA-2897381400BD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CB97D-675C-4DDB-BCBE-C73FBDB8A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9373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3953-778D-46AB-87FA-2897381400BD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CB97D-675C-4DDB-BCBE-C73FBDB8A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1950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3953-778D-46AB-87FA-2897381400BD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CB97D-675C-4DDB-BCBE-C73FBDB8A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060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3953-778D-46AB-87FA-2897381400BD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CB97D-675C-4DDB-BCBE-C73FBDB8A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1405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3953-778D-46AB-87FA-2897381400BD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CB97D-675C-4DDB-BCBE-C73FBDB8A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1007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83953-778D-46AB-87FA-2897381400BD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CB97D-675C-4DDB-BCBE-C73FBDB8A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3572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83953-778D-46AB-87FA-2897381400BD}" type="datetimeFigureOut">
              <a:rPr lang="cs-CZ" smtClean="0"/>
              <a:t>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CB97D-675C-4DDB-BCBE-C73FBDB8A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3695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nd01.jxs.cz/683/989/2345252186_34993866_o2.jpg" TargetMode="External"/><Relationship Id="rId7" Type="http://schemas.openxmlformats.org/officeDocument/2006/relationships/hyperlink" Target="http://www.biolib.cz/IMG/GAL/72476.jpg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e-herbar.net/main.php?g2_view=core.DownloadItem&amp;g2_itemId=2905&amp;g2_serialNumber=5" TargetMode="External"/><Relationship Id="rId5" Type="http://schemas.openxmlformats.org/officeDocument/2006/relationships/hyperlink" Target="http://www.wmap.cz/opk/vmp/images/ros/jpg200/m&#225;k%20pochybn&#253;_01.jpg" TargetMode="External"/><Relationship Id="rId4" Type="http://schemas.openxmlformats.org/officeDocument/2006/relationships/hyperlink" Target="http://www.agroweb.cz/files/Rostlinka/mak(dab)c_400x267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9821521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46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4664"/>
            <a:ext cx="5767989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Anotace</a:t>
            </a:r>
          </a:p>
          <a:p>
            <a:endParaRPr lang="cs-CZ" sz="2400" dirty="0"/>
          </a:p>
          <a:p>
            <a:r>
              <a:rPr lang="cs-CZ" sz="2400" dirty="0" smtClean="0"/>
              <a:t>Přírodopis  7. ročník   </a:t>
            </a:r>
            <a:r>
              <a:rPr lang="cs-CZ" sz="2400" dirty="0" err="1" smtClean="0"/>
              <a:t>Mákovité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Prezentace k </a:t>
            </a:r>
            <a:r>
              <a:rPr lang="cs-CZ" sz="2400" dirty="0" smtClean="0"/>
              <a:t>výkladu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Charakteristické znaky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Mák setý – využití, zneužití k výrobě drog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Další zástupci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Spojování obrázků se jmény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Křížovka</a:t>
            </a:r>
          </a:p>
          <a:p>
            <a:pPr marL="457200" indent="-457200">
              <a:buAutoNum type="arabicParenR"/>
            </a:pPr>
            <a:endParaRPr lang="cs-CZ" sz="2400" dirty="0"/>
          </a:p>
          <a:p>
            <a:pPr marL="457200" indent="-457200">
              <a:buAutoNum type="arabicParenR"/>
            </a:pPr>
            <a:endParaRPr lang="cs-CZ" sz="2400" dirty="0" smtClean="0"/>
          </a:p>
          <a:p>
            <a:r>
              <a:rPr lang="cs-CZ" sz="2400" dirty="0" smtClean="0"/>
              <a:t>Pomůcky – fixy na interaktivní tabuli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3740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88640"/>
            <a:ext cx="65527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dirty="0" smtClean="0"/>
              <a:t>   </a:t>
            </a:r>
          </a:p>
          <a:p>
            <a:endParaRPr lang="cs-CZ" sz="8800" b="1" dirty="0"/>
          </a:p>
          <a:p>
            <a:r>
              <a:rPr lang="cs-CZ" sz="8800" b="1" dirty="0" smtClean="0"/>
              <a:t> </a:t>
            </a:r>
            <a:endParaRPr lang="cs-CZ" sz="8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692696"/>
            <a:ext cx="6840760" cy="144655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8800" b="1" dirty="0" smtClean="0"/>
              <a:t>   </a:t>
            </a:r>
            <a:r>
              <a:rPr lang="cs-CZ" sz="8800" b="1" dirty="0" err="1" smtClean="0"/>
              <a:t>Mákovité</a:t>
            </a:r>
            <a:endParaRPr lang="cs-CZ" sz="8800" b="1" dirty="0"/>
          </a:p>
        </p:txBody>
      </p:sp>
      <p:pic>
        <p:nvPicPr>
          <p:cNvPr id="1026" name="Picture 2" descr="http://nd01.jxs.cz/683/989/2345252186_34993866_o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819624"/>
            <a:ext cx="2286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wmap.cz/opk/vmp/images/ros/jpg200/mák%20pochybný_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819624"/>
            <a:ext cx="4064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835696" y="6237312"/>
            <a:ext cx="3962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1                                                                   3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995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764704"/>
            <a:ext cx="7988662" cy="267765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- většinou jednoleté byliny</a:t>
            </a:r>
          </a:p>
          <a:p>
            <a:r>
              <a:rPr lang="cs-CZ" sz="2800" dirty="0" smtClean="0"/>
              <a:t>- v pletivech – mléčnice – bílá nebo nažloutlá tekutina</a:t>
            </a:r>
          </a:p>
          <a:p>
            <a:r>
              <a:rPr lang="cs-CZ" sz="2800" dirty="0"/>
              <a:t>l</a:t>
            </a:r>
            <a:r>
              <a:rPr lang="cs-CZ" sz="2800" dirty="0" smtClean="0"/>
              <a:t>atex</a:t>
            </a:r>
          </a:p>
          <a:p>
            <a:r>
              <a:rPr lang="cs-CZ" sz="2800" dirty="0" smtClean="0"/>
              <a:t>- květy oboupohlavné</a:t>
            </a:r>
          </a:p>
          <a:p>
            <a:r>
              <a:rPr lang="cs-CZ" sz="2800" dirty="0" smtClean="0"/>
              <a:t>- opylovány hmyzem</a:t>
            </a:r>
          </a:p>
          <a:p>
            <a:r>
              <a:rPr lang="cs-CZ" sz="2800" dirty="0" smtClean="0"/>
              <a:t>- plod - tobolka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850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60648"/>
            <a:ext cx="8280920" cy="39703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u="sng" dirty="0"/>
              <a:t>m</a:t>
            </a:r>
            <a:r>
              <a:rPr lang="cs-CZ" sz="2800" b="1" u="sng" dirty="0" smtClean="0"/>
              <a:t>ák setý</a:t>
            </a:r>
            <a:endParaRPr lang="cs-CZ" sz="2800" b="1" u="sng" dirty="0"/>
          </a:p>
          <a:p>
            <a:r>
              <a:rPr lang="cs-CZ" sz="2800" dirty="0" smtClean="0"/>
              <a:t>- jednoletá rostlina s květy bílé, růžové, červené a </a:t>
            </a:r>
          </a:p>
          <a:p>
            <a:r>
              <a:rPr lang="cs-CZ" sz="2800" dirty="0" smtClean="0"/>
              <a:t>fialové barvy – různé odrůdy</a:t>
            </a:r>
          </a:p>
          <a:p>
            <a:r>
              <a:rPr lang="cs-CZ" sz="2800" dirty="0" smtClean="0"/>
              <a:t>- z nezralých makovic – opium</a:t>
            </a:r>
          </a:p>
          <a:p>
            <a:r>
              <a:rPr lang="cs-CZ" sz="2800" dirty="0" smtClean="0"/>
              <a:t>- oblast „zlatý trojúhelník“ – Thajsko, Barma, Laos</a:t>
            </a:r>
          </a:p>
          <a:p>
            <a:r>
              <a:rPr lang="cs-CZ" sz="2800" dirty="0"/>
              <a:t>n</a:t>
            </a:r>
            <a:r>
              <a:rPr lang="cs-CZ" sz="2800" dirty="0" smtClean="0"/>
              <a:t>ejvětší producent opia - Afghánistán </a:t>
            </a:r>
          </a:p>
          <a:p>
            <a:r>
              <a:rPr lang="cs-CZ" sz="2800" dirty="0" smtClean="0"/>
              <a:t>- v ČR pěstován jako olejnina, využíván v potravinářství, lékařství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</p:txBody>
      </p:sp>
      <p:pic>
        <p:nvPicPr>
          <p:cNvPr id="2050" name="Picture 2" descr="http://www.agroweb.cz/files/Rostlinka/mak(dab)c_400x2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955571"/>
            <a:ext cx="381000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444208" y="53732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455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7930571" cy="526297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 celá rostlina mimo zralých semen obsahuje látky </a:t>
            </a:r>
          </a:p>
          <a:p>
            <a:r>
              <a:rPr lang="cs-CZ" sz="2800" dirty="0"/>
              <a:t>j</a:t>
            </a:r>
            <a:r>
              <a:rPr lang="cs-CZ" sz="2800" dirty="0" smtClean="0"/>
              <a:t>ako morfin a kodein – k přípravě léků tišících bolest</a:t>
            </a:r>
          </a:p>
          <a:p>
            <a:endParaRPr lang="cs-CZ" sz="2800" dirty="0"/>
          </a:p>
          <a:p>
            <a:r>
              <a:rPr lang="cs-CZ" sz="2800" dirty="0" smtClean="0"/>
              <a:t>- mák je využíván již několik tisíc let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r>
              <a:rPr lang="cs-CZ" sz="2800" dirty="0" smtClean="0"/>
              <a:t>- v ČR je mák  pěstován od 19. století jako olejnina </a:t>
            </a:r>
          </a:p>
          <a:p>
            <a:endParaRPr lang="cs-CZ" sz="2800" dirty="0" smtClean="0"/>
          </a:p>
          <a:p>
            <a:r>
              <a:rPr lang="cs-CZ" sz="2800" dirty="0" smtClean="0"/>
              <a:t>- podle </a:t>
            </a:r>
            <a:r>
              <a:rPr lang="cs-CZ" sz="2800" dirty="0"/>
              <a:t>zákona 167/1998 </a:t>
            </a:r>
            <a:r>
              <a:rPr lang="cs-CZ" sz="2800" dirty="0" smtClean="0"/>
              <a:t>Sb. </a:t>
            </a:r>
            <a:r>
              <a:rPr lang="cs-CZ" sz="2800" dirty="0"/>
              <a:t>o návykových látkách je zakázáno z máku získávat opium (§ 15) a pěstování máku na výměře větší než 100 m</a:t>
            </a:r>
            <a:r>
              <a:rPr lang="cs-CZ" sz="2800" baseline="30000" dirty="0"/>
              <a:t>2</a:t>
            </a:r>
            <a:r>
              <a:rPr lang="cs-CZ" sz="2800" dirty="0"/>
              <a:t> podléhá </a:t>
            </a:r>
            <a:r>
              <a:rPr lang="cs-CZ" sz="2800" dirty="0" smtClean="0"/>
              <a:t>ohlašovací </a:t>
            </a:r>
            <a:r>
              <a:rPr lang="cs-CZ" sz="2800" dirty="0"/>
              <a:t>povinnosti (§ 29)</a:t>
            </a:r>
          </a:p>
          <a:p>
            <a:r>
              <a:rPr lang="cs-CZ" sz="2800" dirty="0" smtClean="0"/>
              <a:t>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532989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620688"/>
            <a:ext cx="7848872" cy="13849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- V  </a:t>
            </a:r>
            <a:r>
              <a:rPr lang="cs-CZ" sz="2800" dirty="0"/>
              <a:t>potravinářském máku, který je pěstovaný v České republice by </a:t>
            </a:r>
            <a:r>
              <a:rPr lang="cs-CZ" sz="2800" dirty="0" smtClean="0"/>
              <a:t>morfinu </a:t>
            </a:r>
            <a:r>
              <a:rPr lang="cs-CZ" sz="2800" dirty="0"/>
              <a:t>a kodeinu mělo být jen nepatrné množství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67544" y="2924944"/>
            <a:ext cx="5120056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- opium se zneužívá k výrobě drog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6505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wmap.cz/opk/vmp/images/ros/jpg200/mák%20pochybný_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140968"/>
            <a:ext cx="4064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99592" y="260648"/>
            <a:ext cx="7632848" cy="267765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u="sng" dirty="0"/>
              <a:t>m</a:t>
            </a:r>
            <a:r>
              <a:rPr lang="cs-CZ" sz="2800" b="1" u="sng" dirty="0" smtClean="0"/>
              <a:t>ák vlčí</a:t>
            </a:r>
          </a:p>
          <a:p>
            <a:r>
              <a:rPr lang="cs-CZ" sz="2800" dirty="0" smtClean="0"/>
              <a:t>- pochází ze Severní Ameriky</a:t>
            </a:r>
          </a:p>
          <a:p>
            <a:r>
              <a:rPr lang="cs-CZ" sz="2800" dirty="0" smtClean="0"/>
              <a:t>- květy – 4 velké červené korunní lístky</a:t>
            </a:r>
          </a:p>
          <a:p>
            <a:r>
              <a:rPr lang="cs-CZ" sz="2800" dirty="0" smtClean="0"/>
              <a:t>- dříve velmi rozšířený plevel na polích</a:t>
            </a:r>
          </a:p>
          <a:p>
            <a:r>
              <a:rPr lang="cs-CZ" sz="2800" dirty="0" smtClean="0"/>
              <a:t>- listy jedovaté – zažívací potíže u hospodářských</a:t>
            </a:r>
          </a:p>
          <a:p>
            <a:r>
              <a:rPr lang="cs-CZ" sz="2800" dirty="0" smtClean="0"/>
              <a:t>zvířat 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83968" y="630932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121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525124"/>
            <a:ext cx="9076595" cy="440120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u="sng" dirty="0"/>
              <a:t>v</a:t>
            </a:r>
            <a:r>
              <a:rPr lang="cs-CZ" sz="2800" b="1" u="sng" dirty="0" smtClean="0"/>
              <a:t>laštovičník větší</a:t>
            </a:r>
          </a:p>
          <a:p>
            <a:r>
              <a:rPr lang="cs-CZ" sz="2800" dirty="0" smtClean="0"/>
              <a:t>- vytrvalá bylina</a:t>
            </a:r>
          </a:p>
          <a:p>
            <a:r>
              <a:rPr lang="cs-CZ" sz="2800" dirty="0" smtClean="0"/>
              <a:t>- žluté květy v okolíku</a:t>
            </a:r>
          </a:p>
          <a:p>
            <a:r>
              <a:rPr lang="cs-CZ" sz="2800" dirty="0" smtClean="0"/>
              <a:t>- plody tobolky</a:t>
            </a:r>
          </a:p>
          <a:p>
            <a:r>
              <a:rPr lang="cs-CZ" sz="2800" dirty="0" smtClean="0"/>
              <a:t>- lodyhy i listy se snadno lámou – roní žlutý až oranžový</a:t>
            </a:r>
          </a:p>
          <a:p>
            <a:r>
              <a:rPr lang="cs-CZ" sz="2800" dirty="0" smtClean="0"/>
              <a:t>latex</a:t>
            </a:r>
            <a:endParaRPr lang="cs-CZ" sz="2800" dirty="0"/>
          </a:p>
          <a:p>
            <a:r>
              <a:rPr lang="cs-CZ" sz="2800" b="1" u="sng" dirty="0"/>
              <a:t>d</a:t>
            </a:r>
            <a:r>
              <a:rPr lang="cs-CZ" sz="2800" b="1" u="sng" dirty="0" smtClean="0"/>
              <a:t>ymnivka dutá</a:t>
            </a:r>
          </a:p>
          <a:p>
            <a:r>
              <a:rPr lang="cs-CZ" sz="2800" dirty="0" smtClean="0"/>
              <a:t>- vytrvalá bylina – na jaře v lužních lesích</a:t>
            </a:r>
          </a:p>
          <a:p>
            <a:r>
              <a:rPr lang="cs-CZ" sz="2800" dirty="0" smtClean="0"/>
              <a:t>- mírně jedovatá</a:t>
            </a:r>
          </a:p>
          <a:p>
            <a:endParaRPr lang="cs-CZ" sz="2800" dirty="0"/>
          </a:p>
        </p:txBody>
      </p:sp>
      <p:pic>
        <p:nvPicPr>
          <p:cNvPr id="3074" name="Picture 2" descr="http://www.e-herbar.net/main.php?g2_view=core.DownloadItem&amp;g2_itemId=2905&amp;g2_serialNumber=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811" y="260648"/>
            <a:ext cx="2520280" cy="189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44408" y="1205753"/>
            <a:ext cx="3016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r>
              <a:rPr lang="cs-CZ" dirty="0"/>
              <a:t>4</a:t>
            </a:r>
          </a:p>
        </p:txBody>
      </p:sp>
      <p:pic>
        <p:nvPicPr>
          <p:cNvPr id="3078" name="Picture 6" descr="http://www.biolib.cz/IMG/GAL/7247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26633"/>
            <a:ext cx="1814493" cy="2419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014091" y="46531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100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20688"/>
            <a:ext cx="51041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Spoj obrázky se správnými jmény</a:t>
            </a:r>
            <a:endParaRPr lang="cs-CZ" sz="2800" b="1" dirty="0"/>
          </a:p>
        </p:txBody>
      </p:sp>
      <p:pic>
        <p:nvPicPr>
          <p:cNvPr id="3" name="Picture 2" descr="http://www.e-herbar.net/main.php?g2_view=core.DownloadItem&amp;g2_itemId=2905&amp;g2_serialNumber=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3249"/>
            <a:ext cx="2520280" cy="189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www.biolib.cz/IMG/GAL/7247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4307" y="1368556"/>
            <a:ext cx="1893677" cy="252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87624" y="4365104"/>
            <a:ext cx="6471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4                                           5                             1                                      3</a:t>
            </a:r>
            <a:endParaRPr lang="cs-CZ" dirty="0"/>
          </a:p>
        </p:txBody>
      </p:sp>
      <p:pic>
        <p:nvPicPr>
          <p:cNvPr id="6" name="Picture 2" descr="http://nd01.jxs.cz/683/989/2345252186_34993866_o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173" y="1288595"/>
            <a:ext cx="1944216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wmap.cz/opk/vmp/images/ros/jpg200/mák%20pochybný_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389" y="1882661"/>
            <a:ext cx="2664296" cy="199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0" y="4365104"/>
            <a:ext cx="89072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    mák vlčí          vlaštovičník         dymnivka        mák setý     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                                   větší                    dutá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51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548680"/>
            <a:ext cx="2605393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Vylušti  křížovku</a:t>
            </a:r>
            <a:endParaRPr lang="cs-CZ" sz="28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14" y="2060848"/>
            <a:ext cx="8285532" cy="4390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234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22364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cs-CZ" sz="2800" dirty="0" smtClean="0"/>
              <a:t>Pletivo vyměšující latex</a:t>
            </a:r>
          </a:p>
          <a:p>
            <a:pPr marL="514350" indent="-514350">
              <a:buAutoNum type="arabicParenR"/>
            </a:pPr>
            <a:r>
              <a:rPr lang="cs-CZ" sz="2800" dirty="0" smtClean="0"/>
              <a:t>Červeně kvetoucí polní plevel – vlčí ………</a:t>
            </a:r>
          </a:p>
          <a:p>
            <a:pPr marL="514350" indent="-514350">
              <a:buAutoNum type="arabicParenR"/>
            </a:pPr>
            <a:r>
              <a:rPr lang="cs-CZ" sz="2800" dirty="0" smtClean="0"/>
              <a:t>Bíle nebo fialově kvetoucí jarní bylina lužních</a:t>
            </a:r>
          </a:p>
          <a:p>
            <a:r>
              <a:rPr lang="cs-CZ" sz="2800" dirty="0"/>
              <a:t>l</a:t>
            </a:r>
            <a:r>
              <a:rPr lang="cs-CZ" sz="2800" dirty="0" smtClean="0"/>
              <a:t>esů</a:t>
            </a:r>
          </a:p>
          <a:p>
            <a:r>
              <a:rPr lang="cs-CZ" sz="2800" dirty="0" smtClean="0"/>
              <a:t>4) Mák setý je u nás pěstován jako </a:t>
            </a:r>
          </a:p>
          <a:p>
            <a:r>
              <a:rPr lang="cs-CZ" sz="2800" dirty="0" smtClean="0"/>
              <a:t>5) Žlutě kvetoucí </a:t>
            </a:r>
            <a:r>
              <a:rPr lang="cs-CZ" sz="2800" dirty="0" err="1" smtClean="0"/>
              <a:t>mákovitá</a:t>
            </a:r>
            <a:r>
              <a:rPr lang="cs-CZ" sz="2800" dirty="0" smtClean="0"/>
              <a:t> bylina </a:t>
            </a:r>
            <a:endParaRPr lang="cs-CZ" sz="2800" dirty="0"/>
          </a:p>
          <a:p>
            <a:r>
              <a:rPr lang="cs-CZ" sz="2800" dirty="0" smtClean="0"/>
              <a:t>6) Z nezralých makovic se získává </a:t>
            </a:r>
          </a:p>
          <a:p>
            <a:r>
              <a:rPr lang="cs-CZ" sz="2800" dirty="0" smtClean="0"/>
              <a:t>7) Mléčnice vyměšují </a:t>
            </a:r>
          </a:p>
          <a:p>
            <a:r>
              <a:rPr lang="cs-CZ" sz="2800" dirty="0" smtClean="0"/>
              <a:t>8) Listy vlčího máku jsou </a:t>
            </a:r>
          </a:p>
        </p:txBody>
      </p:sp>
    </p:spTree>
    <p:extLst>
      <p:ext uri="{BB962C8B-B14F-4D97-AF65-F5344CB8AC3E}">
        <p14:creationId xmlns:p14="http://schemas.microsoft.com/office/powerpoint/2010/main" val="285349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15060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Tajenka :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059832" y="476672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solidFill>
                  <a:srgbClr val="FF0000"/>
                </a:solidFill>
              </a:rPr>
              <a:t>Mákovité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1700808"/>
            <a:ext cx="249562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cs-CZ" sz="2800" b="1" dirty="0" smtClean="0"/>
              <a:t>Mléčnice</a:t>
            </a:r>
          </a:p>
          <a:p>
            <a:pPr marL="514350" indent="-514350">
              <a:buAutoNum type="arabicParenR"/>
            </a:pPr>
            <a:r>
              <a:rPr lang="cs-CZ" sz="2800" b="1" dirty="0" smtClean="0"/>
              <a:t>Mák </a:t>
            </a:r>
          </a:p>
          <a:p>
            <a:pPr marL="514350" indent="-514350">
              <a:buAutoNum type="arabicParenR"/>
            </a:pPr>
            <a:r>
              <a:rPr lang="cs-CZ" sz="2800" b="1" dirty="0" smtClean="0"/>
              <a:t>Dymnivka</a:t>
            </a:r>
          </a:p>
          <a:p>
            <a:pPr marL="514350" indent="-514350">
              <a:buAutoNum type="arabicParenR"/>
            </a:pPr>
            <a:r>
              <a:rPr lang="cs-CZ" sz="2800" b="1" dirty="0" smtClean="0"/>
              <a:t>Olejnina</a:t>
            </a:r>
          </a:p>
          <a:p>
            <a:pPr marL="514350" indent="-514350">
              <a:buAutoNum type="arabicParenR"/>
            </a:pPr>
            <a:r>
              <a:rPr lang="cs-CZ" sz="2800" b="1" dirty="0" smtClean="0"/>
              <a:t>Vlaštovičník</a:t>
            </a:r>
          </a:p>
          <a:p>
            <a:pPr marL="514350" indent="-514350">
              <a:buAutoNum type="arabicParenR"/>
            </a:pPr>
            <a:r>
              <a:rPr lang="cs-CZ" sz="2800" b="1" dirty="0" smtClean="0"/>
              <a:t>Opium</a:t>
            </a:r>
          </a:p>
          <a:p>
            <a:pPr marL="514350" indent="-514350">
              <a:buAutoNum type="arabicParenR"/>
            </a:pPr>
            <a:r>
              <a:rPr lang="cs-CZ" sz="2800" b="1" dirty="0" smtClean="0"/>
              <a:t>Latex</a:t>
            </a:r>
          </a:p>
          <a:p>
            <a:pPr marL="514350" indent="-514350">
              <a:buAutoNum type="arabicParenR"/>
            </a:pPr>
            <a:r>
              <a:rPr lang="cs-CZ" sz="2800" b="1" dirty="0" smtClean="0"/>
              <a:t>Jedovaté</a:t>
            </a:r>
          </a:p>
          <a:p>
            <a:pPr marL="514350" indent="-514350">
              <a:buAutoNum type="arabicParenR"/>
            </a:pP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717958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04664"/>
            <a:ext cx="813690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</a:t>
            </a:r>
          </a:p>
          <a:p>
            <a:endParaRPr lang="cs-CZ" dirty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nd01.jxs.cz/683/989/2345252186_34993866_o2.jpg</a:t>
            </a:r>
            <a:r>
              <a:rPr lang="cs-CZ" dirty="0" smtClean="0"/>
              <a:t>  č. 1</a:t>
            </a:r>
          </a:p>
          <a:p>
            <a:endParaRPr lang="cs-CZ" dirty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www.agroweb.cz/files/Rostlinka/mak(dab)c_400x267.JPG</a:t>
            </a:r>
            <a:r>
              <a:rPr lang="cs-CZ" dirty="0" smtClean="0"/>
              <a:t>  č. 2</a:t>
            </a:r>
          </a:p>
          <a:p>
            <a:endParaRPr lang="cs-CZ" dirty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www.wmap.cz/</a:t>
            </a:r>
            <a:r>
              <a:rPr lang="cs-CZ" dirty="0" err="1" smtClean="0">
                <a:hlinkClick r:id="rId5"/>
              </a:rPr>
              <a:t>opk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vmp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images</a:t>
            </a:r>
            <a:r>
              <a:rPr lang="cs-CZ" dirty="0" smtClean="0">
                <a:hlinkClick r:id="rId5"/>
              </a:rPr>
              <a:t>/ros/jpg200/mák%20pochybný_01.jpg</a:t>
            </a:r>
            <a:r>
              <a:rPr lang="cs-CZ" dirty="0" smtClean="0"/>
              <a:t>  č. 3</a:t>
            </a:r>
          </a:p>
          <a:p>
            <a:endParaRPr lang="cs-CZ" dirty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www.e-herbar.net/main.php?g2_view=core.DownloadItem&amp;g2_itemId=2905&amp;g2_serialNumber=5</a:t>
            </a:r>
            <a:r>
              <a:rPr lang="cs-CZ" dirty="0" smtClean="0"/>
              <a:t>      č.4</a:t>
            </a:r>
          </a:p>
          <a:p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www.biolib.cz/IMG/GAL/72476.jpg</a:t>
            </a:r>
            <a:r>
              <a:rPr lang="cs-CZ" dirty="0" smtClean="0"/>
              <a:t>  č. 5</a:t>
            </a:r>
          </a:p>
          <a:p>
            <a:endParaRPr lang="cs-CZ" dirty="0"/>
          </a:p>
          <a:p>
            <a:r>
              <a:rPr lang="cs-CZ" dirty="0"/>
              <a:t>Informace : http://cs.wikipedia.org/wiki/M%C3%A1k_set%C3%BD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315517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440</Words>
  <Application>Microsoft Office PowerPoint</Application>
  <PresentationFormat>Předvádění na obrazovce (4:3)</PresentationFormat>
  <Paragraphs>120</Paragraphs>
  <Slides>14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Milan</cp:lastModifiedBy>
  <cp:revision>21</cp:revision>
  <dcterms:created xsi:type="dcterms:W3CDTF">2012-04-12T17:46:05Z</dcterms:created>
  <dcterms:modified xsi:type="dcterms:W3CDTF">2012-05-08T11:02:23Z</dcterms:modified>
</cp:coreProperties>
</file>