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1" r:id="rId2"/>
    <p:sldId id="28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0" r:id="rId14"/>
    <p:sldId id="266" r:id="rId15"/>
    <p:sldId id="268" r:id="rId16"/>
    <p:sldId id="272" r:id="rId17"/>
    <p:sldId id="276" r:id="rId18"/>
    <p:sldId id="277" r:id="rId19"/>
    <p:sldId id="278" r:id="rId20"/>
    <p:sldId id="274" r:id="rId21"/>
    <p:sldId id="275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1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606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D7BC581-AE47-4A45-A2BA-E3CC1B65DA96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30DD145-8872-4F8C-9F6D-8DA552147ED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4FBAB0-55A4-4675-81FB-905F8E8A2F1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E7CA48-AF08-4440-B7FE-99175631862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B34F0A-E812-4052-A096-A97BEFD0365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072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129C49-E51B-4BB3-A5C7-57D6D3CB177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1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633F12-5ADF-42AC-9A26-00CC3E5FF8F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D4E7A-4F20-4B34-91F3-FC29ED6F097C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F46CB-E8D5-4B08-825A-4E580BE3CC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C982-0097-4CBA-AEDE-0BBA265C4778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6AF31-6899-4EE8-996A-B4AB1BF202A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CAAB0-24C2-45F3-9F56-D7BD9B4752A3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FE0C-6807-44EF-ADC2-03B7F0A688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22037-7C9E-49EC-9D90-57929C7BF4A6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54F02-D682-4250-AB6B-19624E07631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8E6E6-968C-422C-BA1F-DDD6570011A8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327F1-1B76-432D-A406-EBD78235E02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87D25-BC01-434F-B9B0-7B3D15E35C7A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B114-2CE2-4072-9E98-AD51C6AC9A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0C764-7250-4654-B0A8-0006AEE38EE1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C41FB-8EE1-48CC-89B0-810A399C4E4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18144-5A8B-49FD-98FE-B2F3F61DEEB3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44DD0-9700-4348-8F8B-E2691FEAE4E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4CBC8-9095-494D-8875-E3FA3325444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CF9D5-0F50-450E-B7B6-A49772AC622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A99FF-0C24-40B0-A016-C27A941025B8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14FD6-0004-46AC-98C8-1C1A1DF642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AEA21-74EC-46F2-BCFB-DEC3993C2054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D8631-68CF-4FA0-8006-7FF7E949BB3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5C44D5-30D5-4E9D-8B9F-A8F78988E10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25BBA4-3C4E-49BC-AB6C-E0325DD9D99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/imgres?q=paella&amp;hl=cs&amp;sa=X&amp;gbv=2&amp;biw=1440&amp;bih=805&amp;tbm=isch&amp;tbnid=KYko4kLsf2g97M:&amp;imgrefurl=http://www.paella.co.nz/&amp;docid=HQ1Fuwd5spPsXM&amp;imgurl=http://www.paella.co.nz/images/main_img1.jpg&amp;w=363&amp;h=320&amp;ei=7Xq6Ts6TFNDNsgbB1LnqBg&amp;zoom=1&amp;" TargetMode="External"/><Relationship Id="rId3" Type="http://schemas.openxmlformats.org/officeDocument/2006/relationships/hyperlink" Target="http://www.google.cz/imgres?q=by%C4%8D%C3%AD+z%C3%A1pasy&amp;hl=cs&amp;biw=1024&amp;bih=456&amp;gbv=2&amp;tbm=isch&amp;tbnid=_l5kYgD6cWXqoM:&amp;imgrefurl=http://www.differentlife.cz/korida.htm&amp;docid=pcG37Gdwrt_agM&amp;imgurl=http://www.differentlife.cz/picture/korida02.jpg&amp;w=510&amp;h=335&amp;e" TargetMode="External"/><Relationship Id="rId7" Type="http://schemas.openxmlformats.org/officeDocument/2006/relationships/hyperlink" Target="http://es.wikipedia.org/wiki/Archivo:Bas%C3%ADlica_de_Santiago_02.JPG" TargetMode="External"/><Relationship Id="rId2" Type="http://schemas.openxmlformats.org/officeDocument/2006/relationships/hyperlink" Target="http://cs.wikipedia.org/wiki/Soubor:Flag_of_Spain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wv.cz/jakub/galerie.php?img=spa_012" TargetMode="External"/><Relationship Id="rId5" Type="http://schemas.openxmlformats.org/officeDocument/2006/relationships/hyperlink" Target="http://www.google.cz/imgres?q=http://www.narodniparky.info/galerie/3-vodopady-krka.html&amp;um=1&amp;hl=cs&amp;biw=1024&amp;bih=456&amp;tbm=isch&amp;tbnid=dLCB4x_8bxuEtM:&amp;imgrefurl=http://www.narodniparky.info/galerie/3-krka.html&amp;docid=D9mkKtjUiir4DM&amp;imgurl=http://www.narodnipark" TargetMode="External"/><Relationship Id="rId4" Type="http://schemas.openxmlformats.org/officeDocument/2006/relationships/hyperlink" Target="http://www.google.cz/imgres?q=by%C4%8D%C3%AD+z%C3%A1pasy&amp;hl=cs&amp;gbv=2&amp;biw=637&amp;bih=321&amp;tbm=isch&amp;tbnid=IherirCgw_b7yM:&amp;imgrefurl=http://adrenalin-web.cz/cz/adrenalinove_zajimavosti/rozzureni_byci_1_3&amp;docid=JPr4vjMgQ36tGM&amp;imgurl=http://4.bp.blogspot.com/_GgpHQ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pain.png" TargetMode="External"/><Relationship Id="rId2" Type="http://schemas.openxmlformats.org/officeDocument/2006/relationships/hyperlink" Target="http://cs.wikipedia.org/wiki/Soubor:EU_location_ESP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Autonomous_communities_of_Spain_no_name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547813" y="1700213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Hana </a:t>
                      </a:r>
                      <a:r>
                        <a:rPr lang="cs-CZ" sz="2000" dirty="0" err="1" smtClean="0"/>
                        <a:t>Hilscherová</a:t>
                      </a:r>
                      <a:r>
                        <a:rPr lang="cs-CZ" sz="2000" dirty="0" smtClean="0"/>
                        <a:t> 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VY_52_INOVACE_Z.8.8-30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Španělsko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4292600"/>
            <a:ext cx="5407025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1"/>
          <p:cNvSpPr txBox="1">
            <a:spLocks noChangeArrowheads="1"/>
          </p:cNvSpPr>
          <p:nvPr/>
        </p:nvSpPr>
        <p:spPr bwMode="auto">
          <a:xfrm>
            <a:off x="357188" y="571500"/>
            <a:ext cx="842962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Anotace: prezentace o Španělsku</a:t>
            </a:r>
          </a:p>
          <a:p>
            <a:r>
              <a:rPr lang="cs-CZ" sz="2000"/>
              <a:t>Autor: Mgr.Hana Hilscherová 	</a:t>
            </a:r>
          </a:p>
          <a:p>
            <a:r>
              <a:rPr lang="cs-CZ" sz="2000"/>
              <a:t>Jazyk: Čeština</a:t>
            </a:r>
          </a:p>
          <a:p>
            <a:r>
              <a:rPr lang="cs-CZ" sz="2000"/>
              <a:t>Očekávaný výstup:	</a:t>
            </a:r>
          </a:p>
          <a:p>
            <a:r>
              <a:rPr lang="cs-CZ" sz="2000"/>
              <a:t>lokalizuje na mapách makroregiony světa, vymezí jejich hranice, zhodnotí jejich přírodní, kulturní, politické a hospodářské vlastnosti a jednotlivé makroregiony vzájemně porovná</a:t>
            </a:r>
          </a:p>
          <a:p>
            <a:r>
              <a:rPr lang="cs-CZ" sz="2000"/>
              <a:t>Speciální vzdělávací potřeby: žádné </a:t>
            </a:r>
          </a:p>
          <a:p>
            <a:r>
              <a:rPr lang="cs-CZ" sz="2000"/>
              <a:t>Klíčová slova: tradice, zeměpis, Evropa, západní Evropa, Španělsko</a:t>
            </a:r>
          </a:p>
          <a:p>
            <a:r>
              <a:rPr lang="cs-CZ" sz="2000"/>
              <a:t>Druh učebního materiálu: výkladová prezentace</a:t>
            </a:r>
          </a:p>
          <a:p>
            <a:r>
              <a:rPr lang="cs-CZ" sz="2000"/>
              <a:t>Druh interaktivity: výklad</a:t>
            </a:r>
          </a:p>
          <a:p>
            <a:r>
              <a:rPr lang="cs-CZ" sz="2000"/>
              <a:t>Cílová skupina:Žák</a:t>
            </a:r>
          </a:p>
          <a:p>
            <a:r>
              <a:rPr lang="cs-CZ" sz="2000"/>
              <a:t>Stupeň a typ vzdělávání: základní vzdělání – 2.stupeň</a:t>
            </a:r>
          </a:p>
          <a:p>
            <a:r>
              <a:rPr lang="cs-CZ" sz="2000"/>
              <a:t>Typická věková skupina:12 -15 let</a:t>
            </a:r>
          </a:p>
          <a:p>
            <a:r>
              <a:rPr lang="cs-CZ" sz="2000"/>
              <a:t>Celková velikost:1406 kB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ctrTitle"/>
          </p:nvPr>
        </p:nvSpPr>
        <p:spPr>
          <a:xfrm>
            <a:off x="611188" y="333375"/>
            <a:ext cx="7772400" cy="1727200"/>
          </a:xfrm>
        </p:spPr>
        <p:txBody>
          <a:bodyPr/>
          <a:lstStyle/>
          <a:p>
            <a:r>
              <a:rPr lang="cs-CZ" sz="11000" b="1" i="1" smtClean="0">
                <a:solidFill>
                  <a:srgbClr val="F7F719"/>
                </a:solidFill>
              </a:rPr>
              <a:t>Španělsko</a:t>
            </a:r>
            <a:r>
              <a:rPr lang="cs-CZ" sz="9600" i="1" smtClean="0"/>
              <a:t> </a:t>
            </a:r>
          </a:p>
        </p:txBody>
      </p:sp>
      <p:pic>
        <p:nvPicPr>
          <p:cNvPr id="16387" name="Picture 3" descr="vlajk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2286000"/>
            <a:ext cx="6357937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428625" y="6286500"/>
            <a:ext cx="690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Obdélník 4"/>
          <p:cNvSpPr>
            <a:spLocks noChangeArrowheads="1"/>
          </p:cNvSpPr>
          <p:nvPr/>
        </p:nvSpPr>
        <p:spPr bwMode="auto">
          <a:xfrm>
            <a:off x="214313" y="188913"/>
            <a:ext cx="8424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 </a:t>
            </a:r>
          </a:p>
        </p:txBody>
      </p:sp>
      <p:sp>
        <p:nvSpPr>
          <p:cNvPr id="18434" name="TextovéPole 3"/>
          <p:cNvSpPr txBox="1">
            <a:spLocks noChangeArrowheads="1"/>
          </p:cNvSpPr>
          <p:nvPr/>
        </p:nvSpPr>
        <p:spPr bwMode="auto">
          <a:xfrm>
            <a:off x="214313" y="188913"/>
            <a:ext cx="8429625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cs-CZ" sz="2000" b="1">
              <a:latin typeface="Calibri" pitchFamily="34" charset="0"/>
            </a:endParaRPr>
          </a:p>
          <a:p>
            <a:pPr marL="285750" indent="-285750" algn="ctr"/>
            <a:r>
              <a:rPr lang="cs-CZ" sz="3200" u="sng"/>
              <a:t>Základní údaje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000" b="1">
              <a:latin typeface="Calibri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Hlavní město</a:t>
            </a:r>
            <a:r>
              <a:rPr lang="cs-CZ" sz="2000">
                <a:latin typeface="Calibri" pitchFamily="34" charset="0"/>
              </a:rPr>
              <a:t>: Madrid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Rozloha: </a:t>
            </a:r>
            <a:r>
              <a:rPr lang="cs-CZ" sz="2000">
                <a:latin typeface="Calibri" pitchFamily="34" charset="0"/>
              </a:rPr>
              <a:t>504 782 km</a:t>
            </a:r>
            <a:r>
              <a:rPr lang="cs-CZ" sz="2000" baseline="30000">
                <a:latin typeface="Calibri" pitchFamily="34" charset="0"/>
              </a:rPr>
              <a:t>2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Nejvyšší bod: </a:t>
            </a:r>
            <a:r>
              <a:rPr lang="cs-CZ" sz="2000">
                <a:latin typeface="Calibri" pitchFamily="34" charset="0"/>
              </a:rPr>
              <a:t>Pico de Teide (3718 m n. m.)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Počet obyvatel: </a:t>
            </a:r>
            <a:r>
              <a:rPr lang="cs-CZ" sz="2000">
                <a:latin typeface="Calibri" pitchFamily="34" charset="0"/>
              </a:rPr>
              <a:t>46 063 511 (27. na světě, 2008)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Hustota zalidnění</a:t>
            </a:r>
            <a:r>
              <a:rPr lang="cs-CZ" sz="2000">
                <a:latin typeface="Calibri" pitchFamily="34" charset="0"/>
              </a:rPr>
              <a:t>: 87,8 ob. /km</a:t>
            </a:r>
            <a:r>
              <a:rPr lang="cs-CZ" sz="2000" baseline="30000">
                <a:latin typeface="Calibri" pitchFamily="34" charset="0"/>
              </a:rPr>
              <a:t>2</a:t>
            </a:r>
            <a:r>
              <a:rPr lang="cs-CZ" sz="2000">
                <a:latin typeface="Calibri" pitchFamily="34" charset="0"/>
              </a:rPr>
              <a:t> (84. na světě)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Jazyk:</a:t>
            </a:r>
            <a:r>
              <a:rPr lang="cs-CZ" sz="2000">
                <a:latin typeface="Calibri" pitchFamily="34" charset="0"/>
              </a:rPr>
              <a:t> Španělština, katalanština, baskičtina,galicijština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Naboženství:</a:t>
            </a:r>
            <a:r>
              <a:rPr lang="cs-CZ" sz="2000">
                <a:latin typeface="Calibri" pitchFamily="34" charset="0"/>
              </a:rPr>
              <a:t> katolické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000" b="1" u="sng">
              <a:latin typeface="Calibri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Statní zřízení</a:t>
            </a:r>
            <a:r>
              <a:rPr lang="cs-CZ" sz="2000">
                <a:latin typeface="Calibri" pitchFamily="34" charset="0"/>
              </a:rPr>
              <a:t>: Konstituční monarchie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Vznik: </a:t>
            </a:r>
            <a:r>
              <a:rPr lang="cs-CZ" sz="2000">
                <a:latin typeface="Calibri" pitchFamily="34" charset="0"/>
              </a:rPr>
              <a:t>1469 (sňatkem Isabely Kastilske a 	Ferdinanda Arogonského)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Král: </a:t>
            </a:r>
            <a:r>
              <a:rPr lang="cs-CZ" sz="2000">
                <a:latin typeface="Calibri" pitchFamily="34" charset="0"/>
              </a:rPr>
              <a:t>Juan Carlos I.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Předseda vlády</a:t>
            </a:r>
            <a:r>
              <a:rPr lang="cs-CZ" sz="2000">
                <a:latin typeface="Calibri" pitchFamily="34" charset="0"/>
              </a:rPr>
              <a:t>: José Luis Rodríguez Zapatero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Měna: </a:t>
            </a:r>
            <a:r>
              <a:rPr lang="cs-CZ" sz="2000">
                <a:latin typeface="Calibri" pitchFamily="34" charset="0"/>
              </a:rPr>
              <a:t>Euro</a:t>
            </a:r>
          </a:p>
          <a:p>
            <a:pPr lvl="3"/>
            <a:r>
              <a:rPr lang="cs-CZ" sz="2000" b="1" u="sng">
                <a:latin typeface="Calibri" pitchFamily="34" charset="0"/>
              </a:rPr>
              <a:t>Mezinarodní identifikace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MPZ:</a:t>
            </a:r>
            <a:r>
              <a:rPr lang="cs-CZ" sz="2000">
                <a:latin typeface="Calibri" pitchFamily="34" charset="0"/>
              </a:rPr>
              <a:t> 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000" b="1">
                <a:latin typeface="Calibri" pitchFamily="34" charset="0"/>
              </a:rPr>
              <a:t>Telefonní předvolba</a:t>
            </a:r>
            <a:r>
              <a:rPr lang="cs-CZ" sz="2000">
                <a:latin typeface="Calibri" pitchFamily="34" charset="0"/>
              </a:rPr>
              <a:t>: </a:t>
            </a:r>
            <a:r>
              <a:rPr lang="en-US" sz="2000">
                <a:latin typeface="Calibri" pitchFamily="34" charset="0"/>
              </a:rPr>
              <a:t> +</a:t>
            </a:r>
            <a:r>
              <a:rPr lang="cs-CZ" sz="2000">
                <a:latin typeface="Calibri" pitchFamily="34" charset="0"/>
              </a:rPr>
              <a:t>34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Madrid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solidFill>
            <a:srgbClr val="FF0000"/>
          </a:solidFill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Madrid je hlavním městem Španělska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Má přes 3 milióny obyvatel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je hlavním městem stejnojmenné provincie,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Průměrná nadmořská výška je 667 m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Madridské klima je kontinentální-středomořské a je silně ovlivněno městskými podmínkami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Zimy jsou chladné, s teplotami pod 4-5 ° C, časté mrazy a občas sněží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Léta jsou horká s průměrem kolem 24 ° C v červenci a srpnu, někdy s maximy nad 35 ° C </a:t>
            </a:r>
          </a:p>
          <a:p>
            <a:pPr>
              <a:buFont typeface="Arial" charset="0"/>
              <a:buNone/>
            </a:pPr>
            <a:endParaRPr lang="cs-CZ" sz="2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Politika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Nejvyššími státními orgány jsou král, parlament a vláda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Král je hlavou státu, reprezentuje stát navenek, svolává a rozpouští parlament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Má pravomoc schvalovat a vyhlašovat zákony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Parlament je dvoukomorový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Skládá se z Poslanecké sněmovny a Senátu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Poslanecká sněmovna je volena na 4 roky na základě poměrného zastoupení, volebním obvodem je provincie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Senát je volen na 4 roky a každá provincie zde má své 4 zástupce. Výkonná a nařizovací moc je svěřena vládě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Předseda vlády může být zastoupen králem nebo parlamentem</a:t>
            </a:r>
          </a:p>
          <a:p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Kultura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Tradiční španělská kultura je pevně zakořeněna v katolictví, jehož mocný vliv na tvorbu tradice dokazují například procesí o velikonočním týdnu „Semana Santa“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Vlivy cikánské kultury se odrážejí v tanci a hudbě flamenca, maurské dědictví se projevuje nejvíce v architektuře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Španělsko proslavili světově věhlasní umělci – El Greco (řeckého původu), Goya, Picasso, Katalánci Dalí, Gaudí či Miró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Další španělskou tradicí jsou býčí zápasy neboli corrida,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V Katalánsku bylo v roce 2010 rozhodnuto o jejich zákazu</a:t>
            </a:r>
          </a:p>
          <a:p>
            <a:pPr>
              <a:buFont typeface="Arial" charset="0"/>
              <a:buNone/>
            </a:pPr>
            <a:r>
              <a:rPr lang="cs-CZ" sz="2900" baseline="30000" smtClean="0">
                <a:latin typeface="Arial" charset="0"/>
                <a:cs typeface="Arial" charset="0"/>
              </a:rPr>
              <a:t> </a:t>
            </a:r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Býčí zápasy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Korida, nebo též býčí zápasy, je tradiční představení provozované zvláště ve Španělsku, v Portugalsku a v některých zemích Latinské Ameriky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Aktéři této podívané, nazývaní jako toreadoři, pro potěšení publika zabodávají do býka kopí a poté ho dorazí mečem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Jenom ve Španělsku je při zhruba 1700 zápasech ročně usmrceno asi deset tisíc býků</a:t>
            </a:r>
          </a:p>
          <a:p>
            <a:pPr>
              <a:buFont typeface="Wingdings" pitchFamily="2" charset="2"/>
              <a:buChar char="§"/>
            </a:pPr>
            <a:r>
              <a:rPr lang="cs-CZ" sz="2000" baseline="30000" smtClean="0">
                <a:latin typeface="Arial" charset="0"/>
                <a:cs typeface="Arial" charset="0"/>
              </a:rPr>
              <a:t> </a:t>
            </a:r>
            <a:r>
              <a:rPr lang="cs-CZ" sz="2000" smtClean="0">
                <a:latin typeface="Arial" charset="0"/>
                <a:cs typeface="Arial" charset="0"/>
              </a:rPr>
              <a:t>Někteří lidé tuto tradiční podívanou považují za formu týrání zvířat, proto je postupně zakazována.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Obrázky z býčích zápasu</a:t>
            </a:r>
          </a:p>
        </p:txBody>
      </p:sp>
      <p:pic>
        <p:nvPicPr>
          <p:cNvPr id="23555" name="Picture 6" descr="korida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1357313"/>
            <a:ext cx="5072062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 descr="http://4.bp.blogspot.com/_GgpHQ314dzA/SlN1JWKB_8I/AAAAAAAACdo/ZMO3nc76kj0/s400/bull_fighting_barcelona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1357313"/>
            <a:ext cx="3857625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ovéPole 4"/>
          <p:cNvSpPr txBox="1">
            <a:spLocks noChangeArrowheads="1"/>
          </p:cNvSpPr>
          <p:nvPr/>
        </p:nvSpPr>
        <p:spPr bwMode="auto">
          <a:xfrm>
            <a:off x="500063" y="6572250"/>
            <a:ext cx="865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Obr.2,3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Národní parky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10 NP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park Ordesa y Monte Perdido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 Rozpíná se v okolí hory Perdu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O tuto památku se v seznamu UNESCO dělí Španělsko                  s Francií, leží totiž přímo na jejich hranicích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Přezdívá se jí také „Ztracená hora“, z francouzské strany je totiž v podstatě neviditelná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Srdcem území je  kaňon údolí Ordesa s množstvím půvabných kaskád vodopádů říčky Arazas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Můžete zde spatřit spoustu unikátních rostlinných                                a živočišných druhů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200" smtClean="0">
                <a:latin typeface="Arial" charset="0"/>
                <a:cs typeface="Arial" charset="0"/>
              </a:rPr>
              <a:t>Symbolem parku je orlosup bradatý, vzácný mrchožravý pták, který se v Evropě vyskytuje jen v Pyrenejích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200" smtClean="0"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Arazas</a:t>
            </a:r>
          </a:p>
        </p:txBody>
      </p:sp>
      <p:pic>
        <p:nvPicPr>
          <p:cNvPr id="26627" name="Content Placeholder 5" descr="15_narodni_park_krka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71575" y="1600200"/>
            <a:ext cx="6800850" cy="4525963"/>
          </a:xfrm>
        </p:spPr>
      </p:pic>
      <p:sp>
        <p:nvSpPr>
          <p:cNvPr id="26628" name="TextovéPole 3"/>
          <p:cNvSpPr txBox="1">
            <a:spLocks noChangeArrowheads="1"/>
          </p:cNvSpPr>
          <p:nvPr/>
        </p:nvSpPr>
        <p:spPr bwMode="auto">
          <a:xfrm>
            <a:off x="357188" y="6500813"/>
            <a:ext cx="690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Katedrála v Burgosu</a:t>
            </a: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španělský epos o hrdinném křesťanovi Cidovi, který bojoval proti Maurům.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jsou zde  uloženy jeho ostatky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Stavba této gotické památky v bývalém sídle biskupů a arcibiskupů Burgosu trvala od poloviny 13. století téměř 300 let.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Je třetí největší katedrálou ve Španělsku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Nachází se v ní mimo jiné zlaté schodiště ze 16. století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V této krasové oblasti byly objeveny pozůstatky koster člověka patřící k nejstarším v Evropě</a:t>
            </a:r>
            <a:endParaRPr lang="cs-CZ" sz="2000" b="1" smtClean="0">
              <a:latin typeface="Arial" charset="0"/>
              <a:cs typeface="Arial" charset="0"/>
            </a:endParaRPr>
          </a:p>
          <a:p>
            <a:endParaRPr lang="cs-CZ" sz="2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Katedrála v Burgosu</a:t>
            </a:r>
          </a:p>
        </p:txBody>
      </p:sp>
      <p:pic>
        <p:nvPicPr>
          <p:cNvPr id="29699" name="Zástupný symbol pro obsah 5" descr="katedrála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5750" y="1285875"/>
            <a:ext cx="4318000" cy="5357813"/>
          </a:xfrm>
        </p:spPr>
      </p:pic>
      <p:pic>
        <p:nvPicPr>
          <p:cNvPr id="29700" name="Obrázek 6" descr="450PX-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285875"/>
            <a:ext cx="3919538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ovéPole 4"/>
          <p:cNvSpPr txBox="1">
            <a:spLocks noChangeArrowheads="1"/>
          </p:cNvSpPr>
          <p:nvPr/>
        </p:nvSpPr>
        <p:spPr bwMode="auto">
          <a:xfrm>
            <a:off x="571500" y="6215063"/>
            <a:ext cx="865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Obr.5,6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Barcelona</a:t>
            </a: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675"/>
            <a:ext cx="8147050" cy="4281488"/>
          </a:xfrm>
          <a:solidFill>
            <a:srgbClr val="FFFF00"/>
          </a:solidFill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Symbolem města je Gaudího mistrovské dílo Sagrada Familia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Přírodní oázu z výhledem na celé město tvoří Park Güell - prvky                z dílny Gaudího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Hlavní tepnu města tvoří třída La Rambla, která pulsuje ve dne                  v noci a je lemována živými sochami 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Kolumbův pomník</a:t>
            </a:r>
          </a:p>
          <a:p>
            <a:pPr>
              <a:buFont typeface="Wingdings" pitchFamily="2" charset="2"/>
              <a:buChar char="§"/>
            </a:pPr>
            <a:r>
              <a:rPr lang="cs-CZ" sz="2000" smtClean="0">
                <a:latin typeface="Arial" charset="0"/>
                <a:cs typeface="Arial" charset="0"/>
              </a:rPr>
              <a:t> Starobylou atmosféru si dodnes uchovává stará rybářská čtvrť Barceloneta</a:t>
            </a:r>
            <a:endParaRPr lang="cs-CZ" sz="2000" b="1" smtClean="0">
              <a:latin typeface="Arial" charset="0"/>
              <a:cs typeface="Arial" charset="0"/>
            </a:endParaRPr>
          </a:p>
          <a:p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Španělská kuchyně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Mezi základní ingredience španělské kuchyně patří ryby, mořské plody, hovězí, vepřové a drůbeží maso, čerstvá zelenina, ovoce, rýže, olivy a olivový olej.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Španělé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mají v oblibě saláty, dušené pokrmy, grilovaná masa, sušené salámy nebo šunky a polévky.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Nejznámější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místní specialitou je tradiční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Paella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Jedná se o šafránové rizoto s masem, zeleninou nebo mořskými plody.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Vyhlášená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je také studená zeleninová polévka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Gazpacho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Oblíbená je tu také Tortilla de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Patatas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bramborová omeleta s vajíčky a cibulí.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Základem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španělského stravování jsou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Tapas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což je pojem zahrnující různé předkrmy nebo menší pokrmy a „chuťovky“ k vínu.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Mohou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to být olivy, nakládaná či grilovaná zelenina, klobásky, ančovičky, masové kuličky, plody moře a mnoho dalších.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Paella</a:t>
            </a:r>
          </a:p>
        </p:txBody>
      </p:sp>
      <p:pic>
        <p:nvPicPr>
          <p:cNvPr id="33795" name="Zástupný symbol pro obsah 3" descr="main_img1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95288" y="1844675"/>
            <a:ext cx="3962400" cy="3941763"/>
          </a:xfrm>
        </p:spPr>
      </p:pic>
      <p:pic>
        <p:nvPicPr>
          <p:cNvPr id="33796" name="Obrázek 4" descr="36205specialvarimespanelskopaella-foto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785938"/>
            <a:ext cx="3929062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ovéPole 5"/>
          <p:cNvSpPr txBox="1">
            <a:spLocks noChangeArrowheads="1"/>
          </p:cNvSpPr>
          <p:nvPr/>
        </p:nvSpPr>
        <p:spPr bwMode="auto">
          <a:xfrm>
            <a:off x="500063" y="6429375"/>
            <a:ext cx="865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Obr.7,8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Obrázek 1" descr="800px-EU_location_ESP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ovéPole 2"/>
          <p:cNvSpPr txBox="1">
            <a:spLocks noChangeArrowheads="1"/>
          </p:cNvSpPr>
          <p:nvPr/>
        </p:nvSpPr>
        <p:spPr bwMode="auto">
          <a:xfrm>
            <a:off x="714375" y="0"/>
            <a:ext cx="690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Obr.9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Obrázek 1" descr="696px-Spai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57188"/>
            <a:ext cx="7143750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ovéPole 2"/>
          <p:cNvSpPr txBox="1">
            <a:spLocks noChangeArrowheads="1"/>
          </p:cNvSpPr>
          <p:nvPr/>
        </p:nvSpPr>
        <p:spPr bwMode="auto">
          <a:xfrm>
            <a:off x="214313" y="428625"/>
            <a:ext cx="808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Obr.10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Obrázek 1" descr="653px-Autonomous_communities_of_Spain_no_names.sv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2088" y="571500"/>
            <a:ext cx="62198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ovéPole 2"/>
          <p:cNvSpPr txBox="1">
            <a:spLocks noChangeArrowheads="1"/>
          </p:cNvSpPr>
          <p:nvPr/>
        </p:nvSpPr>
        <p:spPr bwMode="auto">
          <a:xfrm>
            <a:off x="428625" y="285750"/>
            <a:ext cx="808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Obr.11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ovéPole 1"/>
          <p:cNvSpPr txBox="1">
            <a:spLocks noChangeArrowheads="1"/>
          </p:cNvSpPr>
          <p:nvPr/>
        </p:nvSpPr>
        <p:spPr bwMode="auto">
          <a:xfrm>
            <a:off x="571500" y="285750"/>
            <a:ext cx="8072438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 </a:t>
            </a:r>
          </a:p>
          <a:p>
            <a:r>
              <a:rPr lang="cs-CZ" sz="1600">
                <a:latin typeface="Calibri" pitchFamily="34" charset="0"/>
              </a:rPr>
              <a:t>Obr.1: </a:t>
            </a:r>
            <a:r>
              <a:rPr lang="cs-CZ" sz="1600">
                <a:latin typeface="Calibri" pitchFamily="34" charset="0"/>
                <a:hlinkClick r:id="rId2"/>
              </a:rPr>
              <a:t>http://cs.wikipedia.org/wiki/Soubor:Flag_of_Spain.svg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Obr.2:</a:t>
            </a:r>
            <a:r>
              <a:rPr lang="cs-CZ" sz="1600">
                <a:latin typeface="Calibri" pitchFamily="34" charset="0"/>
                <a:hlinkClick r:id="rId3"/>
              </a:rPr>
              <a:t>http://www.google.cz/imgres?q=by%C4%8D%C3%AD+z%C3%A1pasy&amp;hl=cs&amp;biw=1024&amp;bih=456&amp;gbv=2&amp;tbm=isch&amp;tbnid=_l5kYgD6cWXqoM:&amp;imgrefurl=http://www.differentlife.cz/korida.htm&amp;docid=pcG37Gdwrt_agM&amp;imgurl=http://www.differentlife.cz/picture/korida02.jpg&amp;w=510&amp;h=335&amp;e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Obr.3:</a:t>
            </a:r>
            <a:r>
              <a:rPr lang="cs-CZ" sz="1600">
                <a:latin typeface="Calibri" pitchFamily="34" charset="0"/>
                <a:hlinkClick r:id="rId4"/>
              </a:rPr>
              <a:t>http://www.google.cz/imgres?q=by%C4%8D%C3%AD+z%C3%A1pasy&amp;hl=cs&amp;gbv=2&amp;biw=637&amp;bih=321&amp;tbm=isch&amp;tbnid=IherirCgw_b7yM:&amp;imgrefurl=http://adrenalin-web.cz/cz/adrenalinove_zajimavosti/rozzureni_byci_1_3&amp;docid=JPr4vjMgQ36tGM&amp;imgurl=http://4.bp.blogspot.com/_GgpHQ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Obr.4:</a:t>
            </a:r>
            <a:r>
              <a:rPr lang="cs-CZ" sz="1600">
                <a:latin typeface="Calibri" pitchFamily="34" charset="0"/>
                <a:hlinkClick r:id="rId5"/>
              </a:rPr>
              <a:t>http://www.google.cz/imgres?q=http://www.narodniparky.info/galerie/3-vodopady-krka.html&amp;um=1&amp;hl=cs&amp;biw=1024&amp;bih=456&amp;tbm=isch&amp;tbnid=dLCB4x_8bxuEtM:&amp;imgrefurl=http://www.narodniparky.info/galerie/3-krka.html&amp;docid=D9mkKtjUiir4DM&amp;imgurl=http://www.narodnipark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Obr.5:</a:t>
            </a:r>
            <a:r>
              <a:rPr lang="cs-CZ" sz="1600">
                <a:latin typeface="Calibri" pitchFamily="34" charset="0"/>
                <a:hlinkClick r:id="rId6"/>
              </a:rPr>
              <a:t>http://www.vwv.cz/jakub/galerie.php?img=spa_012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Obr.6:</a:t>
            </a:r>
            <a:r>
              <a:rPr lang="cs-CZ" sz="1600">
                <a:latin typeface="Calibri" pitchFamily="34" charset="0"/>
                <a:hlinkClick r:id="rId7"/>
              </a:rPr>
              <a:t>http://es.wikipedia.org/wiki/Archivo:Bas%C3%ADlica_de_Santiago_02.JPG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Obr.7: </a:t>
            </a:r>
            <a:r>
              <a:rPr lang="cs-CZ" sz="1600">
                <a:latin typeface="Calibri" pitchFamily="34" charset="0"/>
                <a:hlinkClick r:id="rId8"/>
              </a:rPr>
              <a:t>http://www.google.com/imgres?q=paella&amp;hl=cs&amp;sa=X&amp;gbv=2&amp;biw=1440&amp;bih=805&amp;tbm=isch&amp;tbnid=KYko4kLsf2g97M:&amp;imgrefurl=http://www.paella.co.nz/&amp;docid=HQ1Fuwd5spPsXM&amp;imgurl=http://www.paella.co.nz/images/main_img1.jpg&amp;w=363&amp;h=320&amp;ei=7Xq6Ts6TFNDNsgbB1LnqBg&amp;zoom=1&amp;</a:t>
            </a:r>
            <a:endParaRPr lang="cs-CZ" sz="1600">
              <a:latin typeface="Calibri" pitchFamily="34" charset="0"/>
            </a:endParaRPr>
          </a:p>
          <a:p>
            <a:r>
              <a:rPr lang="cs-CZ" sz="1600">
                <a:latin typeface="Calibri" pitchFamily="34" charset="0"/>
              </a:rPr>
              <a:t>Obr.8:</a:t>
            </a:r>
            <a:r>
              <a:rPr lang="cs-CZ" sz="1600">
                <a:latin typeface="Calibri" pitchFamily="34" charset="0"/>
                <a:hlinkClick r:id="rId8"/>
              </a:rPr>
              <a:t>http://www.google.com/imgres?q=paella&amp;hl=cs&amp;sa=X&amp;gbv=2&amp;biw=1440&amp;bih=805&amp;tbm=isch&amp;tbnid=KYko4kLsf2g97M:&amp;imgrefurl=http://www.paella.co.nz/&amp;docid=HQ1Fuwd5spPsXM&amp;imgurl=http://www.paella.co.nz/images/main_img1.jpg&amp;w=363&amp;h=320&amp;ei=7Xq6Ts6TFNDNsgbB1LnqBg&amp;zoom=1&amp;</a:t>
            </a:r>
            <a:endParaRPr lang="cs-CZ" sz="1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ovéPole 1"/>
          <p:cNvSpPr txBox="1">
            <a:spLocks noChangeArrowheads="1"/>
          </p:cNvSpPr>
          <p:nvPr/>
        </p:nvSpPr>
        <p:spPr bwMode="auto">
          <a:xfrm>
            <a:off x="571500" y="571500"/>
            <a:ext cx="8001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Obr.9:</a:t>
            </a:r>
            <a:r>
              <a:rPr lang="cs-CZ">
                <a:latin typeface="Calibri" pitchFamily="34" charset="0"/>
                <a:hlinkClick r:id="rId2"/>
              </a:rPr>
              <a:t>http://cs.wikipedia.org/wiki/Soubor:EU_location_ESP.png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Obr.10: </a:t>
            </a:r>
            <a:r>
              <a:rPr lang="cs-CZ">
                <a:latin typeface="Calibri" pitchFamily="34" charset="0"/>
                <a:hlinkClick r:id="rId3"/>
              </a:rPr>
              <a:t>http://cs.wikipedia.org/wiki/Soubor:Spain.png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Obr.11:</a:t>
            </a:r>
            <a:r>
              <a:rPr lang="cs-CZ">
                <a:latin typeface="Calibri" pitchFamily="34" charset="0"/>
                <a:hlinkClick r:id="rId4"/>
              </a:rPr>
              <a:t>http://cs.wikipedia.org/wiki/Soubor:Autonomous_communities_of_Spain_no_names.svg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831</Words>
  <Application>Microsoft Office PowerPoint</Application>
  <PresentationFormat>On-screen Show (4:3)</PresentationFormat>
  <Paragraphs>133</Paragraphs>
  <Slides>21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Calibri</vt:lpstr>
      <vt:lpstr>Arial</vt:lpstr>
      <vt:lpstr>Wingdings</vt:lpstr>
      <vt:lpstr>Motiv systému Office</vt:lpstr>
      <vt:lpstr>Snímek 1</vt:lpstr>
      <vt:lpstr>Snímek 2</vt:lpstr>
      <vt:lpstr>Španělsko </vt:lpstr>
      <vt:lpstr>Snímek 4</vt:lpstr>
      <vt:lpstr>Madrid</vt:lpstr>
      <vt:lpstr>Politika</vt:lpstr>
      <vt:lpstr>Kultura</vt:lpstr>
      <vt:lpstr>Býčí zápasy</vt:lpstr>
      <vt:lpstr>Obrázky z býčích zápasu</vt:lpstr>
      <vt:lpstr>Národní parky</vt:lpstr>
      <vt:lpstr>Arazas</vt:lpstr>
      <vt:lpstr>Katedrála v Burgosu</vt:lpstr>
      <vt:lpstr>Katedrála v Burgosu</vt:lpstr>
      <vt:lpstr>Barcelona</vt:lpstr>
      <vt:lpstr>Španělská kuchyně</vt:lpstr>
      <vt:lpstr>Paella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Španělsko</dc:title>
  <dc:creator>Lucík</dc:creator>
  <cp:lastModifiedBy>DUM</cp:lastModifiedBy>
  <cp:revision>39</cp:revision>
  <dcterms:created xsi:type="dcterms:W3CDTF">2011-11-07T21:40:17Z</dcterms:created>
  <dcterms:modified xsi:type="dcterms:W3CDTF">2012-05-08T12:12:03Z</dcterms:modified>
</cp:coreProperties>
</file>