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7" r:id="rId2"/>
    <p:sldId id="268" r:id="rId3"/>
    <p:sldId id="258" r:id="rId4"/>
    <p:sldId id="269" r:id="rId5"/>
    <p:sldId id="260" r:id="rId6"/>
    <p:sldId id="261" r:id="rId7"/>
    <p:sldId id="263" r:id="rId8"/>
    <p:sldId id="271" r:id="rId9"/>
    <p:sldId id="273" r:id="rId10"/>
    <p:sldId id="275" r:id="rId11"/>
    <p:sldId id="276" r:id="rId12"/>
    <p:sldId id="277" r:id="rId13"/>
    <p:sldId id="278" r:id="rId14"/>
    <p:sldId id="279" r:id="rId15"/>
    <p:sldId id="265" r:id="rId16"/>
    <p:sldId id="26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VY_52_INOVACE_36_Přírodopis 7.ročník_Miříkovité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Miříkovité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březen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A4BF6540-EF46-4CDA-9A3B-D2CE1E5782BC}" type="presOf" srcId="{4C35D32F-0EAB-4CD7-82EE-45574DC2A586}" destId="{6AB29FE0-4261-4AFC-A281-4104E238B479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5002483-0642-4821-84A8-F221E9181A47}" type="presOf" srcId="{B651F6E3-6281-48DB-9319-2AEAFDAE7572}" destId="{619D679B-A015-4ECF-8348-D1034C574F40}" srcOrd="0" destOrd="0" presId="urn:microsoft.com/office/officeart/2005/8/layout/target3"/>
    <dgm:cxn modelId="{12AEDA91-834E-40BA-AD99-B886AD6CBE6B}" type="presOf" srcId="{D1D4F407-5343-4D3F-B5B9-D407B03CAEB4}" destId="{AED2198E-93D5-4001-81B4-73124B309672}" srcOrd="1" destOrd="0" presId="urn:microsoft.com/office/officeart/2005/8/layout/target3"/>
    <dgm:cxn modelId="{F71C391B-FF71-49D9-8126-6FAA1908D73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C87F241E-6F42-47A7-8D4D-924B01786DEF}" type="presOf" srcId="{D1B46980-6531-4606-95E6-44980827E919}" destId="{6140AFEC-043D-4C43-A2F9-D0F5331DF3A3}" srcOrd="0" destOrd="0" presId="urn:microsoft.com/office/officeart/2005/8/layout/target3"/>
    <dgm:cxn modelId="{9275436F-EA1B-48BA-BB97-E8ED80615097}" type="presOf" srcId="{4C35D32F-0EAB-4CD7-82EE-45574DC2A586}" destId="{751E9DD6-38DB-49FF-B3BE-A7F1586C8B0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9ADCD55-7D21-42F4-A697-EFA81AF220B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A1A30D-9E03-455C-BB6D-981712F39065}" type="presOf" srcId="{FF3621C1-5D89-4169-B9F7-F768AE7D9489}" destId="{522F3148-FA5D-45C0-8223-90D71CEF85DC}" srcOrd="1" destOrd="0" presId="urn:microsoft.com/office/officeart/2005/8/layout/target3"/>
    <dgm:cxn modelId="{683F9809-8209-4052-95C5-A9BF2D398832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4F4CD0-4CFE-427F-BA6A-52695578B554}" type="presOf" srcId="{D1B46980-6531-4606-95E6-44980827E919}" destId="{2BE915AB-18AA-4053-B92C-3BFC9ED204BB}" srcOrd="1" destOrd="0" presId="urn:microsoft.com/office/officeart/2005/8/layout/target3"/>
    <dgm:cxn modelId="{6C3958AB-60AE-4500-9689-76DE4DED5CC0}" type="presOf" srcId="{757F3AB3-0718-4624-B441-E567A8F0AB56}" destId="{333A1088-737F-45CB-B68E-254E46348037}" srcOrd="0" destOrd="0" presId="urn:microsoft.com/office/officeart/2005/8/layout/target3"/>
    <dgm:cxn modelId="{6C1835AD-FBDC-46F1-9EF3-31D542B2180D}" type="presOf" srcId="{FF3621C1-5D89-4169-B9F7-F768AE7D9489}" destId="{3AF1215E-7776-4C24-8064-1417BC451259}" srcOrd="0" destOrd="0" presId="urn:microsoft.com/office/officeart/2005/8/layout/target3"/>
    <dgm:cxn modelId="{554AF3A5-9807-4D6F-9D73-9A209EF3745D}" type="presOf" srcId="{D8197B8C-B260-4A16-BDF4-0947B075E274}" destId="{5A5FFA88-C948-4069-8E93-59FA12366E83}" srcOrd="1" destOrd="0" presId="urn:microsoft.com/office/officeart/2005/8/layout/target3"/>
    <dgm:cxn modelId="{4F5CD13B-7482-4182-9445-BBBFA35E6A28}" type="presParOf" srcId="{333A1088-737F-45CB-B68E-254E46348037}" destId="{F5ABB229-8D3B-4694-996A-96F23CF14429}" srcOrd="0" destOrd="0" presId="urn:microsoft.com/office/officeart/2005/8/layout/target3"/>
    <dgm:cxn modelId="{C578B87A-ABBF-4E04-885B-EF0DF38AA0DC}" type="presParOf" srcId="{333A1088-737F-45CB-B68E-254E46348037}" destId="{F41139FD-01EE-4571-8B17-4FB00FC51163}" srcOrd="1" destOrd="0" presId="urn:microsoft.com/office/officeart/2005/8/layout/target3"/>
    <dgm:cxn modelId="{90A059E3-F8C0-4FEA-95DE-41BA3BE52256}" type="presParOf" srcId="{333A1088-737F-45CB-B68E-254E46348037}" destId="{D005CE8C-CC26-4C3E-AC11-E15060ECD759}" srcOrd="2" destOrd="0" presId="urn:microsoft.com/office/officeart/2005/8/layout/target3"/>
    <dgm:cxn modelId="{E0DBEB6C-DB85-43B1-8965-BC65D9E2445F}" type="presParOf" srcId="{333A1088-737F-45CB-B68E-254E46348037}" destId="{2C702D82-9B77-49B7-9568-BB8EB47C3372}" srcOrd="3" destOrd="0" presId="urn:microsoft.com/office/officeart/2005/8/layout/target3"/>
    <dgm:cxn modelId="{B3B98191-1650-495C-839E-E4F00F919FEA}" type="presParOf" srcId="{333A1088-737F-45CB-B68E-254E46348037}" destId="{A52A0455-90FF-4808-ABD0-F02540D31D5A}" srcOrd="4" destOrd="0" presId="urn:microsoft.com/office/officeart/2005/8/layout/target3"/>
    <dgm:cxn modelId="{2CD75099-7D10-4EA0-87C7-9823529C988D}" type="presParOf" srcId="{333A1088-737F-45CB-B68E-254E46348037}" destId="{6140AFEC-043D-4C43-A2F9-D0F5331DF3A3}" srcOrd="5" destOrd="0" presId="urn:microsoft.com/office/officeart/2005/8/layout/target3"/>
    <dgm:cxn modelId="{3DB57362-01F2-40BA-8248-7F13197DDA92}" type="presParOf" srcId="{333A1088-737F-45CB-B68E-254E46348037}" destId="{9358AC05-5D7D-4327-9F80-1AD486AEA664}" srcOrd="6" destOrd="0" presId="urn:microsoft.com/office/officeart/2005/8/layout/target3"/>
    <dgm:cxn modelId="{C4A2FA7B-A48B-40D5-9DBF-425962F81DC1}" type="presParOf" srcId="{333A1088-737F-45CB-B68E-254E46348037}" destId="{313FC574-E1CD-4FB4-B054-0B805CE0447D}" srcOrd="7" destOrd="0" presId="urn:microsoft.com/office/officeart/2005/8/layout/target3"/>
    <dgm:cxn modelId="{BC8E9EC9-645D-4660-A18C-759E7702B4BC}" type="presParOf" srcId="{333A1088-737F-45CB-B68E-254E46348037}" destId="{619D679B-A015-4ECF-8348-D1034C574F40}" srcOrd="8" destOrd="0" presId="urn:microsoft.com/office/officeart/2005/8/layout/target3"/>
    <dgm:cxn modelId="{BCB07C0A-87F5-4ADA-AD89-F6AE97FAE6A8}" type="presParOf" srcId="{333A1088-737F-45CB-B68E-254E46348037}" destId="{322283A8-4A27-4CDA-BAE3-F381106A9174}" srcOrd="9" destOrd="0" presId="urn:microsoft.com/office/officeart/2005/8/layout/target3"/>
    <dgm:cxn modelId="{E53BBCB9-54AD-4135-951B-8872C1F30490}" type="presParOf" srcId="{333A1088-737F-45CB-B68E-254E46348037}" destId="{FFC9F71D-1B4F-4AD9-A4A6-86ADEFC8AF5C}" srcOrd="10" destOrd="0" presId="urn:microsoft.com/office/officeart/2005/8/layout/target3"/>
    <dgm:cxn modelId="{39EB07B2-65A1-44B2-89BB-CCD0168ED272}" type="presParOf" srcId="{333A1088-737F-45CB-B68E-254E46348037}" destId="{25B08C86-7E15-44DC-BE7F-FFB55DD49D12}" srcOrd="11" destOrd="0" presId="urn:microsoft.com/office/officeart/2005/8/layout/target3"/>
    <dgm:cxn modelId="{540E850C-BCBB-4476-B32E-6B7D042C8116}" type="presParOf" srcId="{333A1088-737F-45CB-B68E-254E46348037}" destId="{C00F7E6A-B60D-414E-B40A-C4B931C28BAF}" srcOrd="12" destOrd="0" presId="urn:microsoft.com/office/officeart/2005/8/layout/target3"/>
    <dgm:cxn modelId="{F3229463-03EE-4872-9AF9-9F176D99E894}" type="presParOf" srcId="{333A1088-737F-45CB-B68E-254E46348037}" destId="{18D1CD71-A09E-4DC8-AD58-D43BE56A821F}" srcOrd="13" destOrd="0" presId="urn:microsoft.com/office/officeart/2005/8/layout/target3"/>
    <dgm:cxn modelId="{6CCC4B66-808A-4A8C-8A5D-9A8D9330885C}" type="presParOf" srcId="{333A1088-737F-45CB-B68E-254E46348037}" destId="{3AF1215E-7776-4C24-8064-1417BC451259}" srcOrd="14" destOrd="0" presId="urn:microsoft.com/office/officeart/2005/8/layout/target3"/>
    <dgm:cxn modelId="{523B5F69-165D-4674-867C-5B19139F0871}" type="presParOf" srcId="{333A1088-737F-45CB-B68E-254E46348037}" destId="{1A56D0C6-827E-4224-8020-F6331FAB0C3E}" srcOrd="15" destOrd="0" presId="urn:microsoft.com/office/officeart/2005/8/layout/target3"/>
    <dgm:cxn modelId="{951299F3-5289-4B02-9966-511AEF9D220A}" type="presParOf" srcId="{333A1088-737F-45CB-B68E-254E46348037}" destId="{5D1861EB-1465-4B6B-B573-C1854262B277}" srcOrd="16" destOrd="0" presId="urn:microsoft.com/office/officeart/2005/8/layout/target3"/>
    <dgm:cxn modelId="{E1C8323F-F284-4A7F-8B34-E4C5B00D439A}" type="presParOf" srcId="{333A1088-737F-45CB-B68E-254E46348037}" destId="{751E9DD6-38DB-49FF-B3BE-A7F1586C8B05}" srcOrd="17" destOrd="0" presId="urn:microsoft.com/office/officeart/2005/8/layout/target3"/>
    <dgm:cxn modelId="{5795688A-CB53-4951-B840-472E1F5DEF6D}" type="presParOf" srcId="{333A1088-737F-45CB-B68E-254E46348037}" destId="{AED2198E-93D5-4001-81B4-73124B309672}" srcOrd="18" destOrd="0" presId="urn:microsoft.com/office/officeart/2005/8/layout/target3"/>
    <dgm:cxn modelId="{7CDACEDC-9427-4F1D-AADD-8D76E61C52F8}" type="presParOf" srcId="{333A1088-737F-45CB-B68E-254E46348037}" destId="{2BE915AB-18AA-4053-B92C-3BFC9ED204BB}" srcOrd="19" destOrd="0" presId="urn:microsoft.com/office/officeart/2005/8/layout/target3"/>
    <dgm:cxn modelId="{0218B58A-1409-4CFC-923F-5DF6777ABEB7}" type="presParOf" srcId="{333A1088-737F-45CB-B68E-254E46348037}" destId="{6BB5E863-4638-4E1D-BFDE-399D028AC4ED}" srcOrd="20" destOrd="0" presId="urn:microsoft.com/office/officeart/2005/8/layout/target3"/>
    <dgm:cxn modelId="{AC740F53-DDDF-4440-9565-6359ABEC5B8D}" type="presParOf" srcId="{333A1088-737F-45CB-B68E-254E46348037}" destId="{5A5FFA88-C948-4069-8E93-59FA12366E83}" srcOrd="21" destOrd="0" presId="urn:microsoft.com/office/officeart/2005/8/layout/target3"/>
    <dgm:cxn modelId="{F58FCC23-A813-4DA5-A017-CD3F8F509EF7}" type="presParOf" srcId="{333A1088-737F-45CB-B68E-254E46348037}" destId="{522F3148-FA5D-45C0-8223-90D71CEF85DC}" srcOrd="22" destOrd="0" presId="urn:microsoft.com/office/officeart/2005/8/layout/target3"/>
    <dgm:cxn modelId="{B0CBEB03-AF4B-4D4A-8EAD-038BD88931E1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F157BA1-3054-4DD3-B787-6E8DFF53B394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E13BF5-8C14-4907-AC86-97A3C43274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2BF917-4D0F-4148-8B4B-0696E9A0312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48DD1AA-67C8-4F0E-899F-CAD98A5B53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06C8511-1EFD-4150-A6FB-74406C612A7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725A9A7-EF10-4679-94D9-FE7E0F0883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BEBA0E-AD17-4A79-9E68-9BA7F7AF88D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27F0E74-9912-416E-9A25-B09F15D4D5A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A04238-A9A0-4297-B2FC-0811D2778F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BE3DB8B-3EBB-434E-B98B-CAD98F510B6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3586155-28AA-4164-9C25-BCDF5F64271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DAAC64-8F60-4D55-8C08-2AAC913A0F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2F9BBC-0EEB-4B7D-9A0A-20747BCBD9A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425ED11-0D27-4E2B-844F-43861B5FE8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8F4872-FBB1-482A-B558-6E956D2D5DE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F874B8B-FC54-41C6-8978-C9F635001EE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F27D84E-EAE7-4890-959A-69DC9FA24B6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88813C-6307-4878-978B-9E75F966E2B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2645A-AECD-4B5F-8A0D-2C89BF612FAE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81809-28CF-45E4-B666-37119565A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222AF-F0D1-4299-8561-B2F7C3AE836B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F4F41-6219-469A-8F30-E47F22720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FD632-6FF1-45C7-A16F-73BDF2356C52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3E027-CB88-4294-8993-D2ADEB34D6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EDE9C-A297-44E1-8008-0558CB5E4970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7D9C7-BEB8-4505-8522-9900D0BDB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2EBAF-8486-4BD9-80E0-EA47FC408287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DCCB8-FB65-4A33-8F04-4C06650C3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275F2-DA71-44FE-85E0-385AEE9FA70F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47E93-A4C4-434C-B40B-74249BDEB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01969-98AA-4F4A-9DFB-B17F75CD2435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7CC16-2582-4A2F-B593-6C14940E5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A2554-A819-4E31-8C46-A50101043EDD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0E78C-7EE1-4029-B538-0758FE4060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FFB4E-02BF-4115-B739-B400A14A61C8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4A40C-3B82-4FAD-A186-B40E0EE530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E1AE3C-1684-4A00-BA7C-109F2DBF4BA1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F14051-34DB-44F1-B305-9D8B46687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8CE27-13F7-445B-B610-86505918D8C8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3B3B05-62DB-4053-9B92-B3DFF6FCFB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A30DD2-5908-47B2-951D-2424E3D1F846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23EC83-EB5C-40B1-B73F-3265C7983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otanika.borec.cz/fota/brslice_kozi_noha2m.jpg" TargetMode="External"/><Relationship Id="rId3" Type="http://schemas.openxmlformats.org/officeDocument/2006/relationships/hyperlink" Target="http://www.oseva-trading.cz/image/kmin%20kvet.jpg" TargetMode="External"/><Relationship Id="rId7" Type="http://schemas.openxmlformats.org/officeDocument/2006/relationships/hyperlink" Target="http://martincinherbar.ic.cz/img/koryandr_1_big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pektrumzdravi.cz/wp-content/uploads/2010/05/fenykl-3.jpg" TargetMode="External"/><Relationship Id="rId5" Type="http://schemas.openxmlformats.org/officeDocument/2006/relationships/hyperlink" Target="http://www.ekofarma-redhost.cz/media/images/.thumbnails/sortiment-640x480" TargetMode="External"/><Relationship Id="rId10" Type="http://schemas.openxmlformats.org/officeDocument/2006/relationships/hyperlink" Target="http://www.paukertova.cz/gallery/gal40_obr1191754416_114_t.jpg" TargetMode="External"/><Relationship Id="rId4" Type="http://schemas.openxmlformats.org/officeDocument/2006/relationships/hyperlink" Target="http://www.biolib.cz/IMG/GAL/17090.jpg" TargetMode="External"/><Relationship Id="rId9" Type="http://schemas.openxmlformats.org/officeDocument/2006/relationships/hyperlink" Target="http://www.priroda.cz/clanky/foto/IMG_7245pa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semen.cz/653-491-thickbox/bedrnik-obecny-semena-bedrniku-pimpinella-saxifraga-50-ks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microsoft.com/" TargetMode="External"/><Relationship Id="rId4" Type="http://schemas.openxmlformats.org/officeDocument/2006/relationships/hyperlink" Target="http://www.biolib.cz/IMG/GAL/BIG/9465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332623" y="1124744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50" y="620713"/>
            <a:ext cx="4583113" cy="4524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Anotace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Přírodopis   7. ročník       Miříkovité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Prezentace k výkladu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arenR"/>
              <a:defRPr/>
            </a:pPr>
            <a:r>
              <a:rPr lang="cs-CZ" dirty="0">
                <a:latin typeface="+mn-lt"/>
                <a:cs typeface="+mn-cs"/>
              </a:rPr>
              <a:t>Společné vyvození charakteristických znaků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arenR"/>
              <a:defRPr/>
            </a:pPr>
            <a:r>
              <a:rPr lang="cs-CZ" dirty="0">
                <a:latin typeface="+mn-lt"/>
                <a:cs typeface="+mn-cs"/>
              </a:rPr>
              <a:t>Jednotliví zástupci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>
                <a:latin typeface="+mn-lt"/>
                <a:cs typeface="+mn-cs"/>
              </a:rPr>
              <a:t>Zelenina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>
                <a:latin typeface="+mn-lt"/>
                <a:cs typeface="+mn-cs"/>
              </a:rPr>
              <a:t>Koření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lphaLcParenR"/>
              <a:defRPr/>
            </a:pPr>
            <a:r>
              <a:rPr lang="cs-CZ" dirty="0">
                <a:latin typeface="+mn-lt"/>
                <a:cs typeface="+mn-cs"/>
              </a:rPr>
              <a:t>Plevele – nebezpečný bolehlav plamatý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3) Procvičení učiva – doplňování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Pomůcky – fixy na interaktivní tabuli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arenR"/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611188" y="404813"/>
            <a:ext cx="5761037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0" b="1" u="sng">
                <a:latin typeface="Calibri" pitchFamily="34" charset="0"/>
              </a:rPr>
              <a:t>Miříkovité</a:t>
            </a:r>
          </a:p>
        </p:txBody>
      </p:sp>
      <p:pic>
        <p:nvPicPr>
          <p:cNvPr id="18434" name="Picture 2" descr="http://ts4.mm.bing.net/images/thumbnail.aspx?q=4905703605273699&amp;id=b4c1d9575667b5bf0f932bdea230768d&amp;url=http%3a%2f%2fwww.oseva-trading.cz%2fimage%2fkmin%2520kv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492375"/>
            <a:ext cx="3179762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http://www.biolib.cz/IMG/GAL/1709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33925" y="2492375"/>
            <a:ext cx="3133725" cy="235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TextovéPole 2"/>
          <p:cNvSpPr txBox="1">
            <a:spLocks noChangeArrowheads="1"/>
          </p:cNvSpPr>
          <p:nvPr/>
        </p:nvSpPr>
        <p:spPr bwMode="auto">
          <a:xfrm>
            <a:off x="1908175" y="5157788"/>
            <a:ext cx="41735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1                                                                       2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11188" y="5661025"/>
            <a:ext cx="6697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 kmín kořenný                         kopr vonný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611188" y="188913"/>
            <a:ext cx="403225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Charakteristické znaky</a:t>
            </a:r>
          </a:p>
          <a:p>
            <a:endParaRPr lang="cs-CZ" sz="2800" b="1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09613" y="992188"/>
            <a:ext cx="1511300" cy="5222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Rostliny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43213" y="992188"/>
            <a:ext cx="4105275" cy="5222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byliny, často dvouleté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213" y="2060575"/>
            <a:ext cx="1655762" cy="5238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Obsahují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43213" y="2060575"/>
            <a:ext cx="3384550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vonné látky - silice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92150" y="2852738"/>
            <a:ext cx="1584325" cy="5238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Kořeny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43213" y="2492375"/>
            <a:ext cx="4608512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 b="1">
              <a:solidFill>
                <a:srgbClr val="0070C0"/>
              </a:solidFill>
              <a:latin typeface="Calibri" pitchFamily="34" charset="0"/>
            </a:endParaRPr>
          </a:p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silné, vytrvalé nebo bulvy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09613" y="3716338"/>
            <a:ext cx="1295400" cy="5238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Květy 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16238" y="3376613"/>
            <a:ext cx="37433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 b="1">
              <a:solidFill>
                <a:srgbClr val="0070C0"/>
              </a:solidFill>
              <a:latin typeface="Calibri" pitchFamily="34" charset="0"/>
            </a:endParaRPr>
          </a:p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drobné 5 četné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84213" y="4598988"/>
            <a:ext cx="2016125" cy="5238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 Květenství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916238" y="4149725"/>
            <a:ext cx="39592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800" b="1">
              <a:solidFill>
                <a:srgbClr val="0070C0"/>
              </a:solidFill>
              <a:latin typeface="Calibri" pitchFamily="34" charset="0"/>
            </a:endParaRPr>
          </a:p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okolík, složený okolík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4213" y="5589588"/>
            <a:ext cx="1017587" cy="5222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Plody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059113" y="5589588"/>
            <a:ext cx="20891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alibri" pitchFamily="34" charset="0"/>
              </a:rPr>
              <a:t>dvounažky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 animBg="1"/>
      <p:bldP spid="11" grpId="0"/>
      <p:bldP spid="12" grpId="0" animBg="1"/>
      <p:bldP spid="13" grpId="0"/>
      <p:bldP spid="14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1"/>
          <p:cNvSpPr txBox="1">
            <a:spLocks noChangeArrowheads="1"/>
          </p:cNvSpPr>
          <p:nvPr/>
        </p:nvSpPr>
        <p:spPr bwMode="auto">
          <a:xfrm>
            <a:off x="434975" y="1484313"/>
            <a:ext cx="8351838" cy="31083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- byliny, často dvouleté</a:t>
            </a:r>
          </a:p>
          <a:p>
            <a:r>
              <a:rPr lang="cs-CZ" sz="2800">
                <a:latin typeface="Calibri" pitchFamily="34" charset="0"/>
              </a:rPr>
              <a:t>- kanálky s vonnými silicemi</a:t>
            </a:r>
          </a:p>
          <a:p>
            <a:r>
              <a:rPr lang="cs-CZ" sz="2800">
                <a:latin typeface="Calibri" pitchFamily="34" charset="0"/>
              </a:rPr>
              <a:t>- listy složené, střídavé</a:t>
            </a:r>
          </a:p>
          <a:p>
            <a:r>
              <a:rPr lang="cs-CZ" sz="2800">
                <a:latin typeface="Calibri" pitchFamily="34" charset="0"/>
              </a:rPr>
              <a:t>- silné, vytrvalé kořeny</a:t>
            </a:r>
          </a:p>
          <a:p>
            <a:r>
              <a:rPr lang="cs-CZ" sz="2800">
                <a:latin typeface="Calibri" pitchFamily="34" charset="0"/>
              </a:rPr>
              <a:t>- drobné 5 četné květy v květenství okolík nebo složený</a:t>
            </a:r>
          </a:p>
          <a:p>
            <a:r>
              <a:rPr lang="cs-CZ" sz="2800">
                <a:latin typeface="Calibri" pitchFamily="34" charset="0"/>
              </a:rPr>
              <a:t>   okolík</a:t>
            </a:r>
          </a:p>
          <a:p>
            <a:r>
              <a:rPr lang="cs-CZ" sz="2800">
                <a:latin typeface="Calibri" pitchFamily="34" charset="0"/>
              </a:rPr>
              <a:t>- plody - dvounažky</a:t>
            </a:r>
          </a:p>
        </p:txBody>
      </p:sp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827088" y="765175"/>
            <a:ext cx="23288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684213" y="260350"/>
            <a:ext cx="2159000" cy="5857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zelenina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125538"/>
            <a:ext cx="7559675" cy="2246312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marL="514350" indent="-514350" fontAlgn="auto">
              <a:spcBef>
                <a:spcPts val="0"/>
              </a:spcBef>
              <a:spcAft>
                <a:spcPts val="0"/>
              </a:spcAft>
              <a:buFontTx/>
              <a:buAutoNum type="arabicParenR"/>
              <a:defRPr/>
            </a:pPr>
            <a:r>
              <a:rPr lang="cs-CZ" sz="2800" b="1" dirty="0">
                <a:latin typeface="+mn-lt"/>
                <a:cs typeface="+mn-cs"/>
              </a:rPr>
              <a:t>k</a:t>
            </a:r>
            <a:r>
              <a:rPr lang="cs-CZ" sz="2800" b="1" dirty="0">
                <a:latin typeface="+mn-lt"/>
                <a:cs typeface="+mn-cs"/>
              </a:rPr>
              <a:t>ořenová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a) </a:t>
            </a:r>
            <a:r>
              <a:rPr lang="cs-CZ" sz="2800" dirty="0">
                <a:latin typeface="+mn-lt"/>
                <a:cs typeface="+mn-cs"/>
              </a:rPr>
              <a:t>p</a:t>
            </a:r>
            <a:r>
              <a:rPr lang="cs-CZ" sz="2800" dirty="0">
                <a:latin typeface="+mn-lt"/>
                <a:cs typeface="+mn-cs"/>
              </a:rPr>
              <a:t>ro kořen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- mrkev obecná, petržel obecná, pastinák setý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b) </a:t>
            </a:r>
            <a:r>
              <a:rPr lang="cs-CZ" sz="2800" dirty="0">
                <a:latin typeface="+mn-lt"/>
                <a:cs typeface="+mn-cs"/>
              </a:rPr>
              <a:t>p</a:t>
            </a:r>
            <a:r>
              <a:rPr lang="cs-CZ" sz="2800" dirty="0">
                <a:latin typeface="+mn-lt"/>
                <a:cs typeface="+mn-cs"/>
              </a:rPr>
              <a:t>ro bulvu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- </a:t>
            </a:r>
            <a:r>
              <a:rPr lang="cs-CZ" sz="2800" dirty="0">
                <a:latin typeface="+mn-lt"/>
                <a:cs typeface="+mn-cs"/>
              </a:rPr>
              <a:t>m</a:t>
            </a:r>
            <a:r>
              <a:rPr lang="cs-CZ" sz="2800" dirty="0">
                <a:latin typeface="+mn-lt"/>
                <a:cs typeface="+mn-cs"/>
              </a:rPr>
              <a:t>iřík celer</a:t>
            </a:r>
            <a:endParaRPr lang="cs-CZ" sz="28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6180138"/>
            <a:ext cx="51133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                            pastinák setý</a:t>
            </a:r>
          </a:p>
        </p:txBody>
      </p:sp>
      <p:pic>
        <p:nvPicPr>
          <p:cNvPr id="24580" name="Picture 2" descr="http://www.ekofarma-redhost.cz/media/images/.thumbnails/sortiment-640x480/pastinak_640x640_129258757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92375" y="3500438"/>
            <a:ext cx="3943350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TextovéPole 5"/>
          <p:cNvSpPr txBox="1">
            <a:spLocks noChangeArrowheads="1"/>
          </p:cNvSpPr>
          <p:nvPr/>
        </p:nvSpPr>
        <p:spPr bwMode="auto">
          <a:xfrm>
            <a:off x="6659563" y="50133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539750" y="260350"/>
            <a:ext cx="4895850" cy="9540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2) naťová</a:t>
            </a:r>
          </a:p>
          <a:p>
            <a:r>
              <a:rPr lang="cs-CZ" sz="2800">
                <a:latin typeface="Calibri" pitchFamily="34" charset="0"/>
              </a:rPr>
              <a:t>- petržel kadeřavá, kopr vonný</a:t>
            </a:r>
          </a:p>
        </p:txBody>
      </p:sp>
      <p:sp>
        <p:nvSpPr>
          <p:cNvPr id="26626" name="TextovéPole 3"/>
          <p:cNvSpPr txBox="1">
            <a:spLocks noChangeArrowheads="1"/>
          </p:cNvSpPr>
          <p:nvPr/>
        </p:nvSpPr>
        <p:spPr bwMode="auto">
          <a:xfrm>
            <a:off x="539750" y="2636838"/>
            <a:ext cx="7416800" cy="13731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koření</a:t>
            </a:r>
          </a:p>
          <a:p>
            <a:r>
              <a:rPr lang="cs-CZ" sz="2800">
                <a:latin typeface="Calibri" pitchFamily="34" charset="0"/>
              </a:rPr>
              <a:t>- kmín kořenný, fenykl obecný, koriandr setý - anýz</a:t>
            </a:r>
          </a:p>
        </p:txBody>
      </p:sp>
      <p:pic>
        <p:nvPicPr>
          <p:cNvPr id="26627" name="Picture 4" descr="http://t0.gstatic.com/images?q=tbn:ANd9GcTDS_poBxIpIv4y3nmwleHgKkJat51BdNsdI30gTPgvPQYi-u9UA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4092575"/>
            <a:ext cx="1784350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27088" y="5805488"/>
            <a:ext cx="26654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fenykl obecný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724525" y="5876925"/>
            <a:ext cx="23034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koriandr setý</a:t>
            </a:r>
          </a:p>
        </p:txBody>
      </p:sp>
      <p:pic>
        <p:nvPicPr>
          <p:cNvPr id="26630" name="Picture 2" descr="http://www.spektrumzdravi.cz/wp-content/uploads/2010/05/fenykl-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7088" y="4159250"/>
            <a:ext cx="2376487" cy="1687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4" descr="http://www.biolib.cz/IMG/GAL/1709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92775" y="188913"/>
            <a:ext cx="3132138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2" name="TextovéPole 7"/>
          <p:cNvSpPr txBox="1">
            <a:spLocks noChangeArrowheads="1"/>
          </p:cNvSpPr>
          <p:nvPr/>
        </p:nvSpPr>
        <p:spPr bwMode="auto">
          <a:xfrm>
            <a:off x="8027988" y="2538413"/>
            <a:ext cx="576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 </a:t>
            </a:r>
          </a:p>
        </p:txBody>
      </p:sp>
      <p:sp>
        <p:nvSpPr>
          <p:cNvPr id="26633" name="TextovéPole 8"/>
          <p:cNvSpPr txBox="1">
            <a:spLocks noChangeArrowheads="1"/>
          </p:cNvSpPr>
          <p:nvPr/>
        </p:nvSpPr>
        <p:spPr bwMode="auto">
          <a:xfrm>
            <a:off x="3348038" y="5300663"/>
            <a:ext cx="2376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4                                     5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981075"/>
            <a:ext cx="8064500" cy="1662113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- </a:t>
            </a:r>
            <a:r>
              <a:rPr lang="cs-CZ" sz="2800" dirty="0">
                <a:latin typeface="+mn-lt"/>
                <a:cs typeface="+mn-cs"/>
              </a:rPr>
              <a:t>kerblík lesní, bršlice kozí noha,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- bolševník velkolepý – dorůstá až do 3 m výšky,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n</a:t>
            </a:r>
            <a:r>
              <a:rPr lang="cs-CZ" sz="2800" dirty="0">
                <a:latin typeface="+mn-lt"/>
                <a:cs typeface="+mn-cs"/>
              </a:rPr>
              <a:t>a kůži – vyrážku a puchýře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28674" name="TextovéPole 4"/>
          <p:cNvSpPr txBox="1">
            <a:spLocks noChangeArrowheads="1"/>
          </p:cNvSpPr>
          <p:nvPr/>
        </p:nvSpPr>
        <p:spPr bwMode="auto">
          <a:xfrm>
            <a:off x="539750" y="188913"/>
            <a:ext cx="2087563" cy="5222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plevele</a:t>
            </a:r>
          </a:p>
        </p:txBody>
      </p:sp>
      <p:pic>
        <p:nvPicPr>
          <p:cNvPr id="28675" name="Picture 2" descr="http://www.botanika.borec.cz/fota/brslice_kozi_noha2m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7513" y="3365500"/>
            <a:ext cx="4010025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6" descr="http://www.priroda.cz/clanky/foto/IMG_7245p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2133600"/>
            <a:ext cx="2962275" cy="394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1"/>
          <p:cNvSpPr txBox="1">
            <a:spLocks noChangeArrowheads="1"/>
          </p:cNvSpPr>
          <p:nvPr/>
        </p:nvSpPr>
        <p:spPr bwMode="auto">
          <a:xfrm>
            <a:off x="2484438" y="2852738"/>
            <a:ext cx="2784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6                                          7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95288" y="6165850"/>
            <a:ext cx="32400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bršlice kozí noha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427538" y="6165850"/>
            <a:ext cx="41052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          bolševník velkolepý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ovéPole 5"/>
          <p:cNvSpPr txBox="1">
            <a:spLocks noChangeArrowheads="1"/>
          </p:cNvSpPr>
          <p:nvPr/>
        </p:nvSpPr>
        <p:spPr bwMode="auto">
          <a:xfrm>
            <a:off x="395288" y="404813"/>
            <a:ext cx="4795837" cy="5222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léčivé účinky – bedrník obecný</a:t>
            </a:r>
            <a:endParaRPr lang="cs-CZ" sz="2800">
              <a:latin typeface="Calibri" pitchFamily="34" charset="0"/>
            </a:endParaRPr>
          </a:p>
        </p:txBody>
      </p:sp>
      <p:pic>
        <p:nvPicPr>
          <p:cNvPr id="30722" name="Picture 2" descr="http://www.paukertova.cz/gallery/gal40_obr1191754416_114_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1700213"/>
            <a:ext cx="3240087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3" name="Picture 2" descr="http://www.zesemen.cz/653-491-thickbox/bedrnik-obecny-semena-bedrniku-pimpinella-saxifraga-50-k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49775" y="1268413"/>
            <a:ext cx="4103688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4" name="TextovéPole 1"/>
          <p:cNvSpPr txBox="1">
            <a:spLocks noChangeArrowheads="1"/>
          </p:cNvSpPr>
          <p:nvPr/>
        </p:nvSpPr>
        <p:spPr bwMode="auto">
          <a:xfrm>
            <a:off x="2916238" y="5373688"/>
            <a:ext cx="34448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9                                                       10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extovéPole 6"/>
          <p:cNvSpPr txBox="1">
            <a:spLocks noChangeArrowheads="1"/>
          </p:cNvSpPr>
          <p:nvPr/>
        </p:nvSpPr>
        <p:spPr bwMode="auto">
          <a:xfrm>
            <a:off x="323850" y="404813"/>
            <a:ext cx="8496300" cy="224631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bolehlav plamatý </a:t>
            </a:r>
          </a:p>
          <a:p>
            <a:r>
              <a:rPr lang="cs-CZ" sz="2800" b="1">
                <a:latin typeface="Calibri" pitchFamily="34" charset="0"/>
              </a:rPr>
              <a:t>– </a:t>
            </a:r>
            <a:r>
              <a:rPr lang="cs-CZ" sz="2800">
                <a:latin typeface="Calibri" pitchFamily="34" charset="0"/>
              </a:rPr>
              <a:t>prudce jedovatý, zvláště jedovaté nedozrálé plody</a:t>
            </a:r>
          </a:p>
          <a:p>
            <a:r>
              <a:rPr lang="cs-CZ" sz="2800">
                <a:latin typeface="Calibri" pitchFamily="34" charset="0"/>
              </a:rPr>
              <a:t>- ve starověku byl využíván k přípravě jedovatého nápoje</a:t>
            </a:r>
          </a:p>
          <a:p>
            <a:r>
              <a:rPr lang="cs-CZ" sz="2800">
                <a:latin typeface="Calibri" pitchFamily="34" charset="0"/>
              </a:rPr>
              <a:t>- takto  zemřel i Sokrates</a:t>
            </a:r>
          </a:p>
          <a:p>
            <a:r>
              <a:rPr lang="cs-CZ" sz="2800">
                <a:latin typeface="Calibri" pitchFamily="34" charset="0"/>
              </a:rPr>
              <a:t>- koncem 20. století se masivně rozšířil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92838" y="2917825"/>
            <a:ext cx="1403350" cy="877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http://www.biolib.cz/IMG/GAL/BIG/9465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95513" y="3284538"/>
            <a:ext cx="3529012" cy="264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2" name="TextovéPole 1"/>
          <p:cNvSpPr txBox="1">
            <a:spLocks noChangeArrowheads="1"/>
          </p:cNvSpPr>
          <p:nvPr/>
        </p:nvSpPr>
        <p:spPr bwMode="auto">
          <a:xfrm>
            <a:off x="3492500" y="6237288"/>
            <a:ext cx="4175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ovéPole 1"/>
          <p:cNvSpPr txBox="1">
            <a:spLocks noChangeArrowheads="1"/>
          </p:cNvSpPr>
          <p:nvPr/>
        </p:nvSpPr>
        <p:spPr bwMode="auto">
          <a:xfrm>
            <a:off x="611188" y="404813"/>
            <a:ext cx="8188325" cy="31083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Doplň tuto větu – tajenkou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sz="2800" b="1">
                <a:latin typeface="Calibri" pitchFamily="34" charset="0"/>
              </a:rPr>
              <a:t>Některé miříkovité rostliny jsou lidmi využívány jako: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sz="2800" b="1">
                <a:latin typeface="Calibri" pitchFamily="34" charset="0"/>
              </a:rPr>
              <a:t>Z každého řádku si napiš pouze písmeno z oranžového</a:t>
            </a:r>
          </a:p>
          <a:p>
            <a:r>
              <a:rPr lang="cs-CZ" sz="2800" b="1">
                <a:latin typeface="Calibri" pitchFamily="34" charset="0"/>
              </a:rPr>
              <a:t>okénka.</a:t>
            </a:r>
          </a:p>
          <a:p>
            <a:endParaRPr lang="cs-CZ" sz="2800" b="1">
              <a:latin typeface="Calibri" pitchFamily="34" charset="0"/>
            </a:endParaRPr>
          </a:p>
        </p:txBody>
      </p:sp>
      <p:sp>
        <p:nvSpPr>
          <p:cNvPr id="34818" name="TextovéPole 2"/>
          <p:cNvSpPr txBox="1">
            <a:spLocks noChangeArrowheads="1"/>
          </p:cNvSpPr>
          <p:nvPr/>
        </p:nvSpPr>
        <p:spPr bwMode="auto">
          <a:xfrm>
            <a:off x="611188" y="3716338"/>
            <a:ext cx="5329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1) Lidový název koriandru setého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50950" y="43656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820" name="Obdélník 4"/>
          <p:cNvSpPr>
            <a:spLocks noChangeArrowheads="1"/>
          </p:cNvSpPr>
          <p:nvPr/>
        </p:nvSpPr>
        <p:spPr bwMode="auto">
          <a:xfrm>
            <a:off x="2286000" y="2967038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76425" y="43656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05075" y="43656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2138" y="4365625"/>
            <a:ext cx="625475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824" name="TextovéPole 8"/>
          <p:cNvSpPr txBox="1">
            <a:spLocks noChangeArrowheads="1"/>
          </p:cNvSpPr>
          <p:nvPr/>
        </p:nvSpPr>
        <p:spPr bwMode="auto">
          <a:xfrm>
            <a:off x="684213" y="5300663"/>
            <a:ext cx="68500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2) Miříkovitá rostlina s oranžovým kořenem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28725" y="58769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855788" y="58769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97138" y="587692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32138" y="5876925"/>
            <a:ext cx="625475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757613" y="587692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1"/>
          <p:cNvSpPr txBox="1">
            <a:spLocks noChangeArrowheads="1"/>
          </p:cNvSpPr>
          <p:nvPr/>
        </p:nvSpPr>
        <p:spPr bwMode="auto">
          <a:xfrm>
            <a:off x="611188" y="404813"/>
            <a:ext cx="64277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3) Miříkovitá rostlina pěstovaná pro bulvu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6013" y="1125538"/>
            <a:ext cx="625475" cy="5746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41488" y="1125538"/>
            <a:ext cx="627062" cy="5746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73313" y="1125538"/>
            <a:ext cx="625475" cy="5746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98788" y="1125538"/>
            <a:ext cx="627062" cy="5746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25850" y="1125538"/>
            <a:ext cx="625475" cy="5746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871" name="TextovéPole 8"/>
          <p:cNvSpPr txBox="1">
            <a:spLocks noChangeArrowheads="1"/>
          </p:cNvSpPr>
          <p:nvPr/>
        </p:nvSpPr>
        <p:spPr bwMode="auto">
          <a:xfrm>
            <a:off x="611188" y="2205038"/>
            <a:ext cx="46593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4) Miříkovitá rostlina - koření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16013" y="292417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46250" y="2924175"/>
            <a:ext cx="627063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73313" y="292417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98788" y="292417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25850" y="292417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51325" y="292417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878" name="TextovéPole 15"/>
          <p:cNvSpPr txBox="1">
            <a:spLocks noChangeArrowheads="1"/>
          </p:cNvSpPr>
          <p:nvPr/>
        </p:nvSpPr>
        <p:spPr bwMode="auto">
          <a:xfrm>
            <a:off x="684213" y="3933825"/>
            <a:ext cx="45148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5) Miříkovitá rostlina - koření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116013" y="45815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46250" y="45815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376488" y="458152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17838" y="4581525"/>
            <a:ext cx="627062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extovéPole 1"/>
          <p:cNvSpPr txBox="1">
            <a:spLocks noChangeArrowheads="1"/>
          </p:cNvSpPr>
          <p:nvPr/>
        </p:nvSpPr>
        <p:spPr bwMode="auto">
          <a:xfrm>
            <a:off x="684213" y="765175"/>
            <a:ext cx="56435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6) Miříkovité rostliny obsahují vonné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49350" y="1484313"/>
            <a:ext cx="627063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76413" y="1484313"/>
            <a:ext cx="627062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03475" y="1484313"/>
            <a:ext cx="625475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28950" y="1484313"/>
            <a:ext cx="627063" cy="5762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56013" y="1484313"/>
            <a:ext cx="625475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1488" y="1484313"/>
            <a:ext cx="627062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920" name="TextovéPole 8"/>
          <p:cNvSpPr txBox="1">
            <a:spLocks noChangeArrowheads="1"/>
          </p:cNvSpPr>
          <p:nvPr/>
        </p:nvSpPr>
        <p:spPr bwMode="auto">
          <a:xfrm>
            <a:off x="900113" y="2636838"/>
            <a:ext cx="5087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7) Plodem miříkovitých rostlin je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149350" y="3284538"/>
            <a:ext cx="627063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76413" y="3284538"/>
            <a:ext cx="627062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03475" y="3295650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028950" y="3295650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56013" y="3295650"/>
            <a:ext cx="625475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81488" y="3297238"/>
            <a:ext cx="627062" cy="576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08550" y="33115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534025" y="33115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61088" y="33115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930" name="TextovéPole 18"/>
          <p:cNvSpPr txBox="1">
            <a:spLocks noChangeArrowheads="1"/>
          </p:cNvSpPr>
          <p:nvPr/>
        </p:nvSpPr>
        <p:spPr bwMode="auto">
          <a:xfrm>
            <a:off x="971550" y="4437063"/>
            <a:ext cx="5772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8) Prudce jedovatá miříkovitá rostlina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982663" y="522922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09725" y="52292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235200" y="52292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862263" y="522922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489325" y="5229225"/>
            <a:ext cx="625475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114800" y="5229225"/>
            <a:ext cx="627063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51388" y="5229225"/>
            <a:ext cx="625475" cy="5762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376863" y="5229225"/>
            <a:ext cx="627062" cy="57626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1"/>
          <p:cNvSpPr txBox="1">
            <a:spLocks noChangeArrowheads="1"/>
          </p:cNvSpPr>
          <p:nvPr/>
        </p:nvSpPr>
        <p:spPr bwMode="auto">
          <a:xfrm>
            <a:off x="1116013" y="188913"/>
            <a:ext cx="36718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A  jaké slovo vyšlo?</a:t>
            </a:r>
          </a:p>
        </p:txBody>
      </p:sp>
      <p:sp>
        <p:nvSpPr>
          <p:cNvPr id="40962" name="TextovéPole 3"/>
          <p:cNvSpPr txBox="1">
            <a:spLocks noChangeArrowheads="1"/>
          </p:cNvSpPr>
          <p:nvPr/>
        </p:nvSpPr>
        <p:spPr bwMode="auto">
          <a:xfrm>
            <a:off x="1547813" y="1846263"/>
            <a:ext cx="19748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5400" b="1">
              <a:solidFill>
                <a:srgbClr val="00B050"/>
              </a:solidFill>
              <a:latin typeface="Calibri" pitchFamily="34" charset="0"/>
            </a:endParaRPr>
          </a:p>
          <a:p>
            <a:endParaRPr lang="cs-CZ" sz="5400" b="1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692275" y="836613"/>
            <a:ext cx="4608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7200" b="1">
                <a:solidFill>
                  <a:srgbClr val="00B050"/>
                </a:solidFill>
                <a:latin typeface="Calibri" pitchFamily="34" charset="0"/>
              </a:rPr>
              <a:t>ZELENINA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2420938"/>
            <a:ext cx="5888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A jaká byla jednotlivá doplněná slova?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258888" y="3141663"/>
            <a:ext cx="2592387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Anýz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Mrkev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Celer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Fenykl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Kmín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Silice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Dvounažka</a:t>
            </a:r>
          </a:p>
          <a:p>
            <a:pPr marL="514350" indent="-514350">
              <a:buFontTx/>
              <a:buAutoNum type="arabicParenR"/>
            </a:pPr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Bolehlav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863123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  <a:hlinkClick r:id="rId3"/>
              </a:rPr>
              <a:t>http://www.oseva-trading.cz/image/kmin%20kvet.jpg</a:t>
            </a:r>
            <a:r>
              <a:rPr lang="cs-CZ" sz="2000">
                <a:latin typeface="Calibri" pitchFamily="34" charset="0"/>
              </a:rPr>
              <a:t>  č. 1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4"/>
              </a:rPr>
              <a:t>http://www.biolib.cz/IMG/GAL/17090.jpg</a:t>
            </a:r>
            <a:r>
              <a:rPr lang="cs-CZ" sz="2000">
                <a:latin typeface="Calibri" pitchFamily="34" charset="0"/>
              </a:rPr>
              <a:t>   č. 2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5"/>
              </a:rPr>
              <a:t>http://www.ekofarma-redhost.cz/media/images/.thumbnails/sortiment-640x480</a:t>
            </a:r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/pastinak_640x640_1292587571.jpg  č. 3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6"/>
              </a:rPr>
              <a:t>http://www.spektrumzdravi.cz/wp-content/uploads/2010/05/fenykl-3.jpg</a:t>
            </a:r>
            <a:r>
              <a:rPr lang="cs-CZ" sz="2000">
                <a:latin typeface="Calibri" pitchFamily="34" charset="0"/>
              </a:rPr>
              <a:t> č. 4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7"/>
              </a:rPr>
              <a:t>http://martincinherbar.ic.cz/img/koryandr_1_big.jpg</a:t>
            </a:r>
            <a:r>
              <a:rPr lang="cs-CZ" sz="2000">
                <a:latin typeface="Calibri" pitchFamily="34" charset="0"/>
              </a:rPr>
              <a:t> č. 5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8"/>
              </a:rPr>
              <a:t>http://www.botanika.borec.cz/fota/brslice_kozi_noha2m.jpg</a:t>
            </a:r>
            <a:r>
              <a:rPr lang="cs-CZ" sz="2000">
                <a:latin typeface="Calibri" pitchFamily="34" charset="0"/>
              </a:rPr>
              <a:t> č. 6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9"/>
              </a:rPr>
              <a:t>http://www.priroda.cz/clanky/foto/IMG_7245pa.JPG</a:t>
            </a:r>
            <a:r>
              <a:rPr lang="cs-CZ" sz="2000">
                <a:latin typeface="Calibri" pitchFamily="34" charset="0"/>
              </a:rPr>
              <a:t>  č.7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  <a:hlinkClick r:id="rId10"/>
              </a:rPr>
              <a:t>http://www.paukertova.cz/gallery/gal40_obr1191754416_114_t.jpg</a:t>
            </a:r>
            <a:r>
              <a:rPr lang="cs-CZ" sz="2000">
                <a:latin typeface="Calibri" pitchFamily="34" charset="0"/>
              </a:rPr>
              <a:t>  č. 8</a:t>
            </a:r>
          </a:p>
          <a:p>
            <a:endParaRPr lang="cs-CZ" sz="2000">
              <a:latin typeface="Calibri" pitchFamily="34" charset="0"/>
            </a:endParaRP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43010" name="Obdélník 2"/>
          <p:cNvSpPr>
            <a:spLocks noChangeArrowheads="1"/>
          </p:cNvSpPr>
          <p:nvPr/>
        </p:nvSpPr>
        <p:spPr bwMode="auto">
          <a:xfrm>
            <a:off x="2051050" y="847725"/>
            <a:ext cx="4968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Obdélník 2"/>
          <p:cNvSpPr>
            <a:spLocks noChangeArrowheads="1"/>
          </p:cNvSpPr>
          <p:nvPr/>
        </p:nvSpPr>
        <p:spPr bwMode="auto">
          <a:xfrm>
            <a:off x="323850" y="404813"/>
            <a:ext cx="8640763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http://www.zesemen.cz/653-491-thickbox/bedrnik-obecny-semena-bedrniku-pimpinella-saxifraga-50-ks.jpg</a:t>
            </a:r>
            <a:r>
              <a:rPr lang="cs-CZ">
                <a:latin typeface="Calibri" pitchFamily="34" charset="0"/>
              </a:rPr>
              <a:t>   č. 9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  <a:hlinkClick r:id="rId4"/>
              </a:rPr>
              <a:t>http://www.biolib.cz/IMG/GAL/BIG/94653.jpg</a:t>
            </a:r>
            <a:r>
              <a:rPr lang="cs-CZ">
                <a:latin typeface="Calibri" pitchFamily="34" charset="0"/>
              </a:rPr>
              <a:t>   č. 10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Obr. lebky -  </a:t>
            </a:r>
            <a:r>
              <a:rPr lang="cs-CZ">
                <a:latin typeface="Calibri" pitchFamily="34" charset="0"/>
                <a:hlinkClick r:id="rId5"/>
              </a:rPr>
              <a:t>http://microsoft.com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 sz="1600"/>
              <a:t>DOBRORUKA, Luděk J. a kol. </a:t>
            </a:r>
            <a:r>
              <a:rPr lang="cs-CZ" sz="1600" i="1"/>
              <a:t>Přírodopis II</a:t>
            </a:r>
            <a:r>
              <a:rPr lang="cs-CZ" sz="1600"/>
              <a:t>. Praha: Scientia, 1998, ISBN 80-7183-134-4.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341</Words>
  <Application>Microsoft Office PowerPoint</Application>
  <PresentationFormat>On-screen Show (4:3)</PresentationFormat>
  <Paragraphs>139</Paragraphs>
  <Slides>16</Slides>
  <Notes>16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27</cp:revision>
  <dcterms:created xsi:type="dcterms:W3CDTF">2012-04-26T17:47:58Z</dcterms:created>
  <dcterms:modified xsi:type="dcterms:W3CDTF">2012-05-08T16:42:52Z</dcterms:modified>
</cp:coreProperties>
</file>