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164" y="-8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VY_32_INOVACE_1A15Čj1_Zatoulaná písmena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Zatoulaná písmena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VY_32_INOVACE_1A15Čj1_Zatoulaná písmena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Zatoulaná písmena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938920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Určeno pro 1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Materiál na interaktivní tabuli a také jako pracovní list pro samostatnou práci</a:t>
            </a:r>
          </a:p>
          <a:p>
            <a:r>
              <a:rPr lang="cs-CZ" dirty="0" smtClean="0"/>
              <a:t>Pomůcky – fixa na tabuli; snímek 5 vytiskneme jako pracovní list – žáci potřebují psací potřeby a pastelky</a:t>
            </a:r>
          </a:p>
          <a:p>
            <a:r>
              <a:rPr lang="cs-CZ" dirty="0" smtClean="0"/>
              <a:t>Inovace – procvičování porozumění textu aktivizující metodou; možnost společné kontroly pomocí prezentace, která je doplněna obrazovým materiálem; rozvoj čtenářské gramotnosti</a:t>
            </a:r>
          </a:p>
          <a:p>
            <a:r>
              <a:rPr lang="cs-CZ" dirty="0" smtClean="0"/>
              <a:t>Metodické poznámky – materiál lze využít dvojím způsobem: na snímcích 3 a 4 vyhledávají žáci ve slovech zatoulaná písmena, která označí a vyjde jim tajenka, poté mohou k obrázkům připojovat vhodná slova, tajenka se jim zobrazí po kliknutí; když pochopí, jak mají postupovat, mohou pracovat samostatně na pracovním listu, tam pod jednotlivé sloupečky slov nakreslí pohádkovou postavu, která je obsahem tajenky; slova využijeme k dalšímu čtení a tvorbě vět. Nebo postupujeme opačně – žáci nejprve vypracují PL a pak následuje práce na interaktivní tabuli, kde si žáci kontrolují, zda pracovali správně.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125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Hledej zatoulaná písmena</a:t>
            </a:r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544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/>
              <a:t>koškile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šáteřk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šašeke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myšmák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šupinía</a:t>
            </a:r>
            <a:endParaRPr lang="cs-CZ" sz="3200" dirty="0"/>
          </a:p>
          <a:p>
            <a:pPr marL="0" indent="0">
              <a:buNone/>
            </a:pPr>
            <a:r>
              <a:rPr lang="cs-CZ" sz="3200" dirty="0" err="1" smtClean="0"/>
              <a:t>kaštlan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hrušeka</a:t>
            </a:r>
            <a:endParaRPr lang="cs-CZ" sz="3200" dirty="0"/>
          </a:p>
          <a:p>
            <a:pPr marL="0" indent="0">
              <a:buNone/>
            </a:pPr>
            <a:r>
              <a:rPr lang="cs-CZ" sz="3200" dirty="0" err="1" smtClean="0"/>
              <a:t>listonokš</a:t>
            </a: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44008" y="929300"/>
            <a:ext cx="4038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/>
              <a:t>růžovsá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župnan</a:t>
            </a:r>
            <a:endParaRPr lang="cs-CZ" sz="3200" dirty="0"/>
          </a:p>
          <a:p>
            <a:pPr marL="0" indent="0">
              <a:buNone/>
            </a:pPr>
            <a:r>
              <a:rPr lang="cs-CZ" sz="3200" dirty="0" err="1" smtClean="0"/>
              <a:t>žížhala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lyžhař</a:t>
            </a:r>
            <a:endParaRPr lang="cs-CZ" sz="3200" dirty="0"/>
          </a:p>
          <a:p>
            <a:pPr marL="0" indent="0">
              <a:buNone/>
            </a:pPr>
            <a:r>
              <a:rPr lang="cs-CZ" sz="3200" dirty="0" err="1" smtClean="0"/>
              <a:t>židule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užrovka</a:t>
            </a:r>
            <a:endParaRPr lang="cs-CZ" sz="3200" dirty="0"/>
          </a:p>
          <a:p>
            <a:pPr marL="0" indent="0">
              <a:buNone/>
            </a:pPr>
            <a:r>
              <a:rPr lang="cs-CZ" sz="3200" dirty="0" err="1" smtClean="0"/>
              <a:t>želekzo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žabiačka</a:t>
            </a: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1026" name="Picture 2" descr="C:\Users\Jana\AppData\Local\Microsoft\Windows\Temporary Internet Files\Content.IE5\U40387WJ\MC900312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5554" y="1307066"/>
            <a:ext cx="761697" cy="78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ZCRH1448\MC900410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5554" y="3645024"/>
            <a:ext cx="870251" cy="74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NTB7RF28\MC9002154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1913" y="4941168"/>
            <a:ext cx="879616" cy="70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E7S8KAYQ\MC9001228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8873" y="2276872"/>
            <a:ext cx="915115" cy="91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NTR9PW1U\MC9003909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9551" y="1251830"/>
            <a:ext cx="781812" cy="953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3G4QDPLE\MC9000573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94301"/>
            <a:ext cx="926385" cy="76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E7S8KAYQ\MC9003561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6676" y="2545571"/>
            <a:ext cx="910285" cy="55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\AppData\Local\Microsoft\Windows\Temporary Internet Files\Content.IE5\NTB7RF28\MC9003588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5139" y="3604509"/>
            <a:ext cx="907542" cy="78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921795" y="5793798"/>
            <a:ext cx="2016224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Křemílek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5333935" y="5714695"/>
            <a:ext cx="2016224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Sněhurka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18617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build="p"/>
      <p:bldP spid="11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čokolámda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čaepice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hasxič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číslio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kolpotoč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čaroděej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kočska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počítačf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moríče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čerkt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třípda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řekra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břichio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mřížen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křupcky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pařezey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křovíz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kořenny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řeapa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7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Hledej zatoulaná písmena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895804" y="6009822"/>
            <a:ext cx="2452060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Maxipes Fík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292080" y="6009822"/>
            <a:ext cx="2016224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princezna</a:t>
            </a:r>
            <a:endParaRPr lang="cs-CZ" sz="3200" dirty="0"/>
          </a:p>
        </p:txBody>
      </p:sp>
      <p:pic>
        <p:nvPicPr>
          <p:cNvPr id="2050" name="Picture 2" descr="C:\Users\Jana\AppData\Local\Microsoft\Windows\Temporary Internet Files\Content.IE5\3G4QDPLE\MC900290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8322" y="3140968"/>
            <a:ext cx="70967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E7S8KAYQ\MC9003315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8322" y="1340768"/>
            <a:ext cx="607122" cy="59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3ZNLZ5F9\MC9003491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5079" y="2059746"/>
            <a:ext cx="972921" cy="88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5079" y="4365104"/>
            <a:ext cx="972921" cy="59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ZCRH1448\MC9002869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976451"/>
            <a:ext cx="792088" cy="102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NTR9PW1U\MC9002149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5777" y="2063135"/>
            <a:ext cx="776772" cy="79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\AppData\Local\Microsoft\Windows\Temporary Internet Files\Content.IE5\3G4QDPLE\MP90042426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7976" y="3244080"/>
            <a:ext cx="1052374" cy="68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\AppData\Local\Microsoft\Windows\Temporary Internet Files\Content.IE5\NTB7RF28\MC90023252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0637" y="4402102"/>
            <a:ext cx="958913" cy="81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8264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036187"/>
            <a:ext cx="1296144" cy="33733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koškile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šáteřk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šašeke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myšmák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 smtClean="0"/>
              <a:t>šupinía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kaštlan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hrušeka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listonokš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699792" y="1050264"/>
            <a:ext cx="1349896" cy="33733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růžovsá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župnan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žížěala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lyžhař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židule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užrovka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želekzo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žabiačka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04048" y="1057232"/>
            <a:ext cx="1565920" cy="42043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čokolámda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čaepice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hasxič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číslio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kolpotoč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čaroděej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kočska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počítačf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moríče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čerkt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92280" y="1050264"/>
            <a:ext cx="1277888" cy="37888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třípda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řekra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břichio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mřížen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křupcky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pařezey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křovíz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kořenny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řeapa</a:t>
            </a:r>
            <a:endParaRPr lang="cs-CZ" dirty="0"/>
          </a:p>
        </p:txBody>
      </p:sp>
      <p:sp>
        <p:nvSpPr>
          <p:cNvPr id="6" name="Nadpis 7"/>
          <p:cNvSpPr txBox="1">
            <a:spLocks/>
          </p:cNvSpPr>
          <p:nvPr/>
        </p:nvSpPr>
        <p:spPr>
          <a:xfrm>
            <a:off x="539552" y="409431"/>
            <a:ext cx="8229600" cy="490066"/>
          </a:xfrm>
          <a:prstGeom prst="rect">
            <a:avLst/>
          </a:prstGeom>
          <a:solidFill>
            <a:schemeClr val="bg1"/>
          </a:solidFill>
          <a:ln w="25400" cap="flat" cmpd="sng" algn="ctr">
            <a:solidFill>
              <a:schemeClr val="bg1"/>
            </a:solidFill>
            <a:prstDash val="solid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</a:rPr>
              <a:t>Hledej zatoulaná písmena, nakresli obrázek tajenky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9915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8332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292</Words>
  <Application>Microsoft Office PowerPoint</Application>
  <PresentationFormat>Předvádění na obrazovce (4:3)</PresentationFormat>
  <Paragraphs>100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Hledej zatoulaná písmena</vt:lpstr>
      <vt:lpstr>Hledej zatoulaná písmena</vt:lpstr>
      <vt:lpstr>Snímek 5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35</cp:revision>
  <dcterms:created xsi:type="dcterms:W3CDTF">2011-08-21T15:31:45Z</dcterms:created>
  <dcterms:modified xsi:type="dcterms:W3CDTF">2012-03-05T15:20:48Z</dcterms:modified>
</cp:coreProperties>
</file>