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57" r:id="rId3"/>
    <p:sldId id="265" r:id="rId4"/>
    <p:sldId id="258" r:id="rId5"/>
    <p:sldId id="261" r:id="rId6"/>
    <p:sldId id="262" r:id="rId7"/>
    <p:sldId id="263" r:id="rId8"/>
    <p:sldId id="259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VY_32_INOVACE_Vl_06_Opakování </a:t>
          </a:r>
          <a:r>
            <a:rPr lang="cs-CZ" sz="2000" baseline="0" dirty="0" smtClean="0"/>
            <a:t>zeměpisné části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Opakování zeměpisné části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VY_32_INOVACE_Vl_06_Opakování </a:t>
          </a:r>
          <a:r>
            <a:rPr lang="cs-CZ" sz="2000" kern="1200" baseline="0" dirty="0" smtClean="0"/>
            <a:t>zeměpisné části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Opakování zeměpisné části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Pole s názvem pohoří možno přemístit k šipkou označenému místu , dopsat k šipce rukou nebo v</a:t>
            </a:r>
            <a:r>
              <a:rPr lang="cs-CZ" baseline="0" dirty="0" smtClean="0"/>
              <a:t> případě magnetické tabule přiložit samostatné karty opatřené magnetickou páskou či magnetem.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6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3984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974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0232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9663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194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5024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1185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5774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4411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448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172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696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slide" Target="slide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6.png"/><Relationship Id="rId4" Type="http://schemas.openxmlformats.org/officeDocument/2006/relationships/slide" Target="slide4.xml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405747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4694" y="332656"/>
            <a:ext cx="9012082" cy="70788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Anotace</a:t>
            </a:r>
            <a:r>
              <a:rPr lang="cs-CZ" sz="2000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Prezentace </a:t>
            </a:r>
            <a:r>
              <a:rPr lang="cs-CZ" sz="2000" dirty="0">
                <a:solidFill>
                  <a:prstClr val="black"/>
                </a:solidFill>
              </a:rPr>
              <a:t>učiva: </a:t>
            </a:r>
            <a:r>
              <a:rPr lang="cs-CZ" sz="2000" dirty="0" smtClean="0">
                <a:solidFill>
                  <a:prstClr val="black"/>
                </a:solidFill>
              </a:rPr>
              <a:t>opakování zeměpisné části– historické země, sousední státy,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	Světová růžice, nížiny</a:t>
            </a:r>
            <a:r>
              <a:rPr lang="cs-CZ" sz="2000" dirty="0">
                <a:solidFill>
                  <a:prstClr val="black"/>
                </a:solidFill>
              </a:rPr>
              <a:t>, </a:t>
            </a:r>
            <a:r>
              <a:rPr lang="cs-CZ" sz="2000" dirty="0" smtClean="0">
                <a:solidFill>
                  <a:prstClr val="black"/>
                </a:solidFill>
              </a:rPr>
              <a:t>pohoří, nejvyšší hory a řeky.</a:t>
            </a:r>
            <a:r>
              <a:rPr lang="cs-CZ" sz="2000" dirty="0">
                <a:solidFill>
                  <a:prstClr val="black"/>
                </a:solidFill>
              </a:rPr>
              <a:t> Žáci </a:t>
            </a:r>
            <a:r>
              <a:rPr lang="cs-CZ" sz="2000" dirty="0" smtClean="0">
                <a:solidFill>
                  <a:prstClr val="black"/>
                </a:solidFill>
              </a:rPr>
              <a:t>přiřazují pojmy,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vyhledávají objekty ve </a:t>
            </a:r>
            <a:r>
              <a:rPr lang="cs-CZ" sz="2000" dirty="0">
                <a:solidFill>
                  <a:prstClr val="black"/>
                </a:solidFill>
              </a:rPr>
              <a:t>svých </a:t>
            </a:r>
            <a:r>
              <a:rPr lang="cs-CZ" sz="2000" dirty="0" smtClean="0">
                <a:solidFill>
                  <a:prstClr val="black"/>
                </a:solidFill>
              </a:rPr>
              <a:t>příručních </a:t>
            </a:r>
            <a:r>
              <a:rPr lang="cs-CZ" sz="2000" dirty="0">
                <a:solidFill>
                  <a:prstClr val="black"/>
                </a:solidFill>
              </a:rPr>
              <a:t>mapách, přiřazují názvy </a:t>
            </a:r>
            <a:r>
              <a:rPr lang="cs-CZ" sz="2000" dirty="0" smtClean="0">
                <a:solidFill>
                  <a:prstClr val="black"/>
                </a:solidFill>
              </a:rPr>
              <a:t>pohoří,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pojmenovávají vnitrozemní pohoří a nížiny. K </a:t>
            </a:r>
            <a:r>
              <a:rPr lang="cs-CZ" sz="2000" dirty="0">
                <a:solidFill>
                  <a:prstClr val="black"/>
                </a:solidFill>
              </a:rPr>
              <a:t>pohořím přiřazují názvy nejvyšších 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vrcholů, pojmenují řeky.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	Učební </a:t>
            </a:r>
            <a:r>
              <a:rPr lang="cs-CZ" sz="2000" dirty="0">
                <a:solidFill>
                  <a:prstClr val="black"/>
                </a:solidFill>
              </a:rPr>
              <a:t>materiál vede žáky k aktivní práci, </a:t>
            </a:r>
            <a:r>
              <a:rPr lang="cs-CZ" sz="2000" dirty="0" smtClean="0">
                <a:solidFill>
                  <a:prstClr val="black"/>
                </a:solidFill>
              </a:rPr>
              <a:t>opravovat případné </a:t>
            </a:r>
            <a:r>
              <a:rPr lang="cs-CZ" sz="2000" dirty="0">
                <a:solidFill>
                  <a:prstClr val="black"/>
                </a:solidFill>
              </a:rPr>
              <a:t>chyby mohou 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přímo v </a:t>
            </a:r>
            <a:r>
              <a:rPr lang="cs-CZ" sz="2000" dirty="0">
                <a:solidFill>
                  <a:prstClr val="black"/>
                </a:solidFill>
              </a:rPr>
              <a:t>prezentaci.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DUM </a:t>
            </a:r>
            <a:r>
              <a:rPr lang="cs-CZ" sz="2000" smtClean="0">
                <a:solidFill>
                  <a:prstClr val="black"/>
                </a:solidFill>
              </a:rPr>
              <a:t>je určen: </a:t>
            </a:r>
            <a:r>
              <a:rPr lang="cs-CZ" sz="2000" dirty="0" smtClean="0">
                <a:solidFill>
                  <a:prstClr val="black"/>
                </a:solidFill>
              </a:rPr>
              <a:t>pro 4. ročník ZŠ je vhodný pro procvičování učiva, pro 5. ročník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pro opakování zeměpisné části.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Pomůcky: příruční mapy, fixy pro psaní na tabuli, obměna : možno vytisknout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karty s názvy pohoří, vrcholů, nížin i dominových karet.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odkaz pro návrat zpět.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sz="2000" dirty="0" err="1" smtClean="0">
                <a:solidFill>
                  <a:prstClr val="black"/>
                </a:solidFill>
              </a:rPr>
              <a:t>Vrtělková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8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809308" y="332656"/>
            <a:ext cx="777686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Vyznač do mapy historické země ČR, zakresli sousední země, do směrové růžice napiš názvy světových stran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09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155" y="1412776"/>
            <a:ext cx="5398029" cy="3227083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6081399" y="3937002"/>
            <a:ext cx="2232248" cy="2088232"/>
            <a:chOff x="5652120" y="4149080"/>
            <a:chExt cx="1872208" cy="1872208"/>
          </a:xfrm>
        </p:grpSpPr>
        <p:cxnSp>
          <p:nvCxnSpPr>
            <p:cNvPr id="5" name="Přímá spojnice se šipkou 4"/>
            <p:cNvCxnSpPr/>
            <p:nvPr/>
          </p:nvCxnSpPr>
          <p:spPr>
            <a:xfrm>
              <a:off x="6588224" y="4149080"/>
              <a:ext cx="0" cy="1872208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>
              <a:off x="5652120" y="5085184"/>
              <a:ext cx="1872208" cy="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se šipkou 8"/>
            <p:cNvCxnSpPr/>
            <p:nvPr/>
          </p:nvCxnSpPr>
          <p:spPr>
            <a:xfrm>
              <a:off x="6228184" y="4725144"/>
              <a:ext cx="792088" cy="72008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H="1">
              <a:off x="6228184" y="4725144"/>
              <a:ext cx="720080" cy="72008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TextovéPole 13"/>
          <p:cNvSpPr txBox="1"/>
          <p:nvPr/>
        </p:nvSpPr>
        <p:spPr>
          <a:xfrm>
            <a:off x="494479" y="5856795"/>
            <a:ext cx="137980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Německo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5856795"/>
            <a:ext cx="101098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Polsko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08414" y="5856795"/>
            <a:ext cx="140634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Rakousko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69093" y="5844365"/>
            <a:ext cx="146097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Slovensko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4479" y="4911189"/>
            <a:ext cx="93730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Čechy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74280" y="4911188"/>
            <a:ext cx="1162947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Morava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29169" y="4911187"/>
            <a:ext cx="110479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Slezsko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91796" y="1556908"/>
            <a:ext cx="3305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31871" y="3026317"/>
            <a:ext cx="28725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J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091796" y="2347139"/>
            <a:ext cx="36740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03682" y="1556906"/>
            <a:ext cx="33214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53742" y="1556907"/>
            <a:ext cx="5101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SV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311897" y="3026317"/>
            <a:ext cx="470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JV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303881" y="2347138"/>
            <a:ext cx="47801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SZ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651662" y="2347137"/>
            <a:ext cx="43473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JZ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34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725" r="100000">
                        <a14:backgroundMark x1="12138" y1="9697" x2="12138" y2="9697"/>
                        <a14:backgroundMark x1="62138" y1="12424" x2="62138" y2="12424"/>
                        <a14:backgroundMark x1="91486" y1="88788" x2="91486" y2="88788"/>
                        <a14:backgroundMark x1="49094" y1="88182" x2="49094" y2="88182"/>
                        <a14:backgroundMark x1="8696" y1="84545" x2="8696" y2="8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12776"/>
            <a:ext cx="5258534" cy="343172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539552" y="6237312"/>
            <a:ext cx="2592288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Moravskoslezské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Beskydy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375851" y="5365649"/>
            <a:ext cx="1224136" cy="30316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Jeseníky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53627" y="5805264"/>
            <a:ext cx="1477278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Orlické hory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445331" y="5365649"/>
            <a:ext cx="1466894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Krkonoše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047971" y="6226552"/>
            <a:ext cx="1477278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Jizerské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6016" y="5373216"/>
            <a:ext cx="1512168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Lužické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102506" y="5373216"/>
            <a:ext cx="1466893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Krušné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23123" y="5805264"/>
            <a:ext cx="1155655" cy="28554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Smrčiny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405279" y="6236077"/>
            <a:ext cx="1264405" cy="28613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Český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les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91880" y="6237312"/>
            <a:ext cx="1512168" cy="3151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Šumava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37112" y="5805264"/>
            <a:ext cx="2016224" cy="32133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Novohradské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569801" y="5805264"/>
            <a:ext cx="1477278" cy="32403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Bílé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Karpaty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91" name="Zaoblený obdélník 1090">
            <a:hlinkClick r:id="rId5" action="ppaction://hlinksldjump"/>
          </p:cNvPr>
          <p:cNvSpPr/>
          <p:nvPr/>
        </p:nvSpPr>
        <p:spPr>
          <a:xfrm>
            <a:off x="755576" y="260648"/>
            <a:ext cx="7632848" cy="79208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Přiřaď názvy pohraničních pohoří, dokážeš pojmenovat nížiny a pohoří ve vnitrozemí?</a:t>
            </a:r>
            <a:endParaRPr lang="cs-CZ" sz="2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4305420" y="1169896"/>
            <a:ext cx="122564" cy="10501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716016" y="1556792"/>
            <a:ext cx="57606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148064" y="2075982"/>
            <a:ext cx="648072" cy="7303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796136" y="2396511"/>
            <a:ext cx="914400" cy="5585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9" name="Přímá spojnice se šipkou 1088"/>
          <p:cNvCxnSpPr/>
          <p:nvPr/>
        </p:nvCxnSpPr>
        <p:spPr>
          <a:xfrm flipV="1">
            <a:off x="6499607" y="2996952"/>
            <a:ext cx="1096729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3" name="Přímá spojnice se šipkou 1092"/>
          <p:cNvCxnSpPr/>
          <p:nvPr/>
        </p:nvCxnSpPr>
        <p:spPr>
          <a:xfrm>
            <a:off x="6012160" y="4220140"/>
            <a:ext cx="1035811" cy="2349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5" name="Přímá spojnice se šipkou 1094"/>
          <p:cNvCxnSpPr/>
          <p:nvPr/>
        </p:nvCxnSpPr>
        <p:spPr>
          <a:xfrm>
            <a:off x="3923928" y="4337627"/>
            <a:ext cx="914400" cy="5005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8" name="Přímá spojnice se šipkou 1097"/>
          <p:cNvCxnSpPr/>
          <p:nvPr/>
        </p:nvCxnSpPr>
        <p:spPr>
          <a:xfrm flipH="1">
            <a:off x="2627784" y="4077072"/>
            <a:ext cx="474722" cy="7020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1" name="Přímá spojnice se šipkou 1100"/>
          <p:cNvCxnSpPr/>
          <p:nvPr/>
        </p:nvCxnSpPr>
        <p:spPr>
          <a:xfrm flipH="1">
            <a:off x="1907704" y="3429000"/>
            <a:ext cx="72008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4" name="Přímá spojnice se šipkou 1103"/>
          <p:cNvCxnSpPr/>
          <p:nvPr/>
        </p:nvCxnSpPr>
        <p:spPr>
          <a:xfrm flipH="1">
            <a:off x="1691680" y="2811018"/>
            <a:ext cx="504056" cy="4019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7" name="Přímá spojnice se šipkou 1106"/>
          <p:cNvCxnSpPr/>
          <p:nvPr/>
        </p:nvCxnSpPr>
        <p:spPr>
          <a:xfrm flipH="1" flipV="1">
            <a:off x="2045032" y="2075982"/>
            <a:ext cx="942792" cy="3651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0" name="Přímá spojnice se šipkou 1109"/>
          <p:cNvCxnSpPr/>
          <p:nvPr/>
        </p:nvCxnSpPr>
        <p:spPr>
          <a:xfrm flipH="1" flipV="1">
            <a:off x="3131840" y="1313912"/>
            <a:ext cx="792088" cy="797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544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44694" y="548680"/>
            <a:ext cx="8136904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Podaří se ti označit stejnými čísly pohoří a jeho nejvyšší horu?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752710"/>
              </p:ext>
            </p:extLst>
          </p:nvPr>
        </p:nvGraphicFramePr>
        <p:xfrm>
          <a:off x="683568" y="1988840"/>
          <a:ext cx="396044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35283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Krkonoše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Jeseníky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Šumava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Orlické hory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Krušné hory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Český les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Moravskoslezské Beskydy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52430"/>
              </p:ext>
            </p:extLst>
          </p:nvPr>
        </p:nvGraphicFramePr>
        <p:xfrm>
          <a:off x="5940152" y="1988840"/>
          <a:ext cx="2376265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1944217"/>
              </a:tblGrid>
              <a:tr h="370840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Velká Deštná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Sněžka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Lysá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Hora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Klínovec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Praděd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tx1"/>
                          </a:solidFill>
                        </a:rPr>
                        <a:t>Čerchov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Plechý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18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971600" y="258684"/>
            <a:ext cx="3888432" cy="50602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Pojmenujte očíslované řeky: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296" l="0" r="99222">
                        <a14:backgroundMark x1="1711" y1="56103" x2="1711" y2="56103"/>
                        <a14:backgroundMark x1="45257" y1="85915" x2="45257" y2="85915"/>
                        <a14:backgroundMark x1="80404" y1="85681" x2="80404" y2="85681"/>
                        <a14:backgroundMark x1="83826" y1="27230" x2="83826" y2="27230"/>
                        <a14:backgroundMark x1="12753" y1="18545" x2="12753" y2="18545"/>
                        <a14:backgroundMark x1="69829" y1="17371" x2="69829" y2="173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5779" y="655395"/>
            <a:ext cx="6296457" cy="41715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572000" y="2204864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70080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4057" y="2094034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9241" y="2741158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1308" y="350100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263691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5489" y="3501008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2677769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1963451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92568" y="238953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40780" y="258067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94965" y="343864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46681" y="3735019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92140" y="3058071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286113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96785" y="3230462"/>
            <a:ext cx="568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232631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23728" y="29258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81967" y="31449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43808" y="2821578"/>
            <a:ext cx="570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2483768" y="3468529"/>
            <a:ext cx="107551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779912" y="3601099"/>
            <a:ext cx="144016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172090" y="3515582"/>
            <a:ext cx="317825" cy="377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43257" y="355035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38060" y="3685674"/>
            <a:ext cx="278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0704896"/>
              </p:ext>
            </p:extLst>
          </p:nvPr>
        </p:nvGraphicFramePr>
        <p:xfrm>
          <a:off x="1043609" y="5157192"/>
          <a:ext cx="712879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5"/>
                <a:gridCol w="1368152"/>
                <a:gridCol w="1296145"/>
                <a:gridCol w="1296144"/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13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11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14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9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12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15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0" name="TextovéPole 29"/>
          <p:cNvSpPr txBox="1"/>
          <p:nvPr/>
        </p:nvSpPr>
        <p:spPr>
          <a:xfrm>
            <a:off x="5889505" y="476672"/>
            <a:ext cx="26429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</a:t>
            </a:r>
            <a:r>
              <a:rPr lang="cs-CZ" smtClean="0"/>
              <a:t>mapy </a:t>
            </a:r>
            <a:r>
              <a:rPr lang="cs-CZ" smtClean="0"/>
              <a:t>dopište:</a:t>
            </a:r>
            <a:endParaRPr lang="cs-CZ" dirty="0" smtClean="0"/>
          </a:p>
          <a:p>
            <a:r>
              <a:rPr lang="cs-CZ" b="1" dirty="0" smtClean="0"/>
              <a:t>Č…………………</a:t>
            </a:r>
            <a:r>
              <a:rPr lang="cs-CZ" dirty="0" smtClean="0"/>
              <a:t> jezero</a:t>
            </a:r>
          </a:p>
          <a:p>
            <a:r>
              <a:rPr lang="cs-CZ" dirty="0"/>
              <a:t>r</a:t>
            </a:r>
            <a:r>
              <a:rPr lang="cs-CZ" dirty="0" smtClean="0"/>
              <a:t>ybník </a:t>
            </a:r>
            <a:r>
              <a:rPr lang="cs-CZ" b="1" dirty="0" smtClean="0"/>
              <a:t>R…………………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ádrž </a:t>
            </a:r>
            <a:r>
              <a:rPr lang="cs-CZ" b="1" dirty="0" smtClean="0"/>
              <a:t>L…………………..</a:t>
            </a:r>
            <a:endParaRPr lang="cs-CZ" b="1" dirty="0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2" name="Zástupný symbol pro zápatí 3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33" name="Zástupný symbol pro číslo snímku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44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30"/>
          <a:stretch/>
        </p:blipFill>
        <p:spPr bwMode="auto">
          <a:xfrm>
            <a:off x="467544" y="899651"/>
            <a:ext cx="3168352" cy="1928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42" b="14888"/>
          <a:stretch/>
        </p:blipFill>
        <p:spPr bwMode="auto">
          <a:xfrm>
            <a:off x="5195846" y="899318"/>
            <a:ext cx="3141994" cy="1785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653"/>
          <a:stretch/>
        </p:blipFill>
        <p:spPr bwMode="auto">
          <a:xfrm>
            <a:off x="3816239" y="3914939"/>
            <a:ext cx="3816424" cy="105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83" t="23363" b="14163"/>
          <a:stretch/>
        </p:blipFill>
        <p:spPr bwMode="auto">
          <a:xfrm>
            <a:off x="988254" y="3717032"/>
            <a:ext cx="2156446" cy="2354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92696"/>
            <a:ext cx="656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Str.3.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43633" y="530319"/>
            <a:ext cx="70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4.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1257" y="3429000"/>
            <a:ext cx="70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5.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16239" y="3429000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6</a:t>
            </a:r>
            <a:endParaRPr lang="cs-CZ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01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150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338</Words>
  <Application>Microsoft Office PowerPoint</Application>
  <PresentationFormat>Předvádění na obrazovce (4:3)</PresentationFormat>
  <Paragraphs>152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Martin Králík</cp:lastModifiedBy>
  <cp:revision>26</cp:revision>
  <dcterms:created xsi:type="dcterms:W3CDTF">2011-11-15T18:51:47Z</dcterms:created>
  <dcterms:modified xsi:type="dcterms:W3CDTF">2012-05-08T19:12:41Z</dcterms:modified>
</cp:coreProperties>
</file>