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3" r:id="rId2"/>
    <p:sldId id="264" r:id="rId3"/>
    <p:sldId id="265" r:id="rId4"/>
    <p:sldId id="266" r:id="rId5"/>
    <p:sldId id="259" r:id="rId6"/>
    <p:sldId id="271" r:id="rId7"/>
    <p:sldId id="272" r:id="rId8"/>
    <p:sldId id="267" r:id="rId9"/>
    <p:sldId id="260" r:id="rId10"/>
    <p:sldId id="261" r:id="rId11"/>
    <p:sldId id="262" r:id="rId12"/>
    <p:sldId id="263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FE8017-8D97-46FA-B1E2-087EB35CA941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97BB48-8599-473F-9230-58CAE65B6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9201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97BB48-8599-473F-9230-58CAE65B6B7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3109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97BB48-8599-473F-9230-58CAE65B6B7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7989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97BB48-8599-473F-9230-58CAE65B6B7F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866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97BB48-8599-473F-9230-58CAE65B6B7F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671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97BB48-8599-473F-9230-58CAE65B6B7F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78940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97BB48-8599-473F-9230-58CAE65B6B7F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3789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3483C0D-075B-4E2D-9155-9D35FC93EE5C}" type="datetimeFigureOut">
              <a:rPr lang="cs-CZ" smtClean="0"/>
              <a:pPr/>
              <a:t>14.1.2012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9003750-707B-498A-A6FE-3A5BB0F383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unecni-hodiny.webzdarma.cz/poridte.html" TargetMode="External"/><Relationship Id="rId3" Type="http://schemas.openxmlformats.org/officeDocument/2006/relationships/hyperlink" Target="http://cs.wikipedia.org/wiki/Soubor:Standard_time_zones_of_the_world.png" TargetMode="External"/><Relationship Id="rId7" Type="http://schemas.openxmlformats.org/officeDocument/2006/relationships/hyperlink" Target="http://cs.wikipedia.org/wiki/Soubor:Sundial_in_Brno,_&#268;ern&#225;_Pole.jpg" TargetMode="External"/><Relationship Id="rId2" Type="http://schemas.openxmlformats.org/officeDocument/2006/relationships/hyperlink" Target="http://cs.wikipedia.org/wiki/Soubor:Prague_-_Astronomical_Clock_Detail_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Nov&#233;_M&#283;sto_nad_Metuj&#237;_sundials_2011_3.jpg" TargetMode="External"/><Relationship Id="rId5" Type="http://schemas.openxmlformats.org/officeDocument/2006/relationships/hyperlink" Target="http://cs.wikipedia.org/wiki/Soubor:Saint-remy-de-provence-cadran-solaire.jpg" TargetMode="External"/><Relationship Id="rId10" Type="http://schemas.openxmlformats.org/officeDocument/2006/relationships/hyperlink" Target="http://www.trest.cz/?ID=99&amp;Lang=cz&amp;kod=Rekordy" TargetMode="External"/><Relationship Id="rId4" Type="http://schemas.openxmlformats.org/officeDocument/2006/relationships/hyperlink" Target="http://cs.wikipedia.org/wiki/Soubor:Wooden_hourglass_3.jpg" TargetMode="External"/><Relationship Id="rId9" Type="http://schemas.openxmlformats.org/officeDocument/2006/relationships/hyperlink" Target="http://hvezdnysnilek2.blog.cz/1001/prijdou-vam-take-slunecni-hodiny-romanticke-a-tajem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VY_52_INOVACE_Z.6.7-22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xmlns="" val="38653492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043" y="692696"/>
            <a:ext cx="87129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Anotace	</a:t>
            </a:r>
            <a:r>
              <a:rPr lang="cs-CZ" sz="2000" dirty="0" smtClean="0">
                <a:solidFill>
                  <a:schemeClr val="bg1"/>
                </a:solidFill>
              </a:rPr>
              <a:t>: Prezentace </a:t>
            </a:r>
            <a:r>
              <a:rPr lang="cs-CZ" sz="2000" dirty="0">
                <a:solidFill>
                  <a:schemeClr val="bg1"/>
                </a:solidFill>
              </a:rPr>
              <a:t>v PowerPointu </a:t>
            </a:r>
            <a:r>
              <a:rPr lang="cs-CZ" sz="2000" dirty="0" smtClean="0">
                <a:solidFill>
                  <a:schemeClr val="bg1"/>
                </a:solidFill>
              </a:rPr>
              <a:t>zpracovává téma čas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Autor: </a:t>
            </a:r>
            <a:r>
              <a:rPr lang="cs-CZ" sz="2000" dirty="0" err="1" smtClean="0">
                <a:solidFill>
                  <a:schemeClr val="bg1"/>
                </a:solidFill>
              </a:rPr>
              <a:t>Mgr.Hana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Hilscherová</a:t>
            </a:r>
            <a:r>
              <a:rPr lang="cs-CZ" sz="2000" dirty="0">
                <a:solidFill>
                  <a:schemeClr val="bg1"/>
                </a:solidFill>
              </a:rPr>
              <a:t>	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Jazyk: Čeština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Očekávaný </a:t>
            </a:r>
            <a:r>
              <a:rPr lang="cs-CZ" sz="2000" dirty="0" smtClean="0">
                <a:solidFill>
                  <a:schemeClr val="bg1"/>
                </a:solidFill>
              </a:rPr>
              <a:t>výstup: žák získá nové informace a čase a časových pásem na Zemi 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Speciální </a:t>
            </a:r>
            <a:r>
              <a:rPr lang="cs-CZ" sz="2000" dirty="0">
                <a:solidFill>
                  <a:schemeClr val="bg1"/>
                </a:solidFill>
              </a:rPr>
              <a:t>vzdělávací </a:t>
            </a:r>
            <a:r>
              <a:rPr lang="cs-CZ" sz="2000" dirty="0" smtClean="0">
                <a:solidFill>
                  <a:schemeClr val="bg1"/>
                </a:solidFill>
              </a:rPr>
              <a:t>potřeby:  žádné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Klíčová </a:t>
            </a:r>
            <a:r>
              <a:rPr lang="cs-CZ" sz="2000" dirty="0" smtClean="0">
                <a:solidFill>
                  <a:schemeClr val="bg1"/>
                </a:solidFill>
              </a:rPr>
              <a:t>slova: čas</a:t>
            </a:r>
            <a:r>
              <a:rPr lang="cs-CZ" sz="2000" dirty="0">
                <a:solidFill>
                  <a:schemeClr val="bg1"/>
                </a:solidFill>
              </a:rPr>
              <a:t>, </a:t>
            </a:r>
            <a:r>
              <a:rPr lang="cs-CZ" sz="2000" dirty="0" smtClean="0">
                <a:solidFill>
                  <a:schemeClr val="bg1"/>
                </a:solidFill>
              </a:rPr>
              <a:t>hodiny, časová pásma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Druh </a:t>
            </a:r>
            <a:r>
              <a:rPr lang="cs-CZ" sz="2000" dirty="0">
                <a:solidFill>
                  <a:schemeClr val="bg1"/>
                </a:solidFill>
              </a:rPr>
              <a:t>učebního </a:t>
            </a:r>
            <a:r>
              <a:rPr lang="cs-CZ" sz="2000" dirty="0" smtClean="0">
                <a:solidFill>
                  <a:schemeClr val="bg1"/>
                </a:solidFill>
              </a:rPr>
              <a:t>materiálu: výkladová  prezentace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Druh </a:t>
            </a:r>
            <a:r>
              <a:rPr lang="cs-CZ" sz="2000" dirty="0" smtClean="0">
                <a:solidFill>
                  <a:schemeClr val="bg1"/>
                </a:solidFill>
              </a:rPr>
              <a:t>interaktivity: Výklad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Cílová </a:t>
            </a:r>
            <a:r>
              <a:rPr lang="cs-CZ" sz="2000" dirty="0" smtClean="0">
                <a:solidFill>
                  <a:schemeClr val="bg1"/>
                </a:solidFill>
              </a:rPr>
              <a:t>skupina: Žák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Stupeň a typ </a:t>
            </a:r>
            <a:r>
              <a:rPr lang="cs-CZ" sz="2000" dirty="0" smtClean="0">
                <a:solidFill>
                  <a:schemeClr val="bg1"/>
                </a:solidFill>
              </a:rPr>
              <a:t>vzdělávání: základní </a:t>
            </a:r>
            <a:r>
              <a:rPr lang="cs-CZ" sz="2000" dirty="0">
                <a:solidFill>
                  <a:schemeClr val="bg1"/>
                </a:solidFill>
              </a:rPr>
              <a:t>vzdělávání – druhý stupeň</a:t>
            </a:r>
          </a:p>
          <a:p>
            <a:r>
              <a:rPr lang="cs-CZ" sz="2000" dirty="0">
                <a:solidFill>
                  <a:schemeClr val="bg1"/>
                </a:solidFill>
              </a:rPr>
              <a:t>Typická věková </a:t>
            </a:r>
            <a:r>
              <a:rPr lang="cs-CZ" sz="2000" dirty="0" smtClean="0">
                <a:solidFill>
                  <a:schemeClr val="bg1"/>
                </a:solidFill>
              </a:rPr>
              <a:t>skupina: 12 </a:t>
            </a:r>
            <a:r>
              <a:rPr lang="cs-CZ" sz="2000" dirty="0">
                <a:solidFill>
                  <a:schemeClr val="bg1"/>
                </a:solidFill>
              </a:rPr>
              <a:t>- 15 let</a:t>
            </a:r>
          </a:p>
          <a:p>
            <a:r>
              <a:rPr lang="cs-CZ" sz="2000" dirty="0">
                <a:solidFill>
                  <a:schemeClr val="bg1"/>
                </a:solidFill>
              </a:rPr>
              <a:t>Celková </a:t>
            </a:r>
            <a:r>
              <a:rPr lang="cs-CZ" sz="2000" dirty="0" smtClean="0">
                <a:solidFill>
                  <a:schemeClr val="bg1"/>
                </a:solidFill>
              </a:rPr>
              <a:t>velikost: 1347 kB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616442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143128"/>
            <a:ext cx="8424936" cy="54542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260648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ČAS</a:t>
            </a:r>
            <a:endParaRPr lang="cs-CZ" sz="4000" b="1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6597352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768991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6409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Čas </a:t>
            </a:r>
          </a:p>
          <a:p>
            <a:pPr algn="ctr"/>
            <a:endParaRPr lang="cs-CZ" sz="3600" b="1" u="sng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je jedna ze základních fyzikálních veličin 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je velmi obtížné, až nemožné, si čas nějak představit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 Pokusy o pochopení času byly po dlouhou dobu především zájmem filosofů, později i přírodovědců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 Čas měříme hodinami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Měření času je hlavní úkol astronomie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Jednotky času určují  délku trvání  událostí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8344555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572477"/>
            <a:ext cx="8784976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>
                <a:solidFill>
                  <a:schemeClr val="bg1"/>
                </a:solidFill>
              </a:rPr>
              <a:t>Časové pásmo </a:t>
            </a:r>
            <a:endParaRPr lang="cs-CZ" sz="3200" b="1" u="sng" dirty="0" smtClean="0">
              <a:solidFill>
                <a:schemeClr val="bg1"/>
              </a:solidFill>
            </a:endParaRPr>
          </a:p>
          <a:p>
            <a:pPr algn="ctr"/>
            <a:endParaRPr lang="cs-CZ" sz="3200" b="1" u="sng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je </a:t>
            </a:r>
            <a:r>
              <a:rPr lang="cs-CZ" dirty="0">
                <a:solidFill>
                  <a:schemeClr val="bg1"/>
                </a:solidFill>
              </a:rPr>
              <a:t>ta část Země, která používá stejný standardní </a:t>
            </a:r>
            <a:r>
              <a:rPr lang="cs-CZ" dirty="0" smtClean="0">
                <a:solidFill>
                  <a:schemeClr val="bg1"/>
                </a:solidFill>
              </a:rPr>
              <a:t>čas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Původně používali lidé sluneční </a:t>
            </a:r>
            <a:r>
              <a:rPr lang="cs-CZ" dirty="0" smtClean="0">
                <a:solidFill>
                  <a:schemeClr val="bg1"/>
                </a:solidFill>
              </a:rPr>
              <a:t>čas- nevýhoda:  liší se  </a:t>
            </a:r>
            <a:r>
              <a:rPr lang="cs-CZ" dirty="0">
                <a:solidFill>
                  <a:schemeClr val="bg1"/>
                </a:solidFill>
              </a:rPr>
              <a:t>od místa k </a:t>
            </a:r>
            <a:r>
              <a:rPr lang="cs-CZ" dirty="0" smtClean="0">
                <a:solidFill>
                  <a:schemeClr val="bg1"/>
                </a:solidFill>
              </a:rPr>
              <a:t>místu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postupem </a:t>
            </a:r>
            <a:r>
              <a:rPr lang="cs-CZ" dirty="0">
                <a:solidFill>
                  <a:schemeClr val="bg1"/>
                </a:solidFill>
              </a:rPr>
              <a:t>času přešlo na </a:t>
            </a:r>
            <a:r>
              <a:rPr lang="cs-CZ" b="1" dirty="0">
                <a:solidFill>
                  <a:schemeClr val="bg1"/>
                </a:solidFill>
              </a:rPr>
              <a:t>pásmový </a:t>
            </a:r>
            <a:r>
              <a:rPr lang="cs-CZ" b="1" dirty="0" smtClean="0">
                <a:solidFill>
                  <a:schemeClr val="bg1"/>
                </a:solidFill>
              </a:rPr>
              <a:t>čas </a:t>
            </a:r>
            <a:r>
              <a:rPr lang="cs-CZ" dirty="0" smtClean="0">
                <a:solidFill>
                  <a:schemeClr val="bg1"/>
                </a:solidFill>
              </a:rPr>
              <a:t>– tj. </a:t>
            </a:r>
            <a:r>
              <a:rPr lang="cs-CZ" dirty="0">
                <a:solidFill>
                  <a:schemeClr val="bg1"/>
                </a:solidFill>
              </a:rPr>
              <a:t>kdy celá oblast </a:t>
            </a:r>
            <a:r>
              <a:rPr lang="cs-CZ" dirty="0" smtClean="0">
                <a:solidFill>
                  <a:schemeClr val="bg1"/>
                </a:solidFill>
              </a:rPr>
              <a:t>Země používá </a:t>
            </a:r>
            <a:r>
              <a:rPr lang="cs-CZ" dirty="0">
                <a:solidFill>
                  <a:schemeClr val="bg1"/>
                </a:solidFill>
              </a:rPr>
              <a:t>stejný </a:t>
            </a:r>
            <a:r>
              <a:rPr lang="cs-CZ" dirty="0" smtClean="0">
                <a:solidFill>
                  <a:schemeClr val="bg1"/>
                </a:solidFill>
              </a:rPr>
              <a:t>čas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Základním </a:t>
            </a:r>
            <a:r>
              <a:rPr lang="cs-CZ" dirty="0">
                <a:solidFill>
                  <a:schemeClr val="bg1"/>
                </a:solidFill>
              </a:rPr>
              <a:t>časovým pásmem je </a:t>
            </a:r>
            <a:r>
              <a:rPr lang="cs-CZ" dirty="0" smtClean="0">
                <a:solidFill>
                  <a:schemeClr val="bg1"/>
                </a:solidFill>
              </a:rPr>
              <a:t>pásmo kolem nultého poledníku UTC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Ostatní </a:t>
            </a:r>
            <a:r>
              <a:rPr lang="cs-CZ" dirty="0">
                <a:solidFill>
                  <a:schemeClr val="bg1"/>
                </a:solidFill>
              </a:rPr>
              <a:t>časová pásma jsou popsána rozdílem počtu </a:t>
            </a:r>
            <a:r>
              <a:rPr lang="cs-CZ" dirty="0" smtClean="0">
                <a:solidFill>
                  <a:schemeClr val="bg1"/>
                </a:solidFill>
              </a:rPr>
              <a:t>hodin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středoevropský čas (SEČ) </a:t>
            </a:r>
            <a:r>
              <a:rPr lang="cs-CZ" dirty="0" smtClean="0">
                <a:solidFill>
                  <a:schemeClr val="bg1"/>
                </a:solidFill>
              </a:rPr>
              <a:t>– označení  UTC+1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b="1" i="1" dirty="0" smtClean="0">
                <a:solidFill>
                  <a:schemeClr val="bg1"/>
                </a:solidFill>
              </a:rPr>
              <a:t>(  </a:t>
            </a:r>
            <a:r>
              <a:rPr lang="cs-CZ" b="1" i="1" dirty="0">
                <a:solidFill>
                  <a:schemeClr val="bg1"/>
                </a:solidFill>
              </a:rPr>
              <a:t>je vzhledem k UTC posunut o hodinu napřed </a:t>
            </a:r>
            <a:r>
              <a:rPr lang="cs-CZ" b="1" i="1" dirty="0" smtClean="0">
                <a:solidFill>
                  <a:schemeClr val="bg1"/>
                </a:solidFill>
              </a:rPr>
              <a:t>- tzn</a:t>
            </a:r>
            <a:r>
              <a:rPr lang="cs-CZ" b="1" i="1" dirty="0">
                <a:solidFill>
                  <a:schemeClr val="bg1"/>
                </a:solidFill>
              </a:rPr>
              <a:t>. ve chvíli, kdy je 12.00 UTC, je ve střední Evropě </a:t>
            </a:r>
            <a:r>
              <a:rPr lang="cs-CZ" b="1" i="1" dirty="0" smtClean="0">
                <a:solidFill>
                  <a:schemeClr val="bg1"/>
                </a:solidFill>
              </a:rPr>
              <a:t>13.00 )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Ideální </a:t>
            </a:r>
            <a:r>
              <a:rPr lang="cs-CZ" b="1" i="1" dirty="0">
                <a:solidFill>
                  <a:schemeClr val="bg1"/>
                </a:solidFill>
              </a:rPr>
              <a:t>časová pásma by se navzájem lišila o celý počet hodin, takže by Zemi rozdělila na přesné pruhy široké 15 °. To by však znamenalo, že státy, které procházejí hranicí takových teoretických pásem, by musely používat dvě časová pásma, jakkoli by byla jejich rozloha malá. </a:t>
            </a:r>
            <a:endParaRPr lang="cs-CZ" b="1" i="1" dirty="0" smtClean="0">
              <a:solidFill>
                <a:schemeClr val="bg1"/>
              </a:solidFill>
            </a:endParaRPr>
          </a:p>
          <a:p>
            <a:endParaRPr lang="cs-CZ" b="1" i="1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Z </a:t>
            </a:r>
            <a:r>
              <a:rPr lang="cs-CZ" dirty="0">
                <a:solidFill>
                  <a:schemeClr val="bg1"/>
                </a:solidFill>
              </a:rPr>
              <a:t>praktických důvodů </a:t>
            </a:r>
            <a:r>
              <a:rPr lang="cs-CZ" dirty="0" smtClean="0">
                <a:solidFill>
                  <a:schemeClr val="bg1"/>
                </a:solidFill>
              </a:rPr>
              <a:t>časová pásma upravena -  přizpůsobují se  </a:t>
            </a:r>
            <a:r>
              <a:rPr lang="cs-CZ" dirty="0">
                <a:solidFill>
                  <a:schemeClr val="bg1"/>
                </a:solidFill>
              </a:rPr>
              <a:t>hranicím států či jiných územních </a:t>
            </a:r>
            <a:r>
              <a:rPr lang="cs-CZ" dirty="0" smtClean="0">
                <a:solidFill>
                  <a:schemeClr val="bg1"/>
                </a:solidFill>
              </a:rPr>
              <a:t>celků </a:t>
            </a:r>
          </a:p>
        </p:txBody>
      </p:sp>
    </p:spTree>
    <p:extLst>
      <p:ext uri="{BB962C8B-B14F-4D97-AF65-F5344CB8AC3E}">
        <p14:creationId xmlns:p14="http://schemas.microsoft.com/office/powerpoint/2010/main" xmlns="" val="49016268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9694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chemeClr val="bg1"/>
                </a:solidFill>
              </a:rPr>
              <a:t>Datová hranice a čas</a:t>
            </a:r>
          </a:p>
          <a:p>
            <a:pPr marL="457200" indent="-457200" algn="ctr">
              <a:buFont typeface="Wingdings" pitchFamily="2" charset="2"/>
              <a:buChar char="q"/>
            </a:pPr>
            <a:endParaRPr lang="cs-CZ" sz="3200" b="1" u="sng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>
                <a:solidFill>
                  <a:schemeClr val="bg1"/>
                </a:solidFill>
              </a:rPr>
              <a:t>Pokud se po přičtení časovému rozdílu k UTC překročí </a:t>
            </a:r>
            <a:r>
              <a:rPr lang="cs-CZ" sz="2000" dirty="0" smtClean="0">
                <a:solidFill>
                  <a:schemeClr val="bg1"/>
                </a:solidFill>
              </a:rPr>
              <a:t>půlnoc -  </a:t>
            </a:r>
            <a:r>
              <a:rPr lang="cs-CZ" sz="2000" dirty="0">
                <a:solidFill>
                  <a:schemeClr val="bg1"/>
                </a:solidFill>
              </a:rPr>
              <a:t>změní se i datum platné na daném místě 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b="1" i="1" dirty="0" smtClean="0">
                <a:solidFill>
                  <a:schemeClr val="bg1"/>
                </a:solidFill>
              </a:rPr>
              <a:t>např</a:t>
            </a:r>
            <a:r>
              <a:rPr lang="cs-CZ" sz="2000" b="1" i="1" dirty="0">
                <a:solidFill>
                  <a:schemeClr val="bg1"/>
                </a:solidFill>
              </a:rPr>
              <a:t>. pokud je pátek, 18.00 UTC, pak v pásmu UTC+8 je sobota, </a:t>
            </a:r>
            <a:r>
              <a:rPr lang="cs-CZ" sz="2000" b="1" i="1" dirty="0" smtClean="0">
                <a:solidFill>
                  <a:schemeClr val="bg1"/>
                </a:solidFill>
              </a:rPr>
              <a:t>02.00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Datum se mění </a:t>
            </a:r>
            <a:r>
              <a:rPr lang="cs-CZ" sz="2000" dirty="0" smtClean="0">
                <a:solidFill>
                  <a:schemeClr val="bg1"/>
                </a:solidFill>
              </a:rPr>
              <a:t>také  při </a:t>
            </a:r>
            <a:r>
              <a:rPr lang="cs-CZ" sz="2000" dirty="0">
                <a:solidFill>
                  <a:schemeClr val="bg1"/>
                </a:solidFill>
              </a:rPr>
              <a:t>překročení tzv. </a:t>
            </a:r>
            <a:r>
              <a:rPr lang="cs-CZ" sz="2000" b="1" u="sng" dirty="0">
                <a:solidFill>
                  <a:schemeClr val="bg1"/>
                </a:solidFill>
              </a:rPr>
              <a:t>datové čáry, </a:t>
            </a:r>
            <a:r>
              <a:rPr lang="cs-CZ" sz="2000" dirty="0">
                <a:solidFill>
                  <a:schemeClr val="bg1"/>
                </a:solidFill>
              </a:rPr>
              <a:t>která prochází zhruba po 180. poledníku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Směrem na východ se hodiny  přičítají , na západ odčítají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3600" b="1" u="sng" dirty="0" smtClean="0">
                <a:solidFill>
                  <a:schemeClr val="bg1"/>
                </a:solidFill>
              </a:rPr>
              <a:t>Shrnutí :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bg1"/>
                </a:solidFill>
              </a:rPr>
              <a:t> 15</a:t>
            </a:r>
            <a:r>
              <a:rPr lang="cs-CZ" sz="4000" b="1" dirty="0" smtClean="0">
                <a:solidFill>
                  <a:schemeClr val="bg1"/>
                </a:solidFill>
              </a:rPr>
              <a:t>o</a:t>
            </a:r>
            <a:r>
              <a:rPr lang="cs-CZ" sz="3600" b="1" dirty="0" smtClean="0">
                <a:solidFill>
                  <a:schemeClr val="bg1"/>
                </a:solidFill>
              </a:rPr>
              <a:t> = 1hod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bg1"/>
                </a:solidFill>
              </a:rPr>
              <a:t> V+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bg1"/>
                </a:solidFill>
              </a:rPr>
              <a:t> Z - 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626075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375532"/>
            <a:ext cx="8208911" cy="50778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548680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Mapa časových pásem 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453336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33152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62" y="116632"/>
            <a:ext cx="3254694" cy="65973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39658" y="1928129"/>
            <a:ext cx="5772650" cy="462913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39658" y="404664"/>
            <a:ext cx="86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Obr.3,4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52583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620688"/>
            <a:ext cx="8064896" cy="592147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6542163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0758" y="260648"/>
            <a:ext cx="5042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dvojité" sluneční hodiny v Novém Městě nad Metují</a:t>
            </a:r>
          </a:p>
        </p:txBody>
      </p:sp>
    </p:spTree>
    <p:extLst>
      <p:ext uri="{BB962C8B-B14F-4D97-AF65-F5344CB8AC3E}">
        <p14:creationId xmlns:p14="http://schemas.microsoft.com/office/powerpoint/2010/main" xmlns="" val="260752681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76672"/>
            <a:ext cx="4896544" cy="58772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940152" y="6353944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620688"/>
            <a:ext cx="2320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Sluneční hodiny v Brně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90399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836712"/>
            <a:ext cx="5080000" cy="3556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4005064"/>
            <a:ext cx="3390900" cy="254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4509120"/>
            <a:ext cx="865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Obr.7,8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02892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620688"/>
            <a:ext cx="8744396" cy="582595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16632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301298"/>
            <a:ext cx="2882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Město Třešť- sluneční hodiny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54374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620688"/>
            <a:ext cx="871296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bg1"/>
                </a:solidFill>
              </a:rPr>
              <a:t>Princip slunečních hodin</a:t>
            </a:r>
          </a:p>
          <a:p>
            <a:pPr marL="457200" indent="-457200" algn="ctr">
              <a:buFont typeface="Wingdings" pitchFamily="2" charset="2"/>
              <a:buChar char="q"/>
            </a:pPr>
            <a:endParaRPr lang="cs-CZ" sz="2800" b="1" u="sng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Otáčí-li se Země kolem své osy, způsobuje tím zdánlivý oběh Slunce od východu k západu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 Během roku si můžeme všimnout, že zdánlivá dráha Slunce po obloze se během roku mění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Navíc zemská osa není k rovině zemské dráhy kolmá, ale je od kolmice odkloněna přibližně o 23,5°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Z obou těchto příčin vyplývá, že délka hodiny na slunečních hodinách se během roku mění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 Sluneční hodiny udávají zpravidla pravý sluneční čas  místního poledníku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bg1"/>
                </a:solidFill>
              </a:rPr>
              <a:t> Hodinky ukazují  středoevropský čas -  tzn. čas 15. poledníku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3627074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Použité zdroje: </a:t>
            </a:r>
          </a:p>
          <a:p>
            <a:r>
              <a:rPr lang="cs-CZ" dirty="0" smtClean="0"/>
              <a:t>Obr.1: </a:t>
            </a:r>
            <a:r>
              <a:rPr lang="cs-CZ" dirty="0" smtClean="0">
                <a:hlinkClick r:id="rId2"/>
              </a:rPr>
              <a:t>http://cs.wikipedia.org/wiki/Soubor:Prague_-_Astronomical_Clock_Detail_1.JPG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 smtClean="0">
                <a:hlinkClick r:id="rId3"/>
              </a:rPr>
              <a:t>http://cs.wikipedia.org/wiki/Soubor:Standard_time_zones_of_the_world.png</a:t>
            </a:r>
            <a:endParaRPr lang="cs-CZ" dirty="0" smtClean="0"/>
          </a:p>
          <a:p>
            <a:r>
              <a:rPr lang="cs-CZ" dirty="0" smtClean="0"/>
              <a:t>Obr.3: </a:t>
            </a:r>
            <a:r>
              <a:rPr lang="cs-CZ" dirty="0" smtClean="0">
                <a:hlinkClick r:id="rId4"/>
              </a:rPr>
              <a:t>http://cs.wikipedia.org/wiki/Soubor:Wooden_hourglass_3.jpg</a:t>
            </a:r>
            <a:endParaRPr lang="cs-CZ" dirty="0" smtClean="0"/>
          </a:p>
          <a:p>
            <a:r>
              <a:rPr lang="cs-CZ" dirty="0" smtClean="0"/>
              <a:t>Obr.4:</a:t>
            </a:r>
            <a:r>
              <a:rPr lang="cs-CZ" dirty="0" smtClean="0">
                <a:hlinkClick r:id="rId5"/>
              </a:rPr>
              <a:t>http://cs.wikipedia.org/wiki/</a:t>
            </a:r>
            <a:r>
              <a:rPr lang="cs-CZ" dirty="0" err="1" smtClean="0">
                <a:hlinkClick r:id="rId5"/>
              </a:rPr>
              <a:t>Soubor:Saint-remy-de-provence-cadran-solaire.jpg</a:t>
            </a:r>
            <a:endParaRPr lang="cs-CZ" dirty="0" smtClean="0"/>
          </a:p>
          <a:p>
            <a:r>
              <a:rPr lang="cs-CZ" dirty="0" smtClean="0"/>
              <a:t>Obr.5: </a:t>
            </a:r>
            <a:r>
              <a:rPr lang="cs-CZ" dirty="0" smtClean="0">
                <a:hlinkClick r:id="rId6"/>
              </a:rPr>
              <a:t>http://cs.wikipedia.org/wiki/Soubor:Nové_Město_nad_Metují_sundials_2011_3.jpg</a:t>
            </a:r>
            <a:endParaRPr lang="cs-CZ" dirty="0" smtClean="0"/>
          </a:p>
          <a:p>
            <a:r>
              <a:rPr lang="cs-CZ" dirty="0" smtClean="0"/>
              <a:t>Obr.6: </a:t>
            </a:r>
            <a:r>
              <a:rPr lang="cs-CZ" dirty="0" smtClean="0">
                <a:hlinkClick r:id="rId7"/>
              </a:rPr>
              <a:t>http://cs.wikipedia.org/wiki/</a:t>
            </a:r>
            <a:r>
              <a:rPr lang="cs-CZ" dirty="0" err="1" smtClean="0">
                <a:hlinkClick r:id="rId7"/>
              </a:rPr>
              <a:t>Soubor:Sundial_in_Brno,_Černá_Pole.jpg</a:t>
            </a:r>
            <a:endParaRPr lang="cs-CZ" dirty="0" smtClean="0"/>
          </a:p>
          <a:p>
            <a:r>
              <a:rPr lang="cs-CZ" dirty="0" smtClean="0"/>
              <a:t>Obr.7: </a:t>
            </a:r>
            <a:r>
              <a:rPr lang="cs-CZ" dirty="0" smtClean="0">
                <a:hlinkClick r:id="rId8"/>
              </a:rPr>
              <a:t>http://www.slunecni-hodiny.webzdarma.cz/poridte.html</a:t>
            </a:r>
            <a:endParaRPr lang="cs-CZ" dirty="0" smtClean="0"/>
          </a:p>
          <a:p>
            <a:r>
              <a:rPr lang="cs-CZ" dirty="0" smtClean="0"/>
              <a:t>Obr.8: </a:t>
            </a:r>
            <a:r>
              <a:rPr lang="cs-CZ" dirty="0" smtClean="0">
                <a:hlinkClick r:id="rId9"/>
              </a:rPr>
              <a:t>http://hvezdnysnilek2.blog.cz/1001/prijdou-vam-take-slunecni-hodiny-romanticke-a-tajemne</a:t>
            </a:r>
            <a:endParaRPr lang="cs-CZ" dirty="0" smtClean="0"/>
          </a:p>
          <a:p>
            <a:r>
              <a:rPr lang="cs-CZ" dirty="0" smtClean="0"/>
              <a:t>Obr.9: </a:t>
            </a:r>
            <a:r>
              <a:rPr lang="cs-CZ" dirty="0" smtClean="0">
                <a:hlinkClick r:id="rId10"/>
              </a:rPr>
              <a:t>http://www.trest.cz/?ID=99&amp;Lang=cz&amp;kod=Rekordy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44764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64</TotalTime>
  <Words>477</Words>
  <Application>Microsoft Office PowerPoint</Application>
  <PresentationFormat>Předvádění na obrazovce (4:3)</PresentationFormat>
  <Paragraphs>85</Paragraphs>
  <Slides>14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VY_52_INOVACE_Z.6.7-22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12PN</dc:creator>
  <cp:lastModifiedBy>vaio</cp:lastModifiedBy>
  <cp:revision>10</cp:revision>
  <dcterms:created xsi:type="dcterms:W3CDTF">2011-11-08T11:57:34Z</dcterms:created>
  <dcterms:modified xsi:type="dcterms:W3CDTF">2012-01-14T14:52:12Z</dcterms:modified>
</cp:coreProperties>
</file>