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58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2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PaedDr. Jana Čechová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VY_32_INOVACE_4A05M1_Matematika v praxi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Matematika v praxi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 </a:t>
          </a:r>
          <a:r>
            <a:rPr lang="cs-CZ" dirty="0" smtClean="0"/>
            <a:t>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475205B4-1CED-4A3B-AE33-A056ED9BCB87}" type="presOf" srcId="{C73C7642-F245-4585-8F88-243F9FAEF6CA}" destId="{9A9B6F4F-B6FF-4F2D-B640-A8473E589523}" srcOrd="0" destOrd="0" presId="urn:microsoft.com/office/officeart/2005/8/layout/target3"/>
    <dgm:cxn modelId="{6A0162B5-990C-46A4-BD3A-982F1B5372EE}" type="presOf" srcId="{EBC41103-E2E5-4D48-9B4B-425520D3D098}" destId="{3BA01B75-849B-4716-8BCD-084A86FF328F}" srcOrd="0" destOrd="0" presId="urn:microsoft.com/office/officeart/2005/8/layout/target3"/>
    <dgm:cxn modelId="{4DD5E7DA-CD34-4C64-9FF7-534ACF99792F}" type="presOf" srcId="{FBBFC3EA-9D9D-4F3A-BEA6-9C2C0E46BF20}" destId="{832BF48F-0145-4429-9E02-8FCA946CCE9E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EC03F30D-5BA7-4AA6-BD79-88DA184E9894}" type="presOf" srcId="{445C7998-7549-48B0-BD68-D4F0167F02E5}" destId="{BC35EE03-4121-4EF9-923D-7CB6D30D358D}" srcOrd="0" destOrd="0" presId="urn:microsoft.com/office/officeart/2005/8/layout/target3"/>
    <dgm:cxn modelId="{D021DBDE-8F8C-4841-901B-726BA2D706C1}" type="presOf" srcId="{39F8B381-5807-488E-AC22-73DD4140ED4A}" destId="{71045F8C-00FA-488E-A7BD-E2E6753D979D}" srcOrd="0" destOrd="0" presId="urn:microsoft.com/office/officeart/2005/8/layout/target3"/>
    <dgm:cxn modelId="{BE788928-9779-46E9-96A1-220075E8CE79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FDA50D88-FCCE-4903-B232-2B453FD0A880}" type="presOf" srcId="{EBC41103-E2E5-4D48-9B4B-425520D3D098}" destId="{A27B6496-BF1B-4384-9217-9659064D5D6A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258A2D3-1316-4AFC-9AAC-DF006792D303}" type="presOf" srcId="{445C7998-7549-48B0-BD68-D4F0167F02E5}" destId="{4D19AB04-24FA-40C2-B203-52AE3D15E171}" srcOrd="1" destOrd="0" presId="urn:microsoft.com/office/officeart/2005/8/layout/target3"/>
    <dgm:cxn modelId="{9487CD6E-FBA5-4D75-AC50-897F73BF5245}" type="presOf" srcId="{C73C7642-F245-4585-8F88-243F9FAEF6CA}" destId="{59F530CB-4999-43B3-A00D-6AB53886BD77}" srcOrd="1" destOrd="0" presId="urn:microsoft.com/office/officeart/2005/8/layout/target3"/>
    <dgm:cxn modelId="{4A722A8D-25DB-4ED6-AC4D-F2D02AA17A8B}" type="presOf" srcId="{019433A1-1324-4DE1-9E6F-32B851095F74}" destId="{E7297F21-D4FD-4A41-AE58-814D01A6B5E7}" srcOrd="1" destOrd="0" presId="urn:microsoft.com/office/officeart/2005/8/layout/target3"/>
    <dgm:cxn modelId="{DD3C3009-C911-4111-A8B1-B1D1BCD4E3EE}" type="presOf" srcId="{019433A1-1324-4DE1-9E6F-32B851095F74}" destId="{A3817367-F2BC-482F-8832-FA00B51DCCF3}" srcOrd="0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DDDCDFE9-641A-47DB-9A00-BBA0CF9EE470}" type="presParOf" srcId="{71045F8C-00FA-488E-A7BD-E2E6753D979D}" destId="{3577EC6B-C980-4F34-8C69-4365E7B8FC8C}" srcOrd="0" destOrd="0" presId="urn:microsoft.com/office/officeart/2005/8/layout/target3"/>
    <dgm:cxn modelId="{EB98C130-2F38-44F1-B900-1D82F9A9ACF8}" type="presParOf" srcId="{71045F8C-00FA-488E-A7BD-E2E6753D979D}" destId="{6940EB87-DC1D-4BC3-9408-9AC2E1FFC039}" srcOrd="1" destOrd="0" presId="urn:microsoft.com/office/officeart/2005/8/layout/target3"/>
    <dgm:cxn modelId="{A1BD79DF-2F72-4C62-97A4-91E69A3DFF6C}" type="presParOf" srcId="{71045F8C-00FA-488E-A7BD-E2E6753D979D}" destId="{BC35EE03-4121-4EF9-923D-7CB6D30D358D}" srcOrd="2" destOrd="0" presId="urn:microsoft.com/office/officeart/2005/8/layout/target3"/>
    <dgm:cxn modelId="{9B65727E-0DBB-4761-91E5-9A4184AFFBE2}" type="presParOf" srcId="{71045F8C-00FA-488E-A7BD-E2E6753D979D}" destId="{C95EEA27-3CBF-4645-A92D-9D8AF5C1CBFC}" srcOrd="3" destOrd="0" presId="urn:microsoft.com/office/officeart/2005/8/layout/target3"/>
    <dgm:cxn modelId="{76B75E56-6EA3-48DF-AA9C-C15B1891FD41}" type="presParOf" srcId="{71045F8C-00FA-488E-A7BD-E2E6753D979D}" destId="{851BB866-B6AE-4566-893F-4C635BA974FC}" srcOrd="4" destOrd="0" presId="urn:microsoft.com/office/officeart/2005/8/layout/target3"/>
    <dgm:cxn modelId="{9B845962-37D1-490E-A8BC-2909D4B93543}" type="presParOf" srcId="{71045F8C-00FA-488E-A7BD-E2E6753D979D}" destId="{643EA938-EDE0-4533-ACCC-D2BD6F3A527C}" srcOrd="5" destOrd="0" presId="urn:microsoft.com/office/officeart/2005/8/layout/target3"/>
    <dgm:cxn modelId="{E1F7E8D0-4E5E-4A53-A2EC-2E5CEFBB956E}" type="presParOf" srcId="{71045F8C-00FA-488E-A7BD-E2E6753D979D}" destId="{92F31B18-D66D-4CC7-89B9-378928DE877D}" srcOrd="6" destOrd="0" presId="urn:microsoft.com/office/officeart/2005/8/layout/target3"/>
    <dgm:cxn modelId="{E91C8033-DCBA-4A0E-9650-9152897BC19D}" type="presParOf" srcId="{71045F8C-00FA-488E-A7BD-E2E6753D979D}" destId="{902074E1-B931-4618-97F1-FADBE82E9C3C}" srcOrd="7" destOrd="0" presId="urn:microsoft.com/office/officeart/2005/8/layout/target3"/>
    <dgm:cxn modelId="{A1F75FB6-B3AF-4CCC-BAF6-7CFA90A39B8F}" type="presParOf" srcId="{71045F8C-00FA-488E-A7BD-E2E6753D979D}" destId="{A3817367-F2BC-482F-8832-FA00B51DCCF3}" srcOrd="8" destOrd="0" presId="urn:microsoft.com/office/officeart/2005/8/layout/target3"/>
    <dgm:cxn modelId="{6252EA9B-AAD6-402D-B5DD-7846C6FC8DAC}" type="presParOf" srcId="{71045F8C-00FA-488E-A7BD-E2E6753D979D}" destId="{2DD79E57-A63E-47D4-A1AB-6DF333476AD4}" srcOrd="9" destOrd="0" presId="urn:microsoft.com/office/officeart/2005/8/layout/target3"/>
    <dgm:cxn modelId="{085200F8-F524-4747-A19C-4A77CA1AE7BC}" type="presParOf" srcId="{71045F8C-00FA-488E-A7BD-E2E6753D979D}" destId="{648967D3-ED80-4214-8D87-4E7012561E4A}" srcOrd="10" destOrd="0" presId="urn:microsoft.com/office/officeart/2005/8/layout/target3"/>
    <dgm:cxn modelId="{2241F5C4-906B-4964-94C1-790D425355C6}" type="presParOf" srcId="{71045F8C-00FA-488E-A7BD-E2E6753D979D}" destId="{9A9B6F4F-B6FF-4F2D-B640-A8473E589523}" srcOrd="11" destOrd="0" presId="urn:microsoft.com/office/officeart/2005/8/layout/target3"/>
    <dgm:cxn modelId="{D1FF18C3-2F10-4D44-B37D-C21EDA3708D8}" type="presParOf" srcId="{71045F8C-00FA-488E-A7BD-E2E6753D979D}" destId="{13BD0FAF-9F2C-4708-9E63-A8E8E5252943}" srcOrd="12" destOrd="0" presId="urn:microsoft.com/office/officeart/2005/8/layout/target3"/>
    <dgm:cxn modelId="{54EE7BB7-2122-462F-A7AB-EF7168A419F7}" type="presParOf" srcId="{71045F8C-00FA-488E-A7BD-E2E6753D979D}" destId="{6821E7C9-5E4B-45FA-8F82-01E6F26FAA25}" srcOrd="13" destOrd="0" presId="urn:microsoft.com/office/officeart/2005/8/layout/target3"/>
    <dgm:cxn modelId="{429F2A8B-DD4E-400B-AFEB-46C748271607}" type="presParOf" srcId="{71045F8C-00FA-488E-A7BD-E2E6753D979D}" destId="{3BA01B75-849B-4716-8BCD-084A86FF328F}" srcOrd="14" destOrd="0" presId="urn:microsoft.com/office/officeart/2005/8/layout/target3"/>
    <dgm:cxn modelId="{FEDAB9C2-2EDB-4EA5-837D-18B97EA81AF0}" type="presParOf" srcId="{71045F8C-00FA-488E-A7BD-E2E6753D979D}" destId="{4D19AB04-24FA-40C2-B203-52AE3D15E171}" srcOrd="15" destOrd="0" presId="urn:microsoft.com/office/officeart/2005/8/layout/target3"/>
    <dgm:cxn modelId="{D023A603-570B-4E44-97D5-0E11550D9B82}" type="presParOf" srcId="{71045F8C-00FA-488E-A7BD-E2E6753D979D}" destId="{832BF48F-0145-4429-9E02-8FCA946CCE9E}" srcOrd="16" destOrd="0" presId="urn:microsoft.com/office/officeart/2005/8/layout/target3"/>
    <dgm:cxn modelId="{349AE63F-C78A-403A-A0F2-6E1133F3DE93}" type="presParOf" srcId="{71045F8C-00FA-488E-A7BD-E2E6753D979D}" destId="{E7297F21-D4FD-4A41-AE58-814D01A6B5E7}" srcOrd="17" destOrd="0" presId="urn:microsoft.com/office/officeart/2005/8/layout/target3"/>
    <dgm:cxn modelId="{1753CD5E-E844-4294-BD38-B1E266EC1FE2}" type="presParOf" srcId="{71045F8C-00FA-488E-A7BD-E2E6753D979D}" destId="{59F530CB-4999-43B3-A00D-6AB53886BD77}" srcOrd="18" destOrd="0" presId="urn:microsoft.com/office/officeart/2005/8/layout/target3"/>
    <dgm:cxn modelId="{BF954EDB-7308-442F-92DF-3F0F9CDF1CD7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PaedDr. Jana Čechová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VY_32_INOVACE_4A05M1_Matematika v praxi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Matematika v praxi 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 </a:t>
          </a:r>
          <a:r>
            <a:rPr lang="cs-CZ" sz="1800" kern="1200" dirty="0" smtClean="0"/>
            <a:t>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5F4B8D-039B-401B-AD14-68B2999BFB8B}" type="datetimeFigureOut">
              <a:rPr lang="cs-CZ" smtClean="0"/>
              <a:t>13.11.2011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AACBA-29E7-4FFE-9CB9-A1F2423CC7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7589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5F4B8D-039B-401B-AD14-68B2999BFB8B}" type="datetimeFigureOut">
              <a:rPr lang="cs-CZ" smtClean="0"/>
              <a:t>13.11.2011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AACBA-29E7-4FFE-9CB9-A1F2423CC7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23661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5F4B8D-039B-401B-AD14-68B2999BFB8B}" type="datetimeFigureOut">
              <a:rPr lang="cs-CZ" smtClean="0"/>
              <a:t>13.11.2011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AACBA-29E7-4FFE-9CB9-A1F2423CC7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96161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5F4B8D-039B-401B-AD14-68B2999BFB8B}" type="datetimeFigureOut">
              <a:rPr lang="cs-CZ" smtClean="0"/>
              <a:t>13.11.2011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AACBA-29E7-4FFE-9CB9-A1F2423CC7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03482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5F4B8D-039B-401B-AD14-68B2999BFB8B}" type="datetimeFigureOut">
              <a:rPr lang="cs-CZ" smtClean="0"/>
              <a:t>13.11.2011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AACBA-29E7-4FFE-9CB9-A1F2423CC7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24635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5F4B8D-039B-401B-AD14-68B2999BFB8B}" type="datetimeFigureOut">
              <a:rPr lang="cs-CZ" smtClean="0"/>
              <a:t>13.11.2011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AACBA-29E7-4FFE-9CB9-A1F2423CC7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57925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5F4B8D-039B-401B-AD14-68B2999BFB8B}" type="datetimeFigureOut">
              <a:rPr lang="cs-CZ" smtClean="0"/>
              <a:t>13.11.2011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AACBA-29E7-4FFE-9CB9-A1F2423CC7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46507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5F4B8D-039B-401B-AD14-68B2999BFB8B}" type="datetimeFigureOut">
              <a:rPr lang="cs-CZ" smtClean="0"/>
              <a:t>13.11.2011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AACBA-29E7-4FFE-9CB9-A1F2423CC7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62235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5F4B8D-039B-401B-AD14-68B2999BFB8B}" type="datetimeFigureOut">
              <a:rPr lang="cs-CZ" smtClean="0"/>
              <a:t>13.11.2011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AACBA-29E7-4FFE-9CB9-A1F2423CC7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09926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5F4B8D-039B-401B-AD14-68B2999BFB8B}" type="datetimeFigureOut">
              <a:rPr lang="cs-CZ" smtClean="0"/>
              <a:t>13.11.2011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AACBA-29E7-4FFE-9CB9-A1F2423CC7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03360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5F4B8D-039B-401B-AD14-68B2999BFB8B}" type="datetimeFigureOut">
              <a:rPr lang="cs-CZ" smtClean="0"/>
              <a:t>13.11.2011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AACBA-29E7-4FFE-9CB9-A1F2423CC7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3068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5F4B8D-039B-401B-AD14-68B2999BFB8B}" type="datetimeFigureOut">
              <a:rPr lang="cs-CZ" smtClean="0"/>
              <a:t>13.11.2011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1AACBA-29E7-4FFE-9CB9-A1F2423CC7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09937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10.wmf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3039774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0248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Určeno pro 1.ročník ZŠ.</a:t>
            </a:r>
          </a:p>
          <a:p>
            <a:r>
              <a:rPr lang="cs-CZ" dirty="0" smtClean="0"/>
              <a:t>Interaktivní prezentace určená pro využití na interaktivní tabuli. </a:t>
            </a:r>
          </a:p>
          <a:p>
            <a:r>
              <a:rPr lang="cs-CZ" dirty="0" smtClean="0"/>
              <a:t>Pomůcky – fixa na tabuli, žáci využijí tabulky, případně kartičky s čísly.</a:t>
            </a:r>
          </a:p>
          <a:p>
            <a:r>
              <a:rPr lang="cs-CZ" dirty="0" smtClean="0"/>
              <a:t>Inovace – využití matematiky v praktických situacích – základy finanční gramotnosti.</a:t>
            </a:r>
          </a:p>
          <a:p>
            <a:r>
              <a:rPr lang="cs-CZ" dirty="0" smtClean="0"/>
              <a:t>Metodické poznámky – na snímku 3 a 4 žáci počítají jednoduché nákupy (sčítají) v „cukrárně“ a „pekárně“. Příklady zapisují k jednotlivým obrázkům nákupů. Na snímku 5 si nejprve spočítají, kolik mají peněz v „kasičce“ a potom zapisují, kolik peněz jim zbylo po nákupu (odčítají). Po celou dobu práce u tabule mohou ostatní žáci pracovat na svých tabulkách, nebo mohou ukazovat požadované výsledky na kartičkách s čísly.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8437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Autofit/>
          </a:bodyPr>
          <a:lstStyle/>
          <a:p>
            <a:r>
              <a:rPr lang="cs-CZ" sz="8000" b="1" dirty="0" smtClean="0"/>
              <a:t>C U K R Á R N A</a:t>
            </a:r>
            <a:endParaRPr lang="cs-CZ" sz="8000" b="1" dirty="0"/>
          </a:p>
        </p:txBody>
      </p:sp>
      <p:pic>
        <p:nvPicPr>
          <p:cNvPr id="1026" name="Picture 2" descr="C:\Users\Jana\AppData\Local\Microsoft\Windows\Temporary Internet Files\Content.IE5\NTR9PW1U\MC9002322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6101" y="1401635"/>
            <a:ext cx="1038130" cy="1052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ana\AppData\Local\Microsoft\Windows\Temporary Internet Files\Content.IE5\3ZNLZ5F9\MC9003314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168" y="1400336"/>
            <a:ext cx="792088" cy="1157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ana\AppData\Local\Microsoft\Windows\Temporary Internet Files\Content.IE5\3ZNLZ5F9\MC90041251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2329" y="1444643"/>
            <a:ext cx="691251" cy="1143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ana\AppData\Local\Microsoft\Windows\Temporary Internet Files\Content.IE5\3ZNLZ5F9\MC90029025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4328" y="1305238"/>
            <a:ext cx="1119107" cy="1249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Jana\AppData\Local\Microsoft\Windows\Temporary Internet Files\Content.IE5\E7S8KAYQ\MC90030548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5544" y="1467620"/>
            <a:ext cx="1027784" cy="775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5662329" y="2273300"/>
            <a:ext cx="1260139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FF00"/>
                </a:solidFill>
              </a:rPr>
              <a:t>4</a:t>
            </a:r>
            <a:r>
              <a:rPr lang="cs-CZ" sz="3200" b="1" dirty="0" smtClean="0">
                <a:solidFill>
                  <a:srgbClr val="FFFF00"/>
                </a:solidFill>
              </a:rPr>
              <a:t> Kč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3895544" y="2244694"/>
            <a:ext cx="1260139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</a:rPr>
              <a:t>1 Kč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7638417" y="2304616"/>
            <a:ext cx="1260139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FF00"/>
                </a:solidFill>
              </a:rPr>
              <a:t>5</a:t>
            </a:r>
            <a:r>
              <a:rPr lang="cs-CZ" sz="3200" b="1" dirty="0" smtClean="0">
                <a:solidFill>
                  <a:srgbClr val="FFFF00"/>
                </a:solidFill>
              </a:rPr>
              <a:t> Kč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286992" y="2304616"/>
            <a:ext cx="1260139" cy="6167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FF00"/>
                </a:solidFill>
              </a:rPr>
              <a:t>3</a:t>
            </a:r>
            <a:r>
              <a:rPr lang="cs-CZ" sz="3200" b="1" dirty="0" smtClean="0">
                <a:solidFill>
                  <a:srgbClr val="FFFF00"/>
                </a:solidFill>
              </a:rPr>
              <a:t> Kč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2093268" y="2243377"/>
            <a:ext cx="1260139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FF00"/>
                </a:solidFill>
              </a:rPr>
              <a:t>2</a:t>
            </a:r>
            <a:r>
              <a:rPr lang="cs-CZ" sz="3200" b="1" dirty="0" smtClean="0">
                <a:solidFill>
                  <a:srgbClr val="FFFF00"/>
                </a:solidFill>
              </a:rPr>
              <a:t> Kč</a:t>
            </a:r>
            <a:endParaRPr lang="cs-CZ" sz="3200" b="1" dirty="0">
              <a:solidFill>
                <a:srgbClr val="FFFF00"/>
              </a:solidFill>
            </a:endParaRPr>
          </a:p>
        </p:txBody>
      </p:sp>
      <p:pic>
        <p:nvPicPr>
          <p:cNvPr id="15" name="Picture 5" descr="C:\Users\Jana\AppData\Local\Microsoft\Windows\Temporary Internet Files\Content.IE5\3ZNLZ5F9\MC90041251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42" y="3547400"/>
            <a:ext cx="691251" cy="1143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7" descr="C:\Users\Jana\AppData\Local\Microsoft\Windows\Temporary Internet Files\Content.IE5\E7S8KAYQ\MC90030548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5" y="4043999"/>
            <a:ext cx="1027784" cy="775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7" descr="C:\Users\Jana\AppData\Local\Microsoft\Windows\Temporary Internet Files\Content.IE5\E7S8KAYQ\MC90030548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029" y="5589240"/>
            <a:ext cx="1027784" cy="775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7" descr="C:\Users\Jana\AppData\Local\Microsoft\Windows\Temporary Internet Files\Content.IE5\E7S8KAYQ\MC90030548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724" y="4027234"/>
            <a:ext cx="1027784" cy="775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3" descr="C:\Users\Jana\AppData\Local\Microsoft\Windows\Temporary Internet Files\Content.IE5\3ZNLZ5F9\MC9003314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3407" y="3431404"/>
            <a:ext cx="792088" cy="1157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3" descr="C:\Users\Jana\AppData\Local\Microsoft\Windows\Temporary Internet Files\Content.IE5\3ZNLZ5F9\MC9003314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5229207"/>
            <a:ext cx="792088" cy="1157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Jana\AppData\Local\Microsoft\Windows\Temporary Internet Files\Content.IE5\NTR9PW1U\MC9002322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8800" y="3501001"/>
            <a:ext cx="1038130" cy="1052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C:\Users\Jana\AppData\Local\Microsoft\Windows\Temporary Internet Files\Content.IE5\NTR9PW1U\MC9002322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9451" y="3536906"/>
            <a:ext cx="1038130" cy="1052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6" descr="C:\Users\Jana\AppData\Local\Microsoft\Windows\Temporary Internet Files\Content.IE5\3ZNLZ5F9\MC90029025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6506" y="5143948"/>
            <a:ext cx="1119107" cy="1249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5" descr="C:\Users\Jana\AppData\Local\Microsoft\Windows\Temporary Internet Files\Content.IE5\3ZNLZ5F9\MC90041251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0630" y="5221610"/>
            <a:ext cx="691251" cy="1143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9785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Autofit/>
          </a:bodyPr>
          <a:lstStyle/>
          <a:p>
            <a:r>
              <a:rPr lang="cs-CZ" sz="8000" b="1" dirty="0" smtClean="0"/>
              <a:t>P E K Á R N A </a:t>
            </a:r>
            <a:endParaRPr lang="cs-CZ" sz="8000" b="1" dirty="0"/>
          </a:p>
        </p:txBody>
      </p:sp>
      <p:pic>
        <p:nvPicPr>
          <p:cNvPr id="2050" name="Picture 2" descr="C:\Users\Jana\AppData\Local\Microsoft\Windows\Temporary Internet Files\Content.IE5\HABC50MY\MC9001975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462805"/>
            <a:ext cx="1052386" cy="1016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ana\AppData\Local\Microsoft\Windows\Temporary Internet Files\Content.IE5\NTR9PW1U\MC9002508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617" y="1411823"/>
            <a:ext cx="1311159" cy="1011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ana\AppData\Local\Microsoft\Windows\Temporary Internet Files\Content.IE5\E7S8KAYQ\MC90021594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449995"/>
            <a:ext cx="1440160" cy="1065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Jana\AppData\Local\Microsoft\Windows\Temporary Internet Files\Content.IE5\E7S8KAYQ\MC90011273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411823"/>
            <a:ext cx="1368152" cy="1037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1145702" y="2384117"/>
            <a:ext cx="1224136" cy="532907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2 Kč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7776356" y="2363242"/>
            <a:ext cx="1224136" cy="532907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4</a:t>
            </a:r>
            <a:r>
              <a:rPr lang="cs-CZ" sz="4000" b="1" dirty="0" smtClean="0">
                <a:solidFill>
                  <a:schemeClr val="tx1"/>
                </a:solidFill>
              </a:rPr>
              <a:t> Kč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652120" y="2363241"/>
            <a:ext cx="1224136" cy="532907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3 Kč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275856" y="2406080"/>
            <a:ext cx="1224136" cy="532907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5</a:t>
            </a:r>
            <a:r>
              <a:rPr lang="cs-CZ" sz="4000" b="1" dirty="0" smtClean="0">
                <a:solidFill>
                  <a:schemeClr val="tx1"/>
                </a:solidFill>
              </a:rPr>
              <a:t> Kč</a:t>
            </a:r>
            <a:endParaRPr lang="cs-CZ" sz="4000" b="1" dirty="0">
              <a:solidFill>
                <a:schemeClr val="tx1"/>
              </a:solidFill>
            </a:endParaRPr>
          </a:p>
        </p:txBody>
      </p:sp>
      <p:pic>
        <p:nvPicPr>
          <p:cNvPr id="12" name="Picture 2" descr="C:\Users\Jana\AppData\Local\Microsoft\Windows\Temporary Internet Files\Content.IE5\HABC50MY\MC9001975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436" y="5085184"/>
            <a:ext cx="1052386" cy="1016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Jana\AppData\Local\Microsoft\Windows\Temporary Internet Files\Content.IE5\HABC50MY\MC9001975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775" y="3573016"/>
            <a:ext cx="1052386" cy="1016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Jana\AppData\Local\Microsoft\Windows\Temporary Internet Files\Content.IE5\HABC50MY\MC9001975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968" y="5085184"/>
            <a:ext cx="1052386" cy="1016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4" descr="C:\Users\Jana\AppData\Local\Microsoft\Windows\Temporary Internet Files\Content.IE5\E7S8KAYQ\MC90021594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9678" y="3477236"/>
            <a:ext cx="1440160" cy="1065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 descr="C:\Users\Jana\AppData\Local\Microsoft\Windows\Temporary Internet Files\Content.IE5\E7S8KAYQ\MC90011273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6196" y="3491437"/>
            <a:ext cx="1368152" cy="1037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C:\Users\Jana\AppData\Local\Microsoft\Windows\Temporary Internet Files\Content.IE5\NTR9PW1U\MC9002508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3189" y="5013176"/>
            <a:ext cx="1311159" cy="1011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4" descr="C:\Users\Jana\AppData\Local\Microsoft\Windows\Temporary Internet Files\Content.IE5\E7S8KAYQ\MC90021594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8344" y="3498329"/>
            <a:ext cx="1440160" cy="1065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4" descr="C:\Users\Jana\AppData\Local\Microsoft\Windows\Temporary Internet Files\Content.IE5\E7S8KAYQ\MC90021594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3294" y="3717032"/>
            <a:ext cx="1440160" cy="1065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5" descr="C:\Users\Jana\AppData\Local\Microsoft\Windows\Temporary Internet Files\Content.IE5\E7S8KAYQ\MC90011273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6684" y="5090728"/>
            <a:ext cx="1368152" cy="1037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Jana\AppData\Local\Microsoft\Windows\Temporary Internet Files\Content.IE5\HABC50MY\MC9001975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1068" y="5101293"/>
            <a:ext cx="1052386" cy="1016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0534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9" grpId="0" animBg="1"/>
      <p:bldP spid="10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Jana\AppData\Local\Microsoft\Windows\Temporary Internet Files\Content.IE5\HABC50MY\MC90043389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7674" y="-9382"/>
            <a:ext cx="2988332" cy="2988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 1"/>
          <p:cNvSpPr/>
          <p:nvPr/>
        </p:nvSpPr>
        <p:spPr>
          <a:xfrm>
            <a:off x="5002572" y="890718"/>
            <a:ext cx="936104" cy="864096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1Kč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4211960" y="1052736"/>
            <a:ext cx="936104" cy="864096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2</a:t>
            </a:r>
            <a:r>
              <a:rPr lang="cs-CZ" sz="2400" b="1" dirty="0" smtClean="0">
                <a:solidFill>
                  <a:schemeClr val="tx1"/>
                </a:solidFill>
              </a:rPr>
              <a:t>Kč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4499992" y="188640"/>
            <a:ext cx="936104" cy="864096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2</a:t>
            </a:r>
            <a:r>
              <a:rPr lang="cs-CZ" sz="2400" b="1" dirty="0" smtClean="0">
                <a:solidFill>
                  <a:schemeClr val="tx1"/>
                </a:solidFill>
              </a:rPr>
              <a:t>Kč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6" name="Picture 3" descr="C:\Users\Jana\AppData\Local\Microsoft\Windows\Temporary Internet Files\Content.IE5\3ZNLZ5F9\MC9003314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829" y="2049668"/>
            <a:ext cx="792088" cy="1157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ál 6"/>
          <p:cNvSpPr/>
          <p:nvPr/>
        </p:nvSpPr>
        <p:spPr>
          <a:xfrm>
            <a:off x="559847" y="2816932"/>
            <a:ext cx="1260139" cy="6167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FF00"/>
                </a:solidFill>
              </a:rPr>
              <a:t>3</a:t>
            </a:r>
            <a:r>
              <a:rPr lang="cs-CZ" sz="3200" b="1" dirty="0" smtClean="0">
                <a:solidFill>
                  <a:srgbClr val="FFFF00"/>
                </a:solidFill>
              </a:rPr>
              <a:t> Kč</a:t>
            </a:r>
            <a:endParaRPr lang="cs-CZ" sz="3200" b="1" dirty="0">
              <a:solidFill>
                <a:srgbClr val="FFFF00"/>
              </a:solidFill>
            </a:endParaRPr>
          </a:p>
        </p:txBody>
      </p:sp>
      <p:pic>
        <p:nvPicPr>
          <p:cNvPr id="8" name="Picture 6" descr="C:\Users\Jana\AppData\Local\Microsoft\Windows\Temporary Internet Files\Content.IE5\3ZNLZ5F9\MC90029025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5846" y="2628652"/>
            <a:ext cx="1119107" cy="1249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vál 8"/>
          <p:cNvSpPr/>
          <p:nvPr/>
        </p:nvSpPr>
        <p:spPr>
          <a:xfrm>
            <a:off x="3581890" y="3551991"/>
            <a:ext cx="1260139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FF00"/>
                </a:solidFill>
              </a:rPr>
              <a:t>5</a:t>
            </a:r>
            <a:r>
              <a:rPr lang="cs-CZ" sz="3200" b="1" dirty="0" smtClean="0">
                <a:solidFill>
                  <a:srgbClr val="FFFF00"/>
                </a:solidFill>
              </a:rPr>
              <a:t> Kč</a:t>
            </a:r>
            <a:endParaRPr lang="cs-CZ" sz="3200" b="1" dirty="0">
              <a:solidFill>
                <a:srgbClr val="FFFF00"/>
              </a:solidFill>
            </a:endParaRPr>
          </a:p>
        </p:txBody>
      </p:sp>
      <p:pic>
        <p:nvPicPr>
          <p:cNvPr id="10" name="Picture 5" descr="C:\Users\Jana\AppData\Local\Microsoft\Windows\Temporary Internet Files\Content.IE5\E7S8KAYQ\MC90011273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797" y="4128222"/>
            <a:ext cx="1368152" cy="1037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Zaoblený obdélník 10"/>
          <p:cNvSpPr/>
          <p:nvPr/>
        </p:nvSpPr>
        <p:spPr>
          <a:xfrm>
            <a:off x="874267" y="5014407"/>
            <a:ext cx="1224136" cy="532907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4</a:t>
            </a:r>
            <a:r>
              <a:rPr lang="cs-CZ" sz="4000" b="1" dirty="0" smtClean="0">
                <a:solidFill>
                  <a:schemeClr val="tx1"/>
                </a:solidFill>
              </a:rPr>
              <a:t> Kč</a:t>
            </a:r>
            <a:endParaRPr lang="cs-CZ" sz="4000" b="1" dirty="0">
              <a:solidFill>
                <a:schemeClr val="tx1"/>
              </a:solidFill>
            </a:endParaRPr>
          </a:p>
        </p:txBody>
      </p:sp>
      <p:pic>
        <p:nvPicPr>
          <p:cNvPr id="12" name="Picture 7" descr="C:\Users\Jana\AppData\Local\Microsoft\Windows\Temporary Internet Files\Content.IE5\E7S8KAYQ\MC90030548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0849" y="4791900"/>
            <a:ext cx="1027784" cy="775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vál 12"/>
          <p:cNvSpPr/>
          <p:nvPr/>
        </p:nvSpPr>
        <p:spPr>
          <a:xfrm>
            <a:off x="3674883" y="5547314"/>
            <a:ext cx="1260139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</a:rPr>
              <a:t>1 Kč</a:t>
            </a:r>
            <a:endParaRPr lang="cs-CZ" sz="3200" b="1" dirty="0">
              <a:solidFill>
                <a:srgbClr val="FFFF00"/>
              </a:solidFill>
            </a:endParaRPr>
          </a:p>
        </p:txBody>
      </p:sp>
      <p:pic>
        <p:nvPicPr>
          <p:cNvPr id="14" name="Picture 2" descr="C:\Users\Jana\AppData\Local\Microsoft\Windows\Temporary Internet Files\Content.IE5\HABC50MY\MC90019751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109143"/>
            <a:ext cx="1052386" cy="1016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Zaoblený obdélník 14"/>
          <p:cNvSpPr/>
          <p:nvPr/>
        </p:nvSpPr>
        <p:spPr>
          <a:xfrm>
            <a:off x="6633305" y="2629762"/>
            <a:ext cx="1224136" cy="532907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2 Kč</a:t>
            </a:r>
            <a:endParaRPr lang="cs-CZ" sz="4000" b="1" dirty="0">
              <a:solidFill>
                <a:schemeClr val="tx1"/>
              </a:solidFill>
            </a:endParaRPr>
          </a:p>
        </p:txBody>
      </p:sp>
      <p:pic>
        <p:nvPicPr>
          <p:cNvPr id="16" name="Picture 2" descr="C:\Users\Jana\AppData\Local\Microsoft\Windows\Temporary Internet Files\Content.IE5\NTR9PW1U\MC90023227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7237" y="4200063"/>
            <a:ext cx="1038130" cy="1052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Ovál 16"/>
          <p:cNvSpPr/>
          <p:nvPr/>
        </p:nvSpPr>
        <p:spPr>
          <a:xfrm>
            <a:off x="6039729" y="5105404"/>
            <a:ext cx="1260139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FF00"/>
                </a:solidFill>
              </a:rPr>
              <a:t>2</a:t>
            </a:r>
            <a:r>
              <a:rPr lang="cs-CZ" sz="3200" b="1" dirty="0" smtClean="0">
                <a:solidFill>
                  <a:srgbClr val="FFFF00"/>
                </a:solidFill>
              </a:rPr>
              <a:t> Kč</a:t>
            </a:r>
            <a:endParaRPr lang="cs-CZ" sz="3200" b="1" dirty="0">
              <a:solidFill>
                <a:srgbClr val="FFFF00"/>
              </a:solidFill>
            </a:endParaRPr>
          </a:p>
        </p:txBody>
      </p:sp>
      <p:pic>
        <p:nvPicPr>
          <p:cNvPr id="18" name="Picture 7" descr="C:\Users\Jana\AppData\Local\Microsoft\Windows\Temporary Internet Files\Content.IE5\E7S8KAYQ\MC90030548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1388" y="4179737"/>
            <a:ext cx="1027784" cy="775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Ovál 18"/>
          <p:cNvSpPr/>
          <p:nvPr/>
        </p:nvSpPr>
        <p:spPr>
          <a:xfrm>
            <a:off x="7349102" y="4955494"/>
            <a:ext cx="1260139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</a:rPr>
              <a:t>1 Kč</a:t>
            </a:r>
            <a:endParaRPr lang="cs-CZ" sz="32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081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7" grpId="0" animBg="1"/>
      <p:bldP spid="9" grpId="0" animBg="1"/>
      <p:bldP spid="11" grpId="0" animBg="1"/>
      <p:bldP spid="13" grpId="0" animBg="1"/>
      <p:bldP spid="15" grpId="0" animBg="1"/>
      <p:bldP spid="17" grpId="0" animBg="1"/>
      <p:bldP spid="1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 </a:t>
            </a:r>
            <a:r>
              <a:rPr lang="cs-CZ" dirty="0" smtClean="0">
                <a:hlinkClick r:id="rId2"/>
              </a:rPr>
              <a:t>www.office.microsoft.com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624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210</Words>
  <Application>Microsoft Office PowerPoint</Application>
  <PresentationFormat>Předvádění na obrazovce (4:3)</PresentationFormat>
  <Paragraphs>34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C U K R Á R N A</vt:lpstr>
      <vt:lpstr>P E K Á R N A 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</dc:creator>
  <cp:lastModifiedBy>Jana</cp:lastModifiedBy>
  <cp:revision>9</cp:revision>
  <dcterms:created xsi:type="dcterms:W3CDTF">2011-11-13T10:51:43Z</dcterms:created>
  <dcterms:modified xsi:type="dcterms:W3CDTF">2011-11-13T12:32:36Z</dcterms:modified>
</cp:coreProperties>
</file>