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2" r:id="rId2"/>
    <p:sldId id="273" r:id="rId3"/>
    <p:sldId id="257" r:id="rId4"/>
    <p:sldId id="259" r:id="rId5"/>
    <p:sldId id="260" r:id="rId6"/>
    <p:sldId id="268" r:id="rId7"/>
    <p:sldId id="274" r:id="rId8"/>
    <p:sldId id="270" r:id="rId9"/>
    <p:sldId id="27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microsoft.com/office/2007/relationships/hdphoto" Target="../media/hdphoto6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microsoft.com/office/2007/relationships/hdphoto" Target="../media/hdphoto5.wdp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395536" y="373306"/>
            <a:ext cx="8343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latin typeface="Cambria" pitchFamily="18" charset="0"/>
              </a:rPr>
              <a:t>VY_32_INOVACE_004_České země za 1.sv. války I</a:t>
            </a:r>
            <a:endParaRPr lang="cs-CZ" b="1" dirty="0">
              <a:latin typeface="Cambria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46105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764579" y="6122629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403648" y="1484784"/>
            <a:ext cx="6624736" cy="1368152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mbria" pitchFamily="18" charset="0"/>
              </a:rPr>
              <a:t>České země za 1. světové války </a:t>
            </a:r>
            <a:endParaRPr lang="cs-CZ" sz="4000" dirty="0">
              <a:solidFill>
                <a:schemeClr val="accent2">
                  <a:lumMod val="60000"/>
                  <a:lumOff val="40000"/>
                </a:schemeClr>
              </a:solidFill>
              <a:latin typeface="Cambria" pitchFamily="18" charset="0"/>
            </a:endParaRPr>
          </a:p>
        </p:txBody>
      </p:sp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4531074" y="3068960"/>
            <a:ext cx="3989983" cy="936104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Cambria" pitchFamily="18" charset="0"/>
              </a:rPr>
              <a:t>Základní škola Čelákovice</a:t>
            </a:r>
            <a:endParaRPr lang="cs-CZ" sz="24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1911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2" y="1700808"/>
            <a:ext cx="849694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latin typeface="Cambria" pitchFamily="18" charset="0"/>
              </a:rPr>
              <a:t>Autor</a:t>
            </a:r>
            <a:r>
              <a:rPr lang="cs-CZ" sz="1600" dirty="0">
                <a:latin typeface="Cambria" pitchFamily="18" charset="0"/>
              </a:rPr>
              <a:t>:  </a:t>
            </a:r>
            <a:r>
              <a:rPr lang="cs-CZ" sz="1600" dirty="0" smtClean="0">
                <a:latin typeface="Cambria" pitchFamily="18" charset="0"/>
              </a:rPr>
              <a:t>Mgr. František Šturma</a:t>
            </a:r>
          </a:p>
          <a:p>
            <a:r>
              <a:rPr lang="cs-CZ" sz="1600" b="1" dirty="0" smtClean="0">
                <a:latin typeface="Cambria" pitchFamily="18" charset="0"/>
              </a:rPr>
              <a:t>Vytvořeno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31. 10. 2011</a:t>
            </a:r>
          </a:p>
          <a:p>
            <a:r>
              <a:rPr lang="cs-CZ" sz="1600" b="1" dirty="0">
                <a:latin typeface="Cambria" pitchFamily="18" charset="0"/>
              </a:rPr>
              <a:t>Stupeň a typ vzdělávání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II</a:t>
            </a:r>
            <a:r>
              <a:rPr lang="cs-CZ" sz="1600" dirty="0">
                <a:latin typeface="Cambria" pitchFamily="18" charset="0"/>
              </a:rPr>
              <a:t>. </a:t>
            </a:r>
            <a:r>
              <a:rPr lang="cs-CZ" sz="1600" dirty="0" smtClean="0">
                <a:latin typeface="Cambria" pitchFamily="18" charset="0"/>
              </a:rPr>
              <a:t>stupeň ZŠ – 9. ročník</a:t>
            </a:r>
            <a:endParaRPr lang="cs-CZ" sz="1600" dirty="0">
              <a:latin typeface="Cambria" pitchFamily="18" charset="0"/>
            </a:endParaRP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Vzdělávací oblast: </a:t>
            </a:r>
            <a:r>
              <a:rPr lang="cs-CZ" sz="1600" dirty="0" smtClean="0">
                <a:latin typeface="Cambria" pitchFamily="18" charset="0"/>
              </a:rPr>
              <a:t>Člověk a společnost</a:t>
            </a:r>
          </a:p>
          <a:p>
            <a:r>
              <a:rPr lang="cs-CZ" sz="1600" b="1" dirty="0" smtClean="0">
                <a:latin typeface="Cambria" pitchFamily="18" charset="0"/>
              </a:rPr>
              <a:t>Vzdělávací obor: </a:t>
            </a:r>
            <a:r>
              <a:rPr lang="cs-CZ" sz="1600" dirty="0" smtClean="0">
                <a:latin typeface="Cambria" pitchFamily="18" charset="0"/>
              </a:rPr>
              <a:t>Dějepis</a:t>
            </a:r>
          </a:p>
          <a:p>
            <a:r>
              <a:rPr lang="cs-CZ" sz="1600" b="1" dirty="0" smtClean="0">
                <a:latin typeface="Cambria" pitchFamily="18" charset="0"/>
              </a:rPr>
              <a:t>Téma</a:t>
            </a:r>
            <a:r>
              <a:rPr lang="cs-CZ" sz="1600" b="1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České země za 1. světové </a:t>
            </a:r>
            <a:r>
              <a:rPr lang="cs-CZ" sz="1600" dirty="0" smtClean="0">
                <a:latin typeface="Cambria" pitchFamily="18" charset="0"/>
              </a:rPr>
              <a:t>války I</a:t>
            </a:r>
            <a:endParaRPr lang="cs-CZ" sz="1600" dirty="0" smtClean="0">
              <a:latin typeface="Cambria" pitchFamily="18" charset="0"/>
            </a:endParaRPr>
          </a:p>
          <a:p>
            <a:endParaRPr lang="cs-CZ" sz="1600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Anotace:</a:t>
            </a:r>
            <a:r>
              <a:rPr lang="cs-CZ" sz="1600" dirty="0" smtClean="0">
                <a:latin typeface="Cambria" pitchFamily="18" charset="0"/>
              </a:rPr>
              <a:t>  Prezentace představuje situaci  v českých zemích v průběhu první světové války –  vyhlášení války,  stav české politiky na počátku války, změnu na císařském trůnu, první požadavky samostatnosti, pohled do každodenního života lidí, vojenské vzpoury s účastí českých vojáků na konci války.</a:t>
            </a: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Druh učebního materiálu</a:t>
            </a:r>
            <a:r>
              <a:rPr lang="cs-CZ" sz="1600" dirty="0" smtClean="0">
                <a:latin typeface="Cambria" pitchFamily="18" charset="0"/>
              </a:rPr>
              <a:t>: prezentace</a:t>
            </a:r>
          </a:p>
          <a:p>
            <a:endParaRPr lang="cs-CZ" sz="1600" dirty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Očekávaný výstup</a:t>
            </a:r>
            <a:r>
              <a:rPr lang="cs-CZ" sz="1600" dirty="0" smtClean="0">
                <a:latin typeface="Cambria" pitchFamily="18" charset="0"/>
              </a:rPr>
              <a:t>:  Žáci charakterizují proměnu společenské a politické situace v českých zemích v za 1. světové války. Porozumí protiválečným postojům  obyčejných českých vojáků a lidí v zázemí. 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7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b="1" dirty="0" smtClean="0">
                <a:latin typeface="Cambria" pitchFamily="18" charset="0"/>
              </a:rPr>
              <a:t>České země za 1. světové války</a:t>
            </a:r>
            <a:endParaRPr lang="cs-CZ" sz="28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4772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3960440" cy="807368"/>
          </a:xfrm>
        </p:spPr>
        <p:txBody>
          <a:bodyPr>
            <a:normAutofit/>
          </a:bodyPr>
          <a:lstStyle/>
          <a:p>
            <a:r>
              <a:rPr lang="cs-CZ" sz="3500" dirty="0" smtClean="0">
                <a:latin typeface="Cambria" pitchFamily="18" charset="0"/>
              </a:rPr>
              <a:t>Začátek války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514061"/>
            <a:ext cx="4464496" cy="5040560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s-CZ" sz="2900" dirty="0">
                <a:latin typeface="Cambria" pitchFamily="18" charset="0"/>
              </a:rPr>
              <a:t>mobilizace na území monarchie, včetně českých </a:t>
            </a:r>
            <a:r>
              <a:rPr lang="cs-CZ" sz="2900" dirty="0" smtClean="0">
                <a:latin typeface="Cambria" pitchFamily="18" charset="0"/>
              </a:rPr>
              <a:t>zemí</a:t>
            </a:r>
          </a:p>
          <a:p>
            <a:pPr lvl="0"/>
            <a:endParaRPr lang="cs-CZ" sz="2900" dirty="0">
              <a:latin typeface="Cambria" pitchFamily="18" charset="0"/>
            </a:endParaRPr>
          </a:p>
          <a:p>
            <a:pPr lvl="0"/>
            <a:r>
              <a:rPr lang="cs-CZ" sz="2900" dirty="0">
                <a:latin typeface="Cambria" pitchFamily="18" charset="0"/>
              </a:rPr>
              <a:t>manifest </a:t>
            </a:r>
            <a:r>
              <a:rPr lang="cs-CZ" sz="2900" i="1" dirty="0">
                <a:latin typeface="Cambria" pitchFamily="18" charset="0"/>
              </a:rPr>
              <a:t>Františka Josefa I</a:t>
            </a:r>
            <a:r>
              <a:rPr lang="cs-CZ" sz="2900" dirty="0">
                <a:latin typeface="Cambria" pitchFamily="18" charset="0"/>
              </a:rPr>
              <a:t>. </a:t>
            </a:r>
            <a:r>
              <a:rPr lang="cs-CZ" sz="2900" dirty="0" smtClean="0">
                <a:latin typeface="Cambria" pitchFamily="18" charset="0"/>
              </a:rPr>
              <a:t>„</a:t>
            </a:r>
            <a:r>
              <a:rPr lang="cs-CZ" sz="2900" b="1" dirty="0" smtClean="0">
                <a:latin typeface="Cambria" pitchFamily="18" charset="0"/>
              </a:rPr>
              <a:t>Mým národům“</a:t>
            </a:r>
            <a:r>
              <a:rPr lang="cs-CZ" sz="2900" dirty="0" smtClean="0">
                <a:latin typeface="Cambria" pitchFamily="18" charset="0"/>
              </a:rPr>
              <a:t> </a:t>
            </a:r>
            <a:r>
              <a:rPr lang="cs-CZ" sz="2900" dirty="0">
                <a:latin typeface="Cambria" pitchFamily="18" charset="0"/>
              </a:rPr>
              <a:t>oznamující vyhlášení války Srbsku (úterý 28. července 1914</a:t>
            </a:r>
            <a:r>
              <a:rPr lang="cs-CZ" sz="2900" dirty="0" smtClean="0">
                <a:latin typeface="Cambria" pitchFamily="18" charset="0"/>
              </a:rPr>
              <a:t>)</a:t>
            </a:r>
          </a:p>
          <a:p>
            <a:pPr marL="0" lvl="0" indent="0">
              <a:buNone/>
            </a:pPr>
            <a:endParaRPr lang="cs-CZ" sz="2900" dirty="0">
              <a:latin typeface="Cambria" pitchFamily="18" charset="0"/>
            </a:endParaRPr>
          </a:p>
          <a:p>
            <a:pPr lvl="0"/>
            <a:r>
              <a:rPr lang="cs-CZ" sz="2900" dirty="0">
                <a:latin typeface="Cambria" pitchFamily="18" charset="0"/>
              </a:rPr>
              <a:t>nesouhlas českých vojáků s válkou</a:t>
            </a:r>
          </a:p>
          <a:p>
            <a:pPr lvl="1"/>
            <a:r>
              <a:rPr lang="cs-CZ" sz="2800" dirty="0">
                <a:latin typeface="Cambria" pitchFamily="18" charset="0"/>
              </a:rPr>
              <a:t>prohloubení nedůvěry vlády a armádního velení vůči českému národu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32655"/>
            <a:ext cx="4263777" cy="6192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22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6059016" cy="648072"/>
          </a:xfrm>
        </p:spPr>
        <p:txBody>
          <a:bodyPr>
            <a:normAutofit/>
          </a:bodyPr>
          <a:lstStyle/>
          <a:p>
            <a:r>
              <a:rPr lang="cs-CZ" sz="3500" dirty="0" smtClean="0">
                <a:latin typeface="Cambria" pitchFamily="18" charset="0"/>
              </a:rPr>
              <a:t>České země na počátku války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53669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sz="3200" i="1" dirty="0">
                <a:latin typeface="Cambria" pitchFamily="18" charset="0"/>
              </a:rPr>
              <a:t>perzekuce</a:t>
            </a:r>
            <a:endParaRPr lang="cs-CZ" sz="2800" dirty="0">
              <a:latin typeface="Cambria" pitchFamily="18" charset="0"/>
            </a:endParaRPr>
          </a:p>
          <a:p>
            <a:pPr lvl="1"/>
            <a:r>
              <a:rPr lang="cs-CZ" sz="2800" dirty="0">
                <a:latin typeface="Cambria" pitchFamily="18" charset="0"/>
              </a:rPr>
              <a:t>ostrý protičeský vládní kurz v Čechách a na </a:t>
            </a:r>
            <a:r>
              <a:rPr lang="cs-CZ" sz="2800" dirty="0" smtClean="0">
                <a:latin typeface="Cambria" pitchFamily="18" charset="0"/>
              </a:rPr>
              <a:t>Moravě</a:t>
            </a:r>
            <a:endParaRPr lang="cs-CZ" sz="2000" dirty="0">
              <a:latin typeface="Cambria" pitchFamily="18" charset="0"/>
            </a:endParaRPr>
          </a:p>
          <a:p>
            <a:pPr lvl="1"/>
            <a:r>
              <a:rPr lang="cs-CZ" sz="2800" dirty="0">
                <a:latin typeface="Cambria" pitchFamily="18" charset="0"/>
              </a:rPr>
              <a:t>cenzura knih, novin a učebnic</a:t>
            </a:r>
            <a:endParaRPr lang="cs-CZ" sz="2400" dirty="0">
              <a:latin typeface="Cambria" pitchFamily="18" charset="0"/>
            </a:endParaRPr>
          </a:p>
          <a:p>
            <a:pPr lvl="1"/>
            <a:r>
              <a:rPr lang="cs-CZ" sz="2800" dirty="0">
                <a:latin typeface="Cambria" pitchFamily="18" charset="0"/>
              </a:rPr>
              <a:t>zatýkání politiků a </a:t>
            </a:r>
            <a:r>
              <a:rPr lang="cs-CZ" sz="2800" dirty="0" smtClean="0">
                <a:latin typeface="Cambria" pitchFamily="18" charset="0"/>
              </a:rPr>
              <a:t>spisovatelů</a:t>
            </a:r>
            <a:endParaRPr lang="cs-CZ" sz="2000" dirty="0">
              <a:latin typeface="Cambria" pitchFamily="18" charset="0"/>
            </a:endParaRPr>
          </a:p>
          <a:p>
            <a:pPr lvl="2"/>
            <a:r>
              <a:rPr lang="cs-CZ" dirty="0">
                <a:latin typeface="Cambria" pitchFamily="18" charset="0"/>
              </a:rPr>
              <a:t>Karel Kramář a Alois Rašín </a:t>
            </a:r>
            <a:r>
              <a:rPr lang="cs-CZ" dirty="0" smtClean="0">
                <a:latin typeface="Cambria" pitchFamily="18" charset="0"/>
              </a:rPr>
              <a:t>obviněni </a:t>
            </a:r>
            <a:r>
              <a:rPr lang="cs-CZ" dirty="0">
                <a:latin typeface="Cambria" pitchFamily="18" charset="0"/>
              </a:rPr>
              <a:t>ze zrady a odsouzeni k trestu smrti </a:t>
            </a:r>
            <a:r>
              <a:rPr lang="cs-CZ" dirty="0" smtClean="0">
                <a:latin typeface="Cambria" pitchFamily="18" charset="0"/>
              </a:rPr>
              <a:t>(</a:t>
            </a:r>
            <a:r>
              <a:rPr lang="cs-CZ" dirty="0">
                <a:latin typeface="Cambria" pitchFamily="18" charset="0"/>
              </a:rPr>
              <a:t>rozsudek nebyl vykonán</a:t>
            </a:r>
            <a:r>
              <a:rPr lang="cs-CZ" dirty="0" smtClean="0">
                <a:latin typeface="Cambria" pitchFamily="18" charset="0"/>
              </a:rPr>
              <a:t>)</a:t>
            </a:r>
          </a:p>
          <a:p>
            <a:pPr marL="649224" lvl="2" indent="0">
              <a:buNone/>
            </a:pPr>
            <a:endParaRPr lang="cs-CZ" sz="2000" dirty="0">
              <a:latin typeface="Cambria" pitchFamily="18" charset="0"/>
            </a:endParaRPr>
          </a:p>
          <a:p>
            <a:pPr lvl="0"/>
            <a:r>
              <a:rPr lang="cs-CZ" sz="3200" i="1" dirty="0">
                <a:latin typeface="Cambria" pitchFamily="18" charset="0"/>
              </a:rPr>
              <a:t>aktivní </a:t>
            </a:r>
            <a:r>
              <a:rPr lang="cs-CZ" sz="3200" i="1" dirty="0" smtClean="0">
                <a:latin typeface="Cambria" pitchFamily="18" charset="0"/>
              </a:rPr>
              <a:t>česká politika</a:t>
            </a:r>
            <a:endParaRPr lang="cs-CZ" sz="2800" dirty="0">
              <a:latin typeface="Cambria" pitchFamily="18" charset="0"/>
            </a:endParaRPr>
          </a:p>
          <a:p>
            <a:pPr lvl="1"/>
            <a:r>
              <a:rPr lang="cs-CZ" sz="2800" dirty="0">
                <a:latin typeface="Cambria" pitchFamily="18" charset="0"/>
              </a:rPr>
              <a:t>loajalitou vůči Rakousku </a:t>
            </a:r>
            <a:r>
              <a:rPr lang="cs-CZ" sz="2800" dirty="0" smtClean="0">
                <a:latin typeface="Cambria" pitchFamily="18" charset="0"/>
              </a:rPr>
              <a:t>snaha zmírnit </a:t>
            </a:r>
            <a:r>
              <a:rPr lang="cs-CZ" sz="2800" dirty="0">
                <a:latin typeface="Cambria" pitchFamily="18" charset="0"/>
              </a:rPr>
              <a:t>represe a zlepšit vztah císaře k národu</a:t>
            </a:r>
            <a:endParaRPr lang="cs-CZ" sz="2400" dirty="0">
              <a:latin typeface="Cambria" pitchFamily="18" charset="0"/>
            </a:endParaRPr>
          </a:p>
          <a:p>
            <a:pPr lvl="1"/>
            <a:r>
              <a:rPr lang="cs-CZ" sz="2800" dirty="0">
                <a:latin typeface="Cambria" pitchFamily="18" charset="0"/>
              </a:rPr>
              <a:t>Rakousko chápáno jako ochranný rámec vývoje středoevropských národů ohrožených rozpínavostí německé a ruské říše</a:t>
            </a:r>
            <a:endParaRPr lang="cs-CZ" sz="2400" dirty="0">
              <a:latin typeface="Cambria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0042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627" y="332656"/>
            <a:ext cx="4464496" cy="648072"/>
          </a:xfrm>
        </p:spPr>
        <p:txBody>
          <a:bodyPr>
            <a:normAutofit/>
          </a:bodyPr>
          <a:lstStyle/>
          <a:p>
            <a:r>
              <a:rPr lang="cs-CZ" sz="3500" dirty="0" smtClean="0">
                <a:latin typeface="Cambria" pitchFamily="18" charset="0"/>
              </a:rPr>
              <a:t>Změna vládní politiky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25144"/>
            <a:ext cx="8712968" cy="1713309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cs-CZ" dirty="0" smtClean="0">
                <a:latin typeface="Cambria" pitchFamily="18" charset="0"/>
              </a:rPr>
              <a:t>nesouhlas </a:t>
            </a:r>
            <a:r>
              <a:rPr lang="cs-CZ" dirty="0">
                <a:latin typeface="Cambria" pitchFamily="18" charset="0"/>
              </a:rPr>
              <a:t>s tvrdou linií prosazovanou armádním velením</a:t>
            </a:r>
          </a:p>
          <a:p>
            <a:pPr lvl="2"/>
            <a:r>
              <a:rPr lang="cs-CZ" sz="2600" dirty="0">
                <a:latin typeface="Cambria" pitchFamily="18" charset="0"/>
              </a:rPr>
              <a:t>opětovné otevření říšské rady (30. května 1917)</a:t>
            </a:r>
          </a:p>
          <a:p>
            <a:pPr lvl="2"/>
            <a:r>
              <a:rPr lang="cs-CZ" sz="2600" dirty="0">
                <a:latin typeface="Cambria" pitchFamily="18" charset="0"/>
              </a:rPr>
              <a:t>velkorysá amnestie (červen 1917)</a:t>
            </a:r>
          </a:p>
          <a:p>
            <a:pPr lvl="3"/>
            <a:r>
              <a:rPr lang="cs-CZ" sz="2500" dirty="0">
                <a:latin typeface="Cambria" pitchFamily="18" charset="0"/>
              </a:rPr>
              <a:t>propuštění politiků </a:t>
            </a:r>
            <a:r>
              <a:rPr lang="cs-CZ" sz="2500" i="1" dirty="0">
                <a:latin typeface="Cambria" pitchFamily="18" charset="0"/>
              </a:rPr>
              <a:t>Kramáře, Rašína, Klofáče</a:t>
            </a:r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51520" y="1268760"/>
            <a:ext cx="5184576" cy="3312368"/>
          </a:xfrm>
          <a:prstGeom prst="rect">
            <a:avLst/>
          </a:prstGeom>
        </p:spPr>
        <p:txBody>
          <a:bodyPr vert="horz" lIns="91440">
            <a:normAutofit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Cambria" pitchFamily="18" charset="0"/>
              </a:rPr>
              <a:t>smrt císaře </a:t>
            </a:r>
            <a:r>
              <a:rPr lang="cs-CZ" sz="2400" b="1" dirty="0" smtClean="0">
                <a:latin typeface="Cambria" pitchFamily="18" charset="0"/>
              </a:rPr>
              <a:t>Františka Josefa I. 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21. listopadu 1916</a:t>
            </a:r>
          </a:p>
          <a:p>
            <a:pPr marL="356616" lvl="1" indent="0">
              <a:buNone/>
            </a:pPr>
            <a:endParaRPr lang="cs-CZ" sz="2400" dirty="0" smtClean="0">
              <a:latin typeface="Cambria" pitchFamily="18" charset="0"/>
            </a:endParaRPr>
          </a:p>
          <a:p>
            <a:r>
              <a:rPr lang="cs-CZ" sz="2400" dirty="0" smtClean="0">
                <a:latin typeface="Cambria" pitchFamily="18" charset="0"/>
              </a:rPr>
              <a:t>nástup císaře </a:t>
            </a:r>
            <a:r>
              <a:rPr lang="cs-CZ" sz="2400" b="1" dirty="0" smtClean="0">
                <a:latin typeface="Cambria" pitchFamily="18" charset="0"/>
              </a:rPr>
              <a:t>Karla I.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obyvatelům Brandýsa nad Labem a okolí byl znám z doby, kdy působil u brandýských dragounů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88640"/>
            <a:ext cx="3528392" cy="41764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36096" y="188640"/>
            <a:ext cx="3707904" cy="42484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5279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555" y="476672"/>
            <a:ext cx="3708412" cy="51902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83066" y="476672"/>
            <a:ext cx="3794291" cy="51708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91679" y="260648"/>
            <a:ext cx="6120681" cy="540060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7" name="Zaoblený obdélník 6"/>
          <p:cNvSpPr/>
          <p:nvPr/>
        </p:nvSpPr>
        <p:spPr>
          <a:xfrm>
            <a:off x="2383857" y="5823922"/>
            <a:ext cx="2368162" cy="7915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latin typeface="Cambria" pitchFamily="18" charset="0"/>
              </a:rPr>
              <a:t>císař</a:t>
            </a:r>
            <a:r>
              <a:rPr lang="cs-CZ" sz="2200" b="1" dirty="0" smtClean="0">
                <a:latin typeface="Cambria" pitchFamily="18" charset="0"/>
              </a:rPr>
              <a:t> Karel I.</a:t>
            </a:r>
          </a:p>
          <a:p>
            <a:pPr algn="ctr"/>
            <a:r>
              <a:rPr lang="cs-CZ" sz="2000" i="1" dirty="0" smtClean="0">
                <a:latin typeface="Cambria" pitchFamily="18" charset="0"/>
              </a:rPr>
              <a:t>(1887 – 1922)</a:t>
            </a:r>
            <a:r>
              <a:rPr lang="cs-CZ" sz="2200" b="1" dirty="0" smtClean="0">
                <a:latin typeface="Cambria" pitchFamily="18" charset="0"/>
              </a:rPr>
              <a:t> </a:t>
            </a:r>
            <a:endParaRPr lang="cs-CZ" sz="2200" b="1" dirty="0">
              <a:latin typeface="Cambria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004048" y="5823922"/>
            <a:ext cx="2376264" cy="7915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latin typeface="Cambria" pitchFamily="18" charset="0"/>
              </a:rPr>
              <a:t>Zita Parmská</a:t>
            </a:r>
          </a:p>
          <a:p>
            <a:pPr algn="ctr"/>
            <a:r>
              <a:rPr lang="cs-CZ" sz="2000" i="1" dirty="0" smtClean="0">
                <a:latin typeface="Cambria" pitchFamily="18" charset="0"/>
              </a:rPr>
              <a:t>(1892 – 1989)</a:t>
            </a:r>
            <a:endParaRPr lang="cs-CZ" sz="2000" i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8788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76672"/>
            <a:ext cx="8496943" cy="641008"/>
          </a:xfrm>
        </p:spPr>
        <p:txBody>
          <a:bodyPr/>
          <a:lstStyle/>
          <a:p>
            <a:pPr algn="ctr"/>
            <a:r>
              <a:rPr lang="cs-CZ" sz="3500" dirty="0" smtClean="0">
                <a:latin typeface="Cambria" pitchFamily="18" charset="0"/>
              </a:rPr>
              <a:t>Otázky a úkoly 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980728"/>
            <a:ext cx="8784976" cy="1512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400" dirty="0" smtClean="0">
              <a:latin typeface="Cambria" pitchFamily="18" charset="0"/>
            </a:endParaRPr>
          </a:p>
          <a:p>
            <a:endParaRPr lang="cs-CZ" sz="2400" dirty="0">
              <a:latin typeface="Cambria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09993" y="1556792"/>
            <a:ext cx="8124013" cy="26642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latin typeface="Cambria" pitchFamily="18" charset="0"/>
              </a:rPr>
              <a:t>1.</a:t>
            </a:r>
            <a:r>
              <a:rPr lang="cs-CZ" sz="2400" dirty="0" smtClean="0">
                <a:latin typeface="Cambria" pitchFamily="18" charset="0"/>
              </a:rPr>
              <a:t> </a:t>
            </a:r>
            <a:r>
              <a:rPr lang="cs-CZ" sz="2400" dirty="0">
                <a:latin typeface="Cambria" pitchFamily="18" charset="0"/>
              </a:rPr>
              <a:t>	</a:t>
            </a:r>
            <a:r>
              <a:rPr lang="cs-CZ" sz="2400" dirty="0" smtClean="0">
                <a:latin typeface="Cambria" pitchFamily="18" charset="0"/>
              </a:rPr>
              <a:t>Popište nálady českého obyvatelstva v době vyhlášení 	války.</a:t>
            </a:r>
          </a:p>
          <a:p>
            <a:r>
              <a:rPr lang="cs-CZ" sz="2400" dirty="0" smtClean="0">
                <a:latin typeface="Cambria" pitchFamily="18" charset="0"/>
              </a:rPr>
              <a:t>2.	Jaký postoj zaujala rakouská vláda vůči českému	národu a představitelům českého politického života?</a:t>
            </a:r>
          </a:p>
          <a:p>
            <a:r>
              <a:rPr lang="cs-CZ" sz="2400" dirty="0" smtClean="0">
                <a:latin typeface="Cambria" pitchFamily="18" charset="0"/>
              </a:rPr>
              <a:t>3. 	Jak se změnil politický život a společenský život po 	nástupu císaře Karla I</a:t>
            </a:r>
            <a:r>
              <a:rPr lang="cs-CZ" sz="2400" dirty="0" smtClean="0">
                <a:latin typeface="Cambria" pitchFamily="18" charset="0"/>
              </a:rPr>
              <a:t>.?</a:t>
            </a:r>
            <a:endParaRPr lang="cs-CZ" sz="2400" dirty="0" smtClean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3622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2656"/>
            <a:ext cx="8424936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Cambria" pitchFamily="18" charset="0"/>
              </a:rPr>
              <a:t>Text: Mgr. František Šturma</a:t>
            </a:r>
          </a:p>
          <a:p>
            <a:endParaRPr lang="cs-CZ" sz="2000" dirty="0">
              <a:latin typeface="Cambria" pitchFamily="18" charset="0"/>
            </a:endParaRPr>
          </a:p>
          <a:p>
            <a:r>
              <a:rPr lang="cs-CZ" sz="2000" dirty="0" smtClean="0">
                <a:latin typeface="Cambria" pitchFamily="18" charset="0"/>
              </a:rPr>
              <a:t>Použité obrázky:</a:t>
            </a:r>
          </a:p>
          <a:p>
            <a:endParaRPr lang="cs-CZ" sz="1400" dirty="0" smtClean="0">
              <a:latin typeface="Cambria" pitchFamily="18" charset="0"/>
            </a:endParaRPr>
          </a:p>
          <a:p>
            <a:r>
              <a:rPr lang="cs-CZ" sz="1400" dirty="0" err="1" smtClean="0">
                <a:latin typeface="Cambria" pitchFamily="18" charset="0"/>
              </a:rPr>
              <a:t>Soubor:Vypovězení_války.gif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2011-10-25]. Dostupné z WWW: &lt; http://commons.wikimedia.org/wiki/</a:t>
            </a:r>
            <a:r>
              <a:rPr lang="cs-CZ" sz="1400" dirty="0" err="1">
                <a:latin typeface="Cambria" pitchFamily="18" charset="0"/>
              </a:rPr>
              <a:t>File:Vypovězení_války.gif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Soubor:Fjoseph1.jpg.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2011-10-25]. Dostupné z WWW: &lt; http://commons.wikimedia.org/wiki/File:Fjoseph1.jpg&gt;.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 err="1">
                <a:latin typeface="Cambria" pitchFamily="18" charset="0"/>
              </a:rPr>
              <a:t>Soubor:Erzherzog_Thronfolger_Karl_Franz_Josef.jpg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2011-10-25].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http://cs.wikipedia.org/wiki/</a:t>
            </a:r>
            <a:r>
              <a:rPr lang="cs-CZ" sz="1400" dirty="0" err="1">
                <a:latin typeface="Cambria" pitchFamily="18" charset="0"/>
              </a:rPr>
              <a:t>Soubor:Erzherzog_Thronfolger_Karl_Franz_Josef.jpg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 err="1">
                <a:latin typeface="Cambria" pitchFamily="18" charset="0"/>
              </a:rPr>
              <a:t>Soubor:Charles_I_of_Austria.jpg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2011-10-25]. Dostupné z WWW: &lt; http://cs.wikipedia.org/wiki/</a:t>
            </a:r>
            <a:r>
              <a:rPr lang="cs-CZ" sz="1400" dirty="0" err="1">
                <a:latin typeface="Cambria" pitchFamily="18" charset="0"/>
              </a:rPr>
              <a:t>Soubor:Charles_I_of_Austria.jpg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Soubor:Zita02502u.jpg.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2011-10-25].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http://upload.wikimedia.org/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/</a:t>
            </a:r>
            <a:r>
              <a:rPr lang="cs-CZ" sz="1400" dirty="0" err="1">
                <a:latin typeface="Cambria" pitchFamily="18" charset="0"/>
              </a:rPr>
              <a:t>commons</a:t>
            </a:r>
            <a:r>
              <a:rPr lang="cs-CZ" sz="1400" dirty="0">
                <a:latin typeface="Cambria" pitchFamily="18" charset="0"/>
              </a:rPr>
              <a:t>/c/</a:t>
            </a:r>
            <a:r>
              <a:rPr lang="cs-CZ" sz="1400" dirty="0" err="1">
                <a:latin typeface="Cambria" pitchFamily="18" charset="0"/>
              </a:rPr>
              <a:t>ce</a:t>
            </a:r>
            <a:r>
              <a:rPr lang="cs-CZ" sz="1400" dirty="0">
                <a:latin typeface="Cambria" pitchFamily="18" charset="0"/>
              </a:rPr>
              <a:t>/Soubor:Zita02502u.jpg&gt;.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 err="1">
                <a:latin typeface="Cambria" pitchFamily="18" charset="0"/>
              </a:rPr>
              <a:t>Soubor:Karel_Zita.jpg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2011-10-25].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http://upload.wikimedia.org/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/</a:t>
            </a:r>
            <a:r>
              <a:rPr lang="cs-CZ" sz="1400" dirty="0" err="1">
                <a:latin typeface="Cambria" pitchFamily="18" charset="0"/>
              </a:rPr>
              <a:t>commons</a:t>
            </a:r>
            <a:r>
              <a:rPr lang="cs-CZ" sz="1400" dirty="0">
                <a:latin typeface="Cambria" pitchFamily="18" charset="0"/>
              </a:rPr>
              <a:t>/4/42/</a:t>
            </a:r>
            <a:r>
              <a:rPr lang="cs-CZ" sz="1400" dirty="0" err="1">
                <a:latin typeface="Cambria" pitchFamily="18" charset="0"/>
              </a:rPr>
              <a:t>Soubor:Karel_Zita.jpg</a:t>
            </a:r>
            <a:r>
              <a:rPr lang="cs-CZ" sz="1400" dirty="0">
                <a:latin typeface="Cambria" pitchFamily="18" charset="0"/>
              </a:rPr>
              <a:t>&gt;.</a:t>
            </a:r>
          </a:p>
        </p:txBody>
      </p:sp>
    </p:spTree>
    <p:extLst>
      <p:ext uri="{BB962C8B-B14F-4D97-AF65-F5344CB8AC3E}">
        <p14:creationId xmlns:p14="http://schemas.microsoft.com/office/powerpoint/2010/main" val="1865903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521" y="5033428"/>
            <a:ext cx="5718175" cy="1099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764579" y="6276031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</p:spTree>
    <p:extLst>
      <p:ext uri="{BB962C8B-B14F-4D97-AF65-F5344CB8AC3E}">
        <p14:creationId xmlns:p14="http://schemas.microsoft.com/office/powerpoint/2010/main" val="3657654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373</TotalTime>
  <Words>344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Deluxe</vt:lpstr>
      <vt:lpstr>České země za 1. světové války </vt:lpstr>
      <vt:lpstr>Prezentace aplikace PowerPoint</vt:lpstr>
      <vt:lpstr>Začátek války</vt:lpstr>
      <vt:lpstr>České země na počátku války</vt:lpstr>
      <vt:lpstr>Změna vládní politiky</vt:lpstr>
      <vt:lpstr>Prezentace aplikace PowerPoint</vt:lpstr>
      <vt:lpstr>Otázky a úkoly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Češi a Slováci za  1. světové války</dc:title>
  <dc:creator>Kyli</dc:creator>
  <cp:lastModifiedBy>Kyli</cp:lastModifiedBy>
  <cp:revision>40</cp:revision>
  <dcterms:modified xsi:type="dcterms:W3CDTF">2012-01-21T19:31:12Z</dcterms:modified>
</cp:coreProperties>
</file>