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8" r:id="rId3"/>
    <p:sldId id="260" r:id="rId4"/>
    <p:sldId id="263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B11552C-800E-4F05-9206-4BFBCEF55D39}">
          <p14:sldIdLst>
            <p14:sldId id="256"/>
            <p14:sldId id="258"/>
            <p14:sldId id="260"/>
            <p14:sldId id="263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363509-F33E-43B8-84C3-43457C56C79B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4AF775-BEB3-4FF5-8420-5D48FFF2DE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863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6B6751-1C87-47EF-9FF7-ADE8BEB27281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EF82B3F-3617-49AA-AFFD-EF87EF50372A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E95B0A-32F1-4FD4-8CDF-2A03D510C3AD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16C7A6-CDC1-4162-8026-18221701447C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F99E4EB-6C14-4F05-8EDC-B5E4D98580BB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C7C9C4-07DF-42FF-8E5F-1781A2C29F78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1085D86-6453-49D1-A9A2-B77E43D42345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96E6BCB-2BB9-49F5-ADDD-B633DD91327E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C046CE-2B3B-4098-9B2F-55AF82EFD3C8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D09866-EBA9-4780-97BF-73681A0274DD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64E704E-2A59-48F8-B06B-A75D2F0A5E5D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F8C3FAA-39FF-401E-BE19-56A497577DEB}" type="datetime1">
              <a:rPr lang="cs-CZ" smtClean="0"/>
              <a:pPr/>
              <a:t>11.5.2012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0"/>
            <a:ext cx="7772400" cy="4896544"/>
          </a:xfrm>
          <a:noFill/>
        </p:spPr>
        <p:txBody>
          <a:bodyPr>
            <a:normAutofit/>
          </a:bodyPr>
          <a:lstStyle/>
          <a:p>
            <a:r>
              <a:rPr lang="cs-CZ" sz="2400" dirty="0" smtClean="0">
                <a:effectLst/>
                <a:latin typeface="Calibri" pitchFamily="34" charset="0"/>
              </a:rPr>
              <a:t>Název školy:Základní škola Chomutov, Písečná 5144</a:t>
            </a:r>
            <a:br>
              <a:rPr lang="cs-CZ" sz="2400" dirty="0" smtClean="0">
                <a:effectLst/>
                <a:latin typeface="Calibri" pitchFamily="34" charset="0"/>
              </a:rPr>
            </a:br>
            <a:r>
              <a:rPr lang="cs-CZ" sz="2400" dirty="0" smtClean="0">
                <a:effectLst/>
                <a:latin typeface="Calibri" pitchFamily="34" charset="0"/>
              </a:rPr>
              <a:t>Název materiálu: VY_22_INOVACE_09_ </a:t>
            </a:r>
            <a:br>
              <a:rPr lang="cs-CZ" sz="2400" dirty="0" smtClean="0">
                <a:effectLst/>
                <a:latin typeface="Calibri" pitchFamily="34" charset="0"/>
              </a:rPr>
            </a:br>
            <a:r>
              <a:rPr lang="cs-CZ" sz="2400" dirty="0" smtClean="0">
                <a:effectLst/>
                <a:latin typeface="Calibri" pitchFamily="34" charset="0"/>
              </a:rPr>
              <a:t>sloveso_TO_BE_ig1</a:t>
            </a:r>
            <a:br>
              <a:rPr lang="cs-CZ" sz="2400" dirty="0" smtClean="0">
                <a:effectLst/>
                <a:latin typeface="Calibri" pitchFamily="34" charset="0"/>
              </a:rPr>
            </a:br>
            <a:r>
              <a:rPr lang="cs-CZ" sz="2400" dirty="0" smtClean="0">
                <a:effectLst/>
                <a:latin typeface="Calibri" pitchFamily="34" charset="0"/>
              </a:rPr>
              <a:t>Číslo projektu: CZ 1.07/1.4.00/21.3355</a:t>
            </a:r>
            <a:br>
              <a:rPr lang="cs-CZ" sz="2400" dirty="0" smtClean="0">
                <a:effectLst/>
                <a:latin typeface="Calibri" pitchFamily="34" charset="0"/>
              </a:rPr>
            </a:br>
            <a:r>
              <a:rPr lang="cs-CZ" sz="2400" dirty="0" smtClean="0">
                <a:effectLst/>
                <a:latin typeface="Calibri" pitchFamily="34" charset="0"/>
              </a:rPr>
              <a:t>Autor: Mgr. Iveta </a:t>
            </a:r>
            <a:r>
              <a:rPr lang="cs-CZ" sz="2400" dirty="0" err="1" smtClean="0">
                <a:effectLst/>
                <a:latin typeface="Calibri" pitchFamily="34" charset="0"/>
              </a:rPr>
              <a:t>Gobbiová</a:t>
            </a:r>
            <a:r>
              <a:rPr lang="cs-CZ" sz="2400" dirty="0" smtClean="0">
                <a:effectLst/>
                <a:latin typeface="Calibri" pitchFamily="34" charset="0"/>
              </a:rPr>
              <a:t/>
            </a:r>
            <a:br>
              <a:rPr lang="cs-CZ" sz="2400" dirty="0" smtClean="0">
                <a:effectLst/>
                <a:latin typeface="Calibri" pitchFamily="34" charset="0"/>
              </a:rPr>
            </a:br>
            <a:r>
              <a:rPr lang="cs-CZ" sz="2400" dirty="0" smtClean="0">
                <a:effectLst/>
                <a:latin typeface="Calibri" pitchFamily="34" charset="0"/>
              </a:rPr>
              <a:t>Datum tvorby: 07.01. 2012</a:t>
            </a:r>
            <a:br>
              <a:rPr lang="cs-CZ" sz="2400" dirty="0" smtClean="0">
                <a:effectLst/>
                <a:latin typeface="Calibri" pitchFamily="34" charset="0"/>
              </a:rPr>
            </a:br>
            <a:r>
              <a:rPr lang="cs-CZ" sz="2400" dirty="0" smtClean="0">
                <a:effectLst/>
                <a:latin typeface="Calibri" pitchFamily="34" charset="0"/>
              </a:rPr>
              <a:t>Cílový ročník: 1.-3. třída</a:t>
            </a:r>
            <a:br>
              <a:rPr lang="cs-CZ" sz="2400" dirty="0" smtClean="0">
                <a:effectLst/>
                <a:latin typeface="Calibri" pitchFamily="34" charset="0"/>
              </a:rPr>
            </a:br>
            <a:r>
              <a:rPr lang="cs-CZ" sz="2400" dirty="0" smtClean="0">
                <a:effectLst/>
                <a:latin typeface="Calibri" pitchFamily="34" charset="0"/>
              </a:rPr>
              <a:t>Vzdělávací oblast/obor/okruh: Anglický jazyk</a:t>
            </a:r>
            <a:br>
              <a:rPr lang="cs-CZ" sz="2400" dirty="0" smtClean="0">
                <a:effectLst/>
                <a:latin typeface="Calibri" pitchFamily="34" charset="0"/>
              </a:rPr>
            </a:br>
            <a:r>
              <a:rPr lang="cs-CZ" sz="2400" dirty="0" smtClean="0">
                <a:effectLst/>
                <a:latin typeface="Calibri" pitchFamily="34" charset="0"/>
              </a:rPr>
              <a:t>Klíčové slovo: I </a:t>
            </a:r>
            <a:r>
              <a:rPr lang="cs-CZ" sz="2400" dirty="0" err="1" smtClean="0">
                <a:effectLst/>
                <a:latin typeface="Calibri" pitchFamily="34" charset="0"/>
              </a:rPr>
              <a:t>am</a:t>
            </a:r>
            <a:r>
              <a:rPr lang="cs-CZ" sz="2400" dirty="0" smtClean="0">
                <a:effectLst/>
                <a:latin typeface="Calibri" pitchFamily="34" charset="0"/>
              </a:rPr>
              <a:t> , </a:t>
            </a:r>
            <a:r>
              <a:rPr lang="cs-CZ" sz="2400" dirty="0" err="1" smtClean="0">
                <a:effectLst/>
                <a:latin typeface="Calibri" pitchFamily="34" charset="0"/>
              </a:rPr>
              <a:t>You</a:t>
            </a:r>
            <a:r>
              <a:rPr lang="cs-CZ" sz="2400" dirty="0" smtClean="0">
                <a:effectLst/>
                <a:latin typeface="Calibri" pitchFamily="34" charset="0"/>
              </a:rPr>
              <a:t> are, He </a:t>
            </a:r>
            <a:r>
              <a:rPr lang="cs-CZ" sz="2400" dirty="0" err="1" smtClean="0">
                <a:effectLst/>
                <a:latin typeface="Calibri" pitchFamily="34" charset="0"/>
              </a:rPr>
              <a:t>is</a:t>
            </a:r>
            <a:r>
              <a:rPr lang="cs-CZ" sz="2400" dirty="0" smtClean="0">
                <a:effectLst/>
                <a:latin typeface="Calibri" pitchFamily="34" charset="0"/>
              </a:rPr>
              <a:t>, </a:t>
            </a:r>
            <a:r>
              <a:rPr lang="cs-CZ" sz="2400" dirty="0" err="1" smtClean="0">
                <a:effectLst/>
                <a:latin typeface="Calibri" pitchFamily="34" charset="0"/>
              </a:rPr>
              <a:t>She</a:t>
            </a:r>
            <a:r>
              <a:rPr lang="cs-CZ" sz="2400" dirty="0" smtClean="0">
                <a:effectLst/>
                <a:latin typeface="Calibri" pitchFamily="34" charset="0"/>
              </a:rPr>
              <a:t> </a:t>
            </a:r>
            <a:r>
              <a:rPr lang="cs-CZ" sz="2400" dirty="0" err="1" smtClean="0">
                <a:effectLst/>
                <a:latin typeface="Calibri" pitchFamily="34" charset="0"/>
              </a:rPr>
              <a:t>is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sz="2400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572008"/>
            <a:ext cx="6400800" cy="135732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</a:rPr>
              <a:t>Anotace: Prezentace je určena pro žáky 1.-3.tříd</a:t>
            </a:r>
            <a:r>
              <a:rPr lang="cs-CZ" sz="2400" dirty="0" smtClean="0">
                <a:latin typeface="Calibri" pitchFamily="34" charset="0"/>
              </a:rPr>
              <a:t>, slouží </a:t>
            </a:r>
            <a:r>
              <a:rPr lang="cs-CZ" sz="2400" dirty="0" smtClean="0">
                <a:latin typeface="Calibri" pitchFamily="34" charset="0"/>
              </a:rPr>
              <a:t>k seznámení a použití slovesa TO BE.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57224" y="6000768"/>
            <a:ext cx="7753376" cy="781032"/>
          </a:xfrm>
        </p:spPr>
        <p:txBody>
          <a:bodyPr/>
          <a:lstStyle/>
          <a:p>
            <a:r>
              <a:rPr lang="cs-CZ" i="1" dirty="0" smtClean="0"/>
              <a:t>Autorem materiálu a všech jeho částí,                                                   </a:t>
            </a:r>
            <a:endParaRPr lang="cs-CZ" dirty="0" smtClean="0"/>
          </a:p>
          <a:p>
            <a:r>
              <a:rPr lang="cs-CZ" i="1" dirty="0" smtClean="0"/>
              <a:t>není-li uvedeno jinak, je Mgr. Iveta </a:t>
            </a:r>
            <a:r>
              <a:rPr lang="cs-CZ" i="1" dirty="0" err="1" smtClean="0"/>
              <a:t>Gobbiová</a:t>
            </a:r>
            <a:endParaRPr lang="cs-CZ" dirty="0" smtClean="0"/>
          </a:p>
          <a:p>
            <a:r>
              <a:rPr lang="cs-CZ" i="1" dirty="0" smtClean="0"/>
              <a:t>Financováno z ESF a státního rozpočtu ČR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7818" y="6143644"/>
            <a:ext cx="2735580" cy="5322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334922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slovesa </a:t>
            </a:r>
            <a:r>
              <a:rPr lang="cs-CZ" dirty="0" smtClean="0">
                <a:solidFill>
                  <a:schemeClr val="accent2"/>
                </a:solidFill>
              </a:rPr>
              <a:t>TO BE</a:t>
            </a:r>
            <a:endParaRPr lang="cs-CZ" dirty="0">
              <a:solidFill>
                <a:schemeClr val="accent2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761257"/>
              </p:ext>
            </p:extLst>
          </p:nvPr>
        </p:nvGraphicFramePr>
        <p:xfrm>
          <a:off x="1115616" y="2132856"/>
          <a:ext cx="7499348" cy="3034272"/>
        </p:xfrm>
        <a:graphic>
          <a:graphicData uri="http://schemas.openxmlformats.org/drawingml/2006/table">
            <a:tbl>
              <a:tblPr/>
              <a:tblGrid>
                <a:gridCol w="1874837"/>
                <a:gridCol w="1874837"/>
                <a:gridCol w="1874837"/>
                <a:gridCol w="1874837"/>
              </a:tblGrid>
              <a:tr h="379284">
                <a:tc>
                  <a:txBody>
                    <a:bodyPr/>
                    <a:lstStyle/>
                    <a:p>
                      <a:r>
                        <a:rPr lang="cs-CZ" sz="1800" dirty="0"/>
                        <a:t>I </a:t>
                      </a:r>
                      <a:r>
                        <a:rPr lang="cs-CZ" sz="1800" dirty="0" err="1"/>
                        <a:t>am</a:t>
                      </a:r>
                      <a:endParaRPr lang="cs-CZ" sz="1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já jsem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 am not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já nejsem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9284">
                <a:tc>
                  <a:txBody>
                    <a:bodyPr/>
                    <a:lstStyle/>
                    <a:p>
                      <a:r>
                        <a:rPr lang="cs-CZ" sz="1800"/>
                        <a:t>you are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ty jsi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you are not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ty nejsi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9284">
                <a:tc>
                  <a:txBody>
                    <a:bodyPr/>
                    <a:lstStyle/>
                    <a:p>
                      <a:r>
                        <a:rPr lang="cs-CZ" sz="1800"/>
                        <a:t>he 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on je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he is not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on není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9284">
                <a:tc>
                  <a:txBody>
                    <a:bodyPr/>
                    <a:lstStyle/>
                    <a:p>
                      <a:r>
                        <a:rPr lang="cs-CZ" sz="1800"/>
                        <a:t>she 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ona je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she is not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ona není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9284">
                <a:tc>
                  <a:txBody>
                    <a:bodyPr/>
                    <a:lstStyle/>
                    <a:p>
                      <a:r>
                        <a:rPr lang="cs-CZ" sz="1800"/>
                        <a:t>it 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ono je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it is not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ono není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9284">
                <a:tc>
                  <a:txBody>
                    <a:bodyPr/>
                    <a:lstStyle/>
                    <a:p>
                      <a:r>
                        <a:rPr lang="cs-CZ" sz="1800" smtClean="0"/>
                        <a:t>we are</a:t>
                      </a:r>
                      <a:endParaRPr lang="cs-CZ" sz="1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my jsme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we are not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my nejsme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9284">
                <a:tc>
                  <a:txBody>
                    <a:bodyPr/>
                    <a:lstStyle/>
                    <a:p>
                      <a:r>
                        <a:rPr lang="cs-CZ" sz="1800"/>
                        <a:t>you are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vy jste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you are not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vy nejste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9284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they</a:t>
                      </a:r>
                      <a:r>
                        <a:rPr lang="cs-CZ" sz="1800" dirty="0" smtClean="0"/>
                        <a:t> are</a:t>
                      </a:r>
                      <a:endParaRPr lang="cs-CZ" sz="1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oni jsou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they are not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oni nejsou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57224" y="5857892"/>
            <a:ext cx="7753376" cy="923908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5493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>Časuj sloveso TO BE v </a:t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množném čísle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ctr"/>
            <a:endParaRPr lang="cs-CZ" dirty="0"/>
          </a:p>
          <a:p>
            <a:pPr fontAlgn="ctr"/>
            <a:endParaRPr lang="cs-CZ" dirty="0"/>
          </a:p>
          <a:p>
            <a:pPr marL="82296" indent="0" fontAlgn="ctr">
              <a:buNone/>
            </a:pPr>
            <a:r>
              <a:rPr lang="cs-CZ" dirty="0" smtClean="0"/>
              <a:t> 1. </a:t>
            </a:r>
            <a:r>
              <a:rPr lang="cs-CZ" dirty="0" err="1" smtClean="0">
                <a:solidFill>
                  <a:schemeClr val="accent2"/>
                </a:solidFill>
              </a:rPr>
              <a:t>we</a:t>
            </a:r>
            <a:r>
              <a:rPr lang="cs-CZ" dirty="0" smtClean="0">
                <a:solidFill>
                  <a:schemeClr val="accent2"/>
                </a:solidFill>
              </a:rPr>
              <a:t> are</a:t>
            </a:r>
          </a:p>
          <a:p>
            <a:pPr marL="82296" indent="0" fontAlgn="ctr">
              <a:buNone/>
            </a:pPr>
            <a:endParaRPr lang="cs-CZ" dirty="0"/>
          </a:p>
          <a:p>
            <a:pPr marL="82296" indent="0" fontAlgn="ctr">
              <a:buNone/>
            </a:pPr>
            <a:r>
              <a:rPr lang="cs-CZ" dirty="0"/>
              <a:t> </a:t>
            </a:r>
            <a:r>
              <a:rPr lang="cs-CZ" dirty="0" smtClean="0"/>
              <a:t>2. </a:t>
            </a:r>
            <a:r>
              <a:rPr lang="cs-CZ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are</a:t>
            </a:r>
          </a:p>
          <a:p>
            <a:pPr marL="82296" indent="0" fontAlgn="ctr">
              <a:buNone/>
            </a:pPr>
            <a:endParaRPr lang="cs-CZ" dirty="0" smtClean="0"/>
          </a:p>
          <a:p>
            <a:pPr marL="82296" indent="0" fontAlgn="ctr">
              <a:buNone/>
            </a:pPr>
            <a:r>
              <a:rPr lang="cs-CZ" dirty="0"/>
              <a:t> </a:t>
            </a:r>
            <a:r>
              <a:rPr lang="cs-CZ" dirty="0" smtClean="0"/>
              <a:t>3.  </a:t>
            </a:r>
            <a:r>
              <a:rPr lang="cs-CZ" dirty="0" err="1" smtClean="0">
                <a:solidFill>
                  <a:schemeClr val="accent4"/>
                </a:solidFill>
              </a:rPr>
              <a:t>they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>
                <a:solidFill>
                  <a:schemeClr val="accent4"/>
                </a:solidFill>
              </a:rPr>
              <a:t>are</a:t>
            </a:r>
          </a:p>
          <a:p>
            <a:pPr marL="82296" indent="0" fontAlgn="ctr">
              <a:buNone/>
            </a:pPr>
            <a:endParaRPr lang="cs-CZ" dirty="0"/>
          </a:p>
          <a:p>
            <a:pPr fontAlgn="ctr"/>
            <a:endParaRPr lang="cs-CZ" dirty="0"/>
          </a:p>
          <a:p>
            <a:pPr fontAlgn="ctr"/>
            <a:endParaRPr lang="cs-CZ" dirty="0"/>
          </a:p>
          <a:p>
            <a:endParaRPr lang="cs-CZ" sz="19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1472" y="5929330"/>
            <a:ext cx="8039128" cy="85247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002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dvAuto="50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:  </a:t>
            </a:r>
            <a:r>
              <a:rPr lang="cs-CZ" dirty="0" smtClean="0">
                <a:solidFill>
                  <a:schemeClr val="accent2"/>
                </a:solidFill>
              </a:rPr>
              <a:t>On je doktor.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err="1" smtClean="0"/>
              <a:t>I´m</a:t>
            </a:r>
            <a:r>
              <a:rPr lang="cs-CZ" dirty="0" smtClean="0"/>
              <a:t> a </a:t>
            </a:r>
            <a:r>
              <a:rPr lang="cs-CZ" dirty="0" err="1" smtClean="0"/>
              <a:t>doctor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 are a </a:t>
            </a:r>
            <a:r>
              <a:rPr lang="cs-CZ" dirty="0" err="1" smtClean="0"/>
              <a:t>doctor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doctor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doctor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 descr="C:\Documents and Settings\i.gobbiova\Local Settings\Temporary Internet Files\Content.IE5\1ZZZGEXN\MC900334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4725144"/>
            <a:ext cx="855882" cy="1356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57158" y="6000768"/>
            <a:ext cx="8253442" cy="78103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448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5.78035E-6 C -0.00763 0.00209 -0.01215 0.00347 -0.01874 0.00902 C -0.02881 0.03029 -0.02065 0.0518 -0.03906 0.06775 C -0.0434 0.08509 -0.03715 0.06474 -0.04583 0.07908 C -0.04826 0.08301 -0.04878 0.08833 -0.05086 0.09272 C -0.18871 0.08972 -0.13506 0.12787 -0.16614 0.07237 C -0.16857 0.05943 -0.17222 0.04694 -0.17465 0.03399 C -0.1743 0.01896 -0.1769 -0.01942 -0.17118 -0.04277 C -0.16805 -0.05572 -0.16527 -0.06427 -0.15937 -0.07445 C -0.15694 -0.07861 -0.1526 -0.08786 -0.1526 -0.08786 C -0.15347 -0.12092 -0.14999 -0.20601 -0.18645 -0.22104 C -0.1894 -0.22635 -0.19149 -0.23236 -0.19496 -0.23699 C -0.20086 -0.24485 -0.21562 -0.25618 -0.22378 -0.25942 C -0.23107 -0.25872 -0.23854 -0.25919 -0.24583 -0.25734 C -0.25086 -0.25618 -0.25607 -0.24346 -0.25937 -0.23907 C -0.26284 -0.22127 -0.2585 -0.23861 -0.26614 -0.22104 C -0.26736 -0.21826 -0.26927 -0.20739 -0.26961 -0.20531 C -0.27013 -0.19768 -0.271 -0.19028 -0.27118 -0.18265 C -0.27222 -0.11884 -0.27013 -0.05479 -0.27291 0.00902 C -0.27308 0.01318 -0.27777 0.0148 -0.27968 0.01804 C -0.2835 0.02451 -0.28645 0.03168 -0.28993 0.03839 C -0.2927 0.0437 -0.30677 0.04671 -0.31024 0.0474 C -0.32343 0.04972 -0.33645 0.0511 -0.34913 0.05642 C -0.37829 0.05573 -0.41093 0.07006 -0.43558 0.0474 C -0.43819 0.03746 -0.44062 0.02821 -0.44236 0.01804 C -0.44131 -0.01202 -0.44114 -0.04208 -0.43906 -0.07213 C -0.43854 -0.07861 -0.43281 -0.08901 -0.43055 -0.09479 C -0.42552 -0.1082 -0.42187 -0.12554 -0.41024 -0.13086 C -0.4052 -0.13757 -0.40173 -0.1415 -0.39496 -0.14427 C -0.39253 -0.15398 -0.38854 -0.15699 -0.38142 -0.16023 C -0.37517 -0.16855 -0.371 -0.17225 -0.36284 -0.17595 C -0.35104 -0.18751 -0.34183 -0.20763 -0.32708 -0.21202 C -0.32187 -0.21919 -0.31649 -0.2245 -0.31024 -0.23005 C -0.3059 -0.23861 -0.30138 -0.24485 -0.29496 -0.2504 C -0.29114 -0.26289 -0.28489 -0.27398 -0.28142 -0.28647 C -0.27881 -0.29572 -0.27673 -0.30265 -0.27291 -0.31144 C -0.2717 -0.31445 -0.27048 -0.31745 -0.26961 -0.32046 C -0.26822 -0.32485 -0.26944 -0.33225 -0.26614 -0.33387 C -0.26267 -0.33549 -0.2559 -0.33849 -0.2559 -0.33849 C -0.20989 -0.3808 -0.25503 -0.34104 -0.10173 -0.3452 C -0.07135 -0.34612 -0.04236 -0.3556 -0.01354 -0.36554 C -0.00538 -0.37364 0.00226 -0.37479 0.01181 -0.37919 C 0.01719 -0.38173 0.02171 -0.38566 0.02709 -0.3882 C 0.03664 -0.39768 0.04584 -0.40855 0.05244 -0.42196 C 0.05747 -0.44832 0.05556 -0.48069 0.05087 -0.50774 C 0.04879 -0.51953 0.04046 -0.52809 0.03716 -0.53942 C 0.03455 -0.5482 0.03351 -0.55791 0.03039 -0.56647 C 0.02275 -0.58658 0.0132 -0.603 0.00157 -0.61849 C -0.00069 -0.62589 -0.00277 -0.63468 -0.00677 -0.64092 C -0.00868 -0.64369 -0.01145 -0.64508 -0.01354 -0.64786 C -0.01718 -0.65271 -0.02048 -0.65826 -0.02378 -0.66358 C -0.02968 -0.67306 -0.03489 -0.68069 -0.04409 -0.68393 C -0.05277 -0.69549 -0.06354 -0.69456 -0.07465 -0.69965 C -0.09982 -0.69618 -0.10399 -0.69687 -0.12552 -0.69063 C -0.13541 -0.68786 -0.14305 -0.68254 -0.1526 -0.6793 C -0.15781 -0.67236 -0.16371 -0.6645 -0.16961 -0.65895 C -0.17586 -0.65294 -0.1809 -0.65063 -0.18645 -0.64323 C -0.18888 -0.63398 -0.19392 -0.62843 -0.19843 -0.62057 C -0.20243 -0.60346 -0.19635 -0.62427 -0.2052 -0.60947 C -0.20642 -0.60763 -0.2059 -0.60462 -0.20677 -0.60254 C -0.20954 -0.59491 -0.21249 -0.58843 -0.21701 -0.58219 C -0.21961 -0.56578 -0.22187 -0.54936 -0.22378 -0.53271 C -0.22256 -0.50774 -0.22204 -0.48277 -0.22031 -0.45803 C -0.21979 -0.45179 -0.21961 -0.44508 -0.21701 -0.43999 C -0.21475 -0.43537 -0.20677 -0.43098 -0.20677 -0.43098 C -0.18749 -0.43167 -0.16822 -0.43052 -0.14913 -0.43329 C -0.14826 -0.43352 -0.1342 -0.44531 -0.13055 -0.44693 C -0.12395 -0.45872 -0.11718 -0.46658 -0.11354 -0.48069 C -0.11458 -0.51976 -0.10885 -0.5556 -0.13055 -0.5845 C -0.14201 -0.59976 -0.13611 -0.5963 -0.14583 -0.60023 C -0.14999 -0.60901 -0.15694 -0.61757 -0.1644 -0.62057 C -0.17586 -0.63075 -0.18888 -0.63722 -0.20173 -0.64323 C -0.28194 -0.64092 -0.33576 -0.64855 -0.4052 -0.62959 C -0.41788 -0.6171 -0.43055 -0.62312 -0.44409 -0.61618 C -0.44652 -0.61502 -0.44843 -0.61271 -0.45086 -0.61156 C -0.45416 -0.60971 -0.46111 -0.60716 -0.46111 -0.60716 C -0.46701 -0.60161 -0.47048 -0.59514 -0.47638 -0.58913 C -0.47968 -0.58242 -0.48454 -0.57641 -0.48645 -0.56878 C -0.48767 -0.56416 -0.48993 -0.55514 -0.48993 -0.55514 C -0.48697 -0.52508 -0.48697 -0.47953 -0.46614 -0.46034 C -0.45989 -0.44809 -0.45677 -0.4393 -0.44583 -0.4356 C -0.43072 -0.42034 -0.43715 -0.42589 -0.42708 -0.41757 C -0.41579 -0.41826 -0.40433 -0.41687 -0.39322 -0.41965 C -0.3894 -0.42057 -0.39236 -0.43213 -0.39322 -0.43329 C -0.39461 -0.43491 -0.3967 -0.43491 -0.39843 -0.4356 C -0.41024 -0.43491 -0.42222 -0.43468 -0.43402 -0.43329 C -0.43628 -0.43306 -0.43888 -0.4326 -0.44079 -0.43098 C -0.4467 -0.42566 -0.44427 -0.4215 -0.45433 -0.41757 C -0.45798 -0.41433 -0.4618 -0.41132 -0.4644 -0.40624 C -0.46545 -0.40439 -0.46493 -0.40115 -0.46614 -0.39953 C -0.49305 -0.36369 -0.47083 -0.40184 -0.48472 -0.37687 C -0.48767 -0.36184 -0.48524 -0.37294 -0.48993 -0.35421 C -0.49045 -0.3519 -0.49149 -0.34751 -0.49149 -0.34751 C -0.49131 -0.34427 -0.48437 -0.2252 -0.48993 -0.21202 C -0.49357 -0.20346 -0.50468 -0.21364 -0.51197 -0.21433 C -0.51423 -0.21734 -0.51649 -0.22034 -0.51874 -0.22335 " pathEditMode="relative" ptsTypes="fffffffffffffffffffffffffffffffffffffffffffffffffffffffffffffffffffffffffffffffffffffffffffffffA">
                                      <p:cBhvr>
                                        <p:cTn id="6" dur="525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7.1.2012</a:t>
            </a:r>
          </a:p>
          <a:p>
            <a:r>
              <a:rPr lang="cs-CZ" dirty="0" smtClean="0"/>
              <a:t>Ilustrace: </a:t>
            </a:r>
            <a:r>
              <a:rPr lang="cs-CZ" u="sng" dirty="0" smtClean="0"/>
              <a:t>www.office.</a:t>
            </a:r>
            <a:r>
              <a:rPr lang="cs-CZ" u="sng" dirty="0" err="1" smtClean="0"/>
              <a:t>microsoft.com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57158" y="5715016"/>
            <a:ext cx="8253442" cy="1066784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6030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126</TotalTime>
  <Words>169</Words>
  <Application>Microsoft Office PowerPoint</Application>
  <PresentationFormat>Předvádění na obrazovce (4:3)</PresentationFormat>
  <Paragraphs>65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Název školy:Základní škola Chomutov, Písečná 5144 Název materiálu: VY_22_INOVACE_09_  sloveso_TO_BE_ig1 Číslo projektu: CZ 1.07/1.4.00/21.3355 Autor: Mgr. Iveta Gobbiová Datum tvorby: 07.01. 2012 Cílový ročník: 1.-3. třída Vzdělávací oblast/obor/okruh: Anglický jazyk Klíčové slovo: I am , You are, He is, She is  </vt:lpstr>
      <vt:lpstr>Časování slovesa TO BE</vt:lpstr>
      <vt:lpstr>Časuj sloveso TO BE v  množném čísle.</vt:lpstr>
      <vt:lpstr>Přelož :  On je doktor.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Chomutov,Písečná 5144 Autor : Iveta Gobbiová Název materiálu : VY_22_INOVACE_01 Anglický jazyk pro 5.třídu_ sloveso – TO HAVE Číslo projektu: CZ 1.07/1.4.00/21.3355</dc:title>
  <dc:creator>vikiv</dc:creator>
  <cp:lastModifiedBy>Mgr. Miroslav Žalud</cp:lastModifiedBy>
  <cp:revision>30</cp:revision>
  <dcterms:modified xsi:type="dcterms:W3CDTF">2012-05-11T07:32:15Z</dcterms:modified>
</cp:coreProperties>
</file>