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65" r:id="rId4"/>
    <p:sldId id="257" r:id="rId5"/>
    <p:sldId id="258" r:id="rId6"/>
    <p:sldId id="260" r:id="rId7"/>
    <p:sldId id="263" r:id="rId8"/>
    <p:sldId id="259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99582-033A-486C-9945-55196B36FE14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ECF52C-A8E7-48D5-870B-C060171317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28F1236-5ADF-4C8D-A80A-82DAE90B166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5CF9BC2-B9F2-407F-BB3C-7808F2C85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VY_32_INOVACE_01_Jazykověda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její disciplíny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Jazykověda a její disciplíny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 začátek si dáme krátký jazykový rozbor: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Když nám ukradli naše auto, byli jsme z toho </a:t>
            </a:r>
          </a:p>
          <a:p>
            <a:pPr>
              <a:buNone/>
            </a:pPr>
            <a:r>
              <a:rPr lang="cs-CZ" dirty="0" smtClean="0"/>
              <a:t>zdrceni.</a:t>
            </a:r>
          </a:p>
          <a:p>
            <a:pPr marL="457200" indent="-457200">
              <a:buAutoNum type="arabicPeriod"/>
            </a:pPr>
            <a:r>
              <a:rPr lang="cs-CZ" dirty="0" smtClean="0"/>
              <a:t>Určete druh vedlejší věty.</a:t>
            </a:r>
          </a:p>
          <a:p>
            <a:pPr marL="457200" indent="-457200">
              <a:buAutoNum type="arabicPeriod"/>
            </a:pPr>
            <a:r>
              <a:rPr lang="cs-CZ" dirty="0" smtClean="0"/>
              <a:t>Vyhledejte základní skladební dvojici ve druhé větě souvětí a určete druh přísudku.</a:t>
            </a:r>
          </a:p>
          <a:p>
            <a:pPr marL="457200" indent="-457200">
              <a:buAutoNum type="arabicPeriod"/>
            </a:pPr>
            <a:r>
              <a:rPr lang="cs-CZ" dirty="0" smtClean="0"/>
              <a:t>Vyhledejte všechna zájmena a určete jejich druh.</a:t>
            </a:r>
          </a:p>
          <a:p>
            <a:pPr marL="457200" indent="-457200">
              <a:buAutoNum type="arabicPeriod"/>
            </a:pPr>
            <a:r>
              <a:rPr lang="cs-CZ" dirty="0" smtClean="0"/>
              <a:t>Nahraďte synonymem slovo auto.</a:t>
            </a:r>
          </a:p>
          <a:p>
            <a:pPr marL="457200" indent="-457200">
              <a:buAutoNum type="arabicPeriod"/>
            </a:pPr>
            <a:r>
              <a:rPr lang="cs-CZ" dirty="0" smtClean="0"/>
              <a:t>VV nahraďte větným členem.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Stalo se vám někdy, že jste byli z něčeho zdrceni? Napište o tom </a:t>
            </a:r>
            <a:r>
              <a:rPr lang="cs-CZ" smtClean="0"/>
              <a:t>krátké vypravování.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Jazykověda = lingvistika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o jazyce a jeho užívání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HLÁSKOSLOVÍ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zvuková stránka jazyka</a:t>
            </a:r>
          </a:p>
          <a:p>
            <a:pPr>
              <a:buNone/>
            </a:pPr>
            <a:r>
              <a:rPr lang="cs-CZ" dirty="0" smtClean="0"/>
              <a:t>	FONETIKA </a:t>
            </a:r>
          </a:p>
          <a:p>
            <a:pPr>
              <a:buNone/>
            </a:pPr>
            <a:r>
              <a:rPr lang="cs-CZ" dirty="0" smtClean="0"/>
              <a:t>		zabývá se hláskami (tvořením a zněním)</a:t>
            </a:r>
          </a:p>
          <a:p>
            <a:pPr>
              <a:buNone/>
            </a:pPr>
            <a:r>
              <a:rPr lang="cs-CZ" dirty="0" smtClean="0"/>
              <a:t>		zabývá se tím, jak se zvuk (hlásky) tvoří, jak 	je slyšíme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FONOLOGIE</a:t>
            </a:r>
          </a:p>
          <a:p>
            <a:pPr>
              <a:buNone/>
            </a:pPr>
            <a:r>
              <a:rPr lang="cs-CZ" dirty="0" smtClean="0"/>
              <a:t>		nauka o funkci fonémů (= nejmenší zvukový 	prvek schopný rozlišovat slova např.: dere – 	bere)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Obě disciplíny se ve svých poznatcích doplňují.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LEXIKOLOGIE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o slovní zásobě, o jejím vývoji a významových vztazích mezi slovy (zabývá se studiem lexikální roviny)</a:t>
            </a:r>
          </a:p>
          <a:p>
            <a:endParaRPr lang="cs-CZ" dirty="0" smtClean="0"/>
          </a:p>
          <a:p>
            <a:r>
              <a:rPr lang="cs-CZ" dirty="0" smtClean="0"/>
              <a:t>Speciální lexikologické problematice se věnuje:</a:t>
            </a:r>
          </a:p>
          <a:p>
            <a:pPr lvl="1"/>
            <a:r>
              <a:rPr lang="cs-CZ" dirty="0" smtClean="0"/>
              <a:t>etymologie (zkoumá původ slov)</a:t>
            </a:r>
          </a:p>
          <a:p>
            <a:pPr lvl="1"/>
            <a:r>
              <a:rPr lang="cs-CZ" dirty="0" smtClean="0"/>
              <a:t>onomastika (nauka o vlastních jménech)</a:t>
            </a:r>
          </a:p>
          <a:p>
            <a:pPr lvl="1"/>
            <a:r>
              <a:rPr lang="cs-CZ" dirty="0" smtClean="0"/>
              <a:t>lexikografie (zabývá se teorií a </a:t>
            </a:r>
            <a:r>
              <a:rPr lang="cs-CZ" smtClean="0"/>
              <a:t>praxí slovníků)</a:t>
            </a:r>
            <a:endParaRPr lang="cs-CZ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úzce souvisí s lexikologií</a:t>
            </a:r>
          </a:p>
          <a:p>
            <a:r>
              <a:rPr lang="cs-CZ" dirty="0" smtClean="0"/>
              <a:t>nauka o tvoření slov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TVAROSLOVÍ = MORFOLOGIE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o tvarech a druzích slov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= SYNTAX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o stavbě věty a souvětí, o skladebních prostředcích větné stavby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SLOH = STYLISTIKA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o prostředcích slohové výstavby textu, o výběru a uspořádání </a:t>
            </a:r>
            <a:r>
              <a:rPr lang="cs-CZ" smtClean="0"/>
              <a:t>jazykových prostředků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32656"/>
          <a:ext cx="7488832" cy="3384376"/>
        </p:xfrm>
        <a:graphic>
          <a:graphicData uri="http://schemas.openxmlformats.org/drawingml/2006/table">
            <a:tbl>
              <a:tblPr/>
              <a:tblGrid>
                <a:gridCol w="503932"/>
                <a:gridCol w="490225"/>
                <a:gridCol w="516026"/>
                <a:gridCol w="508770"/>
                <a:gridCol w="516026"/>
                <a:gridCol w="499094"/>
                <a:gridCol w="508770"/>
                <a:gridCol w="516026"/>
                <a:gridCol w="500707"/>
                <a:gridCol w="526508"/>
                <a:gridCol w="509576"/>
                <a:gridCol w="473293"/>
                <a:gridCol w="473293"/>
                <a:gridCol w="473293"/>
                <a:gridCol w="473293"/>
              </a:tblGrid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4149080"/>
            <a:ext cx="714009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Lingvistika = …..</a:t>
            </a:r>
          </a:p>
          <a:p>
            <a:r>
              <a:rPr lang="cs-CZ" dirty="0" smtClean="0"/>
              <a:t>Jak se jmenuje věda zabývající se hláskami (tvořením a zněním)?</a:t>
            </a:r>
          </a:p>
          <a:p>
            <a:r>
              <a:rPr lang="cs-CZ" dirty="0" smtClean="0"/>
              <a:t>Syntax = …..</a:t>
            </a:r>
          </a:p>
          <a:p>
            <a:r>
              <a:rPr lang="cs-CZ" dirty="0" smtClean="0"/>
              <a:t>Nauka o tvarech a druzích slov se jmenuje …..</a:t>
            </a:r>
          </a:p>
          <a:p>
            <a:r>
              <a:rPr lang="cs-CZ" dirty="0" smtClean="0"/>
              <a:t>Jaká disciplína úzce souvisí s lexikologií?</a:t>
            </a:r>
          </a:p>
          <a:p>
            <a:r>
              <a:rPr lang="cs-CZ" dirty="0" smtClean="0"/>
              <a:t>Lexikografie se zabývá teorií a praxí …..</a:t>
            </a:r>
          </a:p>
          <a:p>
            <a:r>
              <a:rPr lang="cs-CZ" dirty="0" smtClean="0"/>
              <a:t>Jak nazýváme nauku o vlastních jménech?</a:t>
            </a:r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332656"/>
          <a:ext cx="7488832" cy="3384376"/>
        </p:xfrm>
        <a:graphic>
          <a:graphicData uri="http://schemas.openxmlformats.org/drawingml/2006/table">
            <a:tbl>
              <a:tblPr/>
              <a:tblGrid>
                <a:gridCol w="503932"/>
                <a:gridCol w="490225"/>
                <a:gridCol w="516026"/>
                <a:gridCol w="508770"/>
                <a:gridCol w="516026"/>
                <a:gridCol w="499094"/>
                <a:gridCol w="508770"/>
                <a:gridCol w="516026"/>
                <a:gridCol w="500707"/>
                <a:gridCol w="526508"/>
                <a:gridCol w="509576"/>
                <a:gridCol w="473293"/>
                <a:gridCol w="473293"/>
                <a:gridCol w="473293"/>
                <a:gridCol w="473293"/>
              </a:tblGrid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101</TotalTime>
  <Words>329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Jazykověda a její disciplíny</vt:lpstr>
      <vt:lpstr>Na začátek si dáme krátký jazykový rozbor:</vt:lpstr>
      <vt:lpstr>Jazykověda = lingvistika</vt:lpstr>
      <vt:lpstr>HLÁSKOSLOVÍ </vt:lpstr>
      <vt:lpstr>LEXIKOLOGIE</vt:lpstr>
      <vt:lpstr>SLOVOTVORBA</vt:lpstr>
      <vt:lpstr>TVAROSLOVÍ = MORFOLOGIE</vt:lpstr>
      <vt:lpstr>SKLADBA = SYNTAX</vt:lpstr>
      <vt:lpstr>SLOH = STYLISTIKA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Jazykověda a její disciplíny</dc:title>
  <dc:creator>Martina</dc:creator>
  <cp:lastModifiedBy>Martina</cp:lastModifiedBy>
  <cp:revision>9</cp:revision>
  <dcterms:created xsi:type="dcterms:W3CDTF">2011-05-17T05:28:26Z</dcterms:created>
  <dcterms:modified xsi:type="dcterms:W3CDTF">2011-08-31T12:15:04Z</dcterms:modified>
</cp:coreProperties>
</file>