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68" r:id="rId4"/>
    <p:sldId id="269" r:id="rId5"/>
    <p:sldId id="257" r:id="rId6"/>
    <p:sldId id="264" r:id="rId7"/>
    <p:sldId id="265" r:id="rId8"/>
    <p:sldId id="266" r:id="rId9"/>
    <p:sldId id="258" r:id="rId10"/>
    <p:sldId id="267" r:id="rId11"/>
    <p:sldId id="260" r:id="rId12"/>
    <p:sldId id="261" r:id="rId13"/>
    <p:sldId id="262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5F86724-16C8-4BEC-9A68-AAAA2059F9B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7E8C65-04C0-4A34-B53F-DDD3BB61EB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VY_32_INOVACE_06_Zvuková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stránka jazyka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m</a:t>
            </a:r>
            <a:r>
              <a:rPr lang="cs-CZ" cap="none" dirty="0" err="1" smtClean="0"/>
              <a:t>gr</a:t>
            </a:r>
            <a:r>
              <a:rPr lang="cs-CZ" dirty="0" smtClean="0"/>
              <a:t>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Zvuková stránka jazyka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371600"/>
            <a:ext cx="4088832" cy="500972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Urči slovní druh </a:t>
            </a:r>
            <a:r>
              <a:rPr lang="cs-CZ" b="1" dirty="0" smtClean="0"/>
              <a:t>nikdo:</a:t>
            </a:r>
            <a:endParaRPr lang="cs-CZ" dirty="0" smtClean="0"/>
          </a:p>
          <a:p>
            <a:pPr marL="514350" lvl="0" indent="-514350">
              <a:buAutoNum type="alphaLcParenR"/>
            </a:pPr>
            <a:r>
              <a:rPr lang="cs-CZ" dirty="0" smtClean="0"/>
              <a:t>příslovce</a:t>
            </a:r>
          </a:p>
          <a:p>
            <a:pPr marL="514350" lvl="0" indent="-514350">
              <a:buAutoNum type="alphaLcParenR"/>
            </a:pPr>
            <a:r>
              <a:rPr lang="cs-CZ" dirty="0" smtClean="0"/>
              <a:t>zájmeno neurčité</a:t>
            </a:r>
          </a:p>
          <a:p>
            <a:pPr marL="514350" lvl="0" indent="-514350">
              <a:buAutoNum type="alphaLcParenR"/>
            </a:pPr>
            <a:r>
              <a:rPr lang="cs-CZ" dirty="0" smtClean="0"/>
              <a:t>číslovka</a:t>
            </a:r>
          </a:p>
          <a:p>
            <a:pPr marL="514350" lvl="0" indent="-514350">
              <a:buAutoNum type="alphaLcParenR"/>
            </a:pPr>
            <a:r>
              <a:rPr lang="cs-CZ" dirty="0" smtClean="0"/>
              <a:t>zájmeno  záporné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Jaké jsou  zájmena</a:t>
            </a:r>
            <a:r>
              <a:rPr lang="cs-CZ" b="1" dirty="0" smtClean="0"/>
              <a:t> = ledaco, </a:t>
            </a:r>
          </a:p>
          <a:p>
            <a:pPr>
              <a:buNone/>
            </a:pPr>
            <a:r>
              <a:rPr lang="cs-CZ" b="1" dirty="0" smtClean="0"/>
              <a:t>všichni, každý ?</a:t>
            </a:r>
            <a:r>
              <a:rPr lang="cs-CZ" dirty="0" smtClean="0"/>
              <a:t> 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vztažné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ukazovací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neurčité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záporné</a:t>
            </a:r>
          </a:p>
          <a:p>
            <a:pPr marL="514350" lvl="0" indent="-51435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343400" cy="468172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Podstatné jméno </a:t>
            </a:r>
            <a:r>
              <a:rPr lang="cs-CZ" b="1" dirty="0" smtClean="0"/>
              <a:t>játra</a:t>
            </a:r>
            <a:r>
              <a:rPr lang="cs-CZ" dirty="0" smtClean="0"/>
              <a:t> je: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pomnožné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hromadné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látkové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nepatří do žádné skupiny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Zařaďte správně zájmeno </a:t>
            </a:r>
            <a:r>
              <a:rPr lang="cs-CZ" b="1" dirty="0" smtClean="0"/>
              <a:t>kým:</a:t>
            </a:r>
            <a:endParaRPr lang="cs-CZ" dirty="0" smtClean="0"/>
          </a:p>
          <a:p>
            <a:pPr marL="457200" lvl="0" indent="-457200">
              <a:buAutoNum type="alphaLcParenR"/>
            </a:pPr>
            <a:r>
              <a:rPr lang="cs-CZ" dirty="0" smtClean="0"/>
              <a:t>ukazovací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tázací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neurčité</a:t>
            </a:r>
          </a:p>
          <a:p>
            <a:pPr marL="457200" lvl="0" indent="-457200">
              <a:buAutoNum type="alphaLcParenR"/>
            </a:pPr>
            <a:r>
              <a:rPr lang="cs-CZ" dirty="0" smtClean="0"/>
              <a:t>osobní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414264" cy="5009728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600" dirty="0" smtClean="0"/>
              <a:t>Podstatné jméno </a:t>
            </a:r>
            <a:r>
              <a:rPr lang="cs-CZ" sz="3600" b="1" dirty="0" smtClean="0"/>
              <a:t>hmyz</a:t>
            </a:r>
            <a:r>
              <a:rPr lang="cs-CZ" sz="3600" dirty="0" smtClean="0"/>
              <a:t> je:</a:t>
            </a:r>
          </a:p>
          <a:p>
            <a:pPr marL="457200" lvl="0" indent="-457200">
              <a:buAutoNum type="alphaLcParenR"/>
            </a:pPr>
            <a:r>
              <a:rPr lang="cs-CZ" sz="3600" dirty="0" smtClean="0"/>
              <a:t>hromadné</a:t>
            </a:r>
          </a:p>
          <a:p>
            <a:pPr marL="457200" lvl="0" indent="-457200">
              <a:buAutoNum type="alphaLcParenR"/>
            </a:pPr>
            <a:r>
              <a:rPr lang="cs-CZ" sz="3600" dirty="0" smtClean="0"/>
              <a:t>pomnožné</a:t>
            </a:r>
          </a:p>
          <a:p>
            <a:pPr marL="457200" lvl="0" indent="-457200">
              <a:buAutoNum type="alphaLcParenR"/>
            </a:pPr>
            <a:r>
              <a:rPr lang="cs-CZ" sz="3600" dirty="0" smtClean="0"/>
              <a:t>látkové</a:t>
            </a:r>
          </a:p>
          <a:p>
            <a:pPr marL="457200" lvl="0" indent="-457200">
              <a:buAutoNum type="alphaLcParenR"/>
            </a:pPr>
            <a:r>
              <a:rPr lang="cs-CZ" sz="3600" dirty="0" smtClean="0"/>
              <a:t>nepatří do žádné skupiny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Jak zní správně 3. pád od spojení </a:t>
            </a:r>
          </a:p>
          <a:p>
            <a:pPr>
              <a:buNone/>
            </a:pPr>
            <a:r>
              <a:rPr lang="cs-CZ" sz="3600" b="1" dirty="0" smtClean="0"/>
              <a:t>spisovatel Karel Hynek Mácha:</a:t>
            </a:r>
            <a:endParaRPr lang="cs-CZ" sz="3600" dirty="0" smtClean="0"/>
          </a:p>
          <a:p>
            <a:pPr marL="457200" lvl="0" indent="-457200">
              <a:buAutoNum type="alphaLcParenR"/>
            </a:pPr>
            <a:r>
              <a:rPr lang="cs-CZ" sz="3600" dirty="0" smtClean="0"/>
              <a:t>spisovateli Karlu Hynkovi Máchovi</a:t>
            </a:r>
          </a:p>
          <a:p>
            <a:pPr marL="457200" lvl="0" indent="-457200">
              <a:buAutoNum type="alphaLcParenR"/>
            </a:pPr>
            <a:r>
              <a:rPr lang="cs-CZ" sz="3600" dirty="0" smtClean="0"/>
              <a:t>spisovateli Karlu Hynku Máchovi</a:t>
            </a:r>
          </a:p>
          <a:p>
            <a:pPr marL="457200" lvl="0" indent="-457200">
              <a:buAutoNum type="alphaLcParenR"/>
            </a:pPr>
            <a:r>
              <a:rPr lang="cs-CZ" sz="3600" dirty="0" smtClean="0"/>
              <a:t>spisovateli Karlovi Hynkovi Máchovi</a:t>
            </a:r>
          </a:p>
          <a:p>
            <a:pPr marL="457200" lvl="0" indent="-457200">
              <a:buAutoNum type="alphaLcParenR"/>
            </a:pPr>
            <a:r>
              <a:rPr lang="cs-CZ" sz="3600" dirty="0" smtClean="0"/>
              <a:t>spisovatelovi Karlovi Hynkovi Máchovi</a:t>
            </a:r>
          </a:p>
          <a:p>
            <a:pPr>
              <a:buNone/>
            </a:pPr>
            <a:r>
              <a:rPr lang="cs-CZ" sz="3600" dirty="0" smtClean="0"/>
              <a:t> 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343400" cy="493772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600" b="1" dirty="0" smtClean="0"/>
              <a:t>Sněhulák</a:t>
            </a:r>
            <a:r>
              <a:rPr lang="cs-CZ" sz="3600" dirty="0" smtClean="0"/>
              <a:t> se skloňuje podle  vzoru: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pán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muž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předseda 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hrad</a:t>
            </a:r>
          </a:p>
          <a:p>
            <a:pPr marL="742950" lvl="0" indent="-742950">
              <a:buAutoNum type="alphaLcParenR"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Jaký je 2. stupeň od příd. </a:t>
            </a:r>
            <a:r>
              <a:rPr lang="cs-CZ" sz="3600" dirty="0" err="1" smtClean="0"/>
              <a:t>jm</a:t>
            </a:r>
            <a:r>
              <a:rPr lang="cs-CZ" sz="3600" dirty="0" smtClean="0"/>
              <a:t>. </a:t>
            </a:r>
            <a:r>
              <a:rPr lang="cs-CZ" sz="3600" b="1" dirty="0" smtClean="0"/>
              <a:t>zlý:</a:t>
            </a:r>
            <a:endParaRPr lang="cs-CZ" sz="3600" dirty="0" smtClean="0"/>
          </a:p>
          <a:p>
            <a:pPr marL="742950" lvl="0" indent="-742950">
              <a:buAutoNum type="alphaLcParenR"/>
            </a:pPr>
            <a:r>
              <a:rPr lang="cs-CZ" sz="3600" dirty="0" err="1" smtClean="0"/>
              <a:t>zlejší</a:t>
            </a:r>
            <a:endParaRPr lang="cs-CZ" sz="3600" dirty="0" smtClean="0"/>
          </a:p>
          <a:p>
            <a:pPr marL="742950" lvl="0" indent="-742950">
              <a:buAutoNum type="alphaLcParenR"/>
            </a:pPr>
            <a:r>
              <a:rPr lang="cs-CZ" sz="3600" dirty="0" smtClean="0"/>
              <a:t>surovější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horší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pitomější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Hláskosloví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27048"/>
            <a:ext cx="8554152" cy="4854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Hlásky (základní jednotky zvukové stránky řeči):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Typy hlásek:</a:t>
            </a:r>
          </a:p>
          <a:p>
            <a:pPr marL="514350" indent="-514350">
              <a:buAutoNum type="alphaLcParenR"/>
            </a:pPr>
            <a:r>
              <a:rPr lang="cs-CZ" sz="2600" dirty="0" smtClean="0"/>
              <a:t>samohlásky</a:t>
            </a:r>
          </a:p>
          <a:p>
            <a:pPr marL="514350" indent="-514350">
              <a:buAutoNum type="alphaLcParenR"/>
            </a:pPr>
            <a:r>
              <a:rPr lang="cs-CZ" sz="2600" dirty="0" smtClean="0"/>
              <a:t>dvojhlásky</a:t>
            </a:r>
          </a:p>
          <a:p>
            <a:pPr marL="514350" indent="-514350">
              <a:buAutoNum type="alphaLcParenR"/>
            </a:pPr>
            <a:r>
              <a:rPr lang="cs-CZ" sz="2600" dirty="0" smtClean="0"/>
              <a:t>souhlásky</a:t>
            </a:r>
          </a:p>
          <a:p>
            <a:pPr marL="514350" indent="-514350">
              <a:buAutoNum type="alphaLcParenR"/>
            </a:pPr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Samohlásky: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samohlásky (vokály): </a:t>
            </a:r>
            <a:r>
              <a:rPr lang="cs-CZ" sz="2600" i="1" dirty="0" smtClean="0"/>
              <a:t>a, e, i, o, u </a:t>
            </a:r>
          </a:p>
          <a:p>
            <a:pPr lvl="1"/>
            <a:r>
              <a:rPr lang="cs-CZ" sz="2100" i="1" dirty="0" smtClean="0"/>
              <a:t>dají se zpívat = tóny</a:t>
            </a:r>
          </a:p>
          <a:p>
            <a:pPr lvl="1"/>
            <a:r>
              <a:rPr lang="cs-CZ" sz="2100" i="1" dirty="0" smtClean="0"/>
              <a:t>všechny jsou znělé</a:t>
            </a:r>
          </a:p>
          <a:p>
            <a:pPr lvl="1"/>
            <a:r>
              <a:rPr lang="cs-CZ" sz="2100" i="1" dirty="0" smtClean="0"/>
              <a:t>krátké samohlásky (a,e,i, o, u)</a:t>
            </a:r>
          </a:p>
          <a:p>
            <a:pPr lvl="1"/>
            <a:r>
              <a:rPr lang="cs-CZ" sz="2100" i="1" dirty="0" smtClean="0"/>
              <a:t>dlouhé samohlásky (á,é,í,ó,ú)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dvojhlásky (diftongy): </a:t>
            </a:r>
            <a:r>
              <a:rPr lang="cs-CZ" sz="2600" i="1" dirty="0" err="1" smtClean="0"/>
              <a:t>ou</a:t>
            </a:r>
            <a:r>
              <a:rPr lang="cs-CZ" sz="2600" i="1" dirty="0" smtClean="0"/>
              <a:t> (český diftong), au, </a:t>
            </a:r>
            <a:r>
              <a:rPr lang="cs-CZ" sz="2600" i="1" dirty="0" err="1" smtClean="0"/>
              <a:t>eu</a:t>
            </a:r>
            <a:endParaRPr lang="cs-CZ" sz="2600" i="1" dirty="0" smtClean="0"/>
          </a:p>
          <a:p>
            <a:pPr>
              <a:buNone/>
            </a:pPr>
            <a:endParaRPr lang="cs-CZ" sz="2600" i="1" dirty="0" smtClean="0"/>
          </a:p>
          <a:p>
            <a:pPr lvl="1"/>
            <a:r>
              <a:rPr lang="cs-CZ" sz="2400" i="1" dirty="0" smtClean="0"/>
              <a:t>např.: 	k</a:t>
            </a:r>
            <a:r>
              <a:rPr lang="cs-CZ" sz="2400" i="1" dirty="0" smtClean="0">
                <a:solidFill>
                  <a:srgbClr val="FF0000"/>
                </a:solidFill>
              </a:rPr>
              <a:t>ou</a:t>
            </a:r>
            <a:r>
              <a:rPr lang="cs-CZ" sz="2400" i="1" dirty="0" smtClean="0"/>
              <a:t>sn</a:t>
            </a:r>
            <a:r>
              <a:rPr lang="cs-CZ" sz="2400" i="1" dirty="0" smtClean="0">
                <a:solidFill>
                  <a:srgbClr val="FF0000"/>
                </a:solidFill>
              </a:rPr>
              <a:t>ou</a:t>
            </a:r>
            <a:r>
              <a:rPr lang="cs-CZ" sz="2400" i="1" dirty="0" smtClean="0"/>
              <a:t>t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  <a:r>
              <a:rPr lang="cs-CZ" sz="2400" i="1" dirty="0" smtClean="0">
                <a:solidFill>
                  <a:srgbClr val="FF0000"/>
                </a:solidFill>
              </a:rPr>
              <a:t>au</a:t>
            </a:r>
            <a:r>
              <a:rPr lang="cs-CZ" sz="2400" i="1" dirty="0" smtClean="0">
                <a:solidFill>
                  <a:schemeClr val="bg1">
                    <a:lumMod val="50000"/>
                  </a:schemeClr>
                </a:solidFill>
              </a:rPr>
              <a:t>to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600" dirty="0" smtClean="0"/>
              <a:t>souhlásky (konsonanty)</a:t>
            </a:r>
          </a:p>
          <a:p>
            <a:pPr lvl="1"/>
            <a:r>
              <a:rPr lang="cs-CZ" sz="2300" dirty="0" smtClean="0"/>
              <a:t>dělíme podle účasti hlasivek na </a:t>
            </a:r>
            <a:r>
              <a:rPr lang="cs-CZ" sz="2300" b="1" dirty="0" smtClean="0"/>
              <a:t>znělé</a:t>
            </a:r>
            <a:r>
              <a:rPr lang="cs-CZ" sz="2300" dirty="0" smtClean="0"/>
              <a:t> a </a:t>
            </a:r>
            <a:r>
              <a:rPr lang="cs-CZ" sz="2300" b="1" dirty="0" smtClean="0"/>
              <a:t>neznělé</a:t>
            </a:r>
          </a:p>
          <a:p>
            <a:pPr lvl="1">
              <a:buNone/>
            </a:pPr>
            <a:r>
              <a:rPr lang="cs-CZ" sz="2300" u="sng" dirty="0" smtClean="0"/>
              <a:t>znělé</a:t>
            </a:r>
            <a:r>
              <a:rPr lang="cs-CZ" sz="2300" dirty="0" smtClean="0"/>
              <a:t> (hlasivky se chvějí)	</a:t>
            </a:r>
            <a:r>
              <a:rPr lang="cs-CZ" sz="2300" u="sng" dirty="0" smtClean="0"/>
              <a:t>neznělé</a:t>
            </a:r>
            <a:r>
              <a:rPr lang="cs-CZ" sz="2300" dirty="0" smtClean="0"/>
              <a:t> (hlasivky se nechvějí)</a:t>
            </a:r>
          </a:p>
          <a:p>
            <a:pPr lvl="1">
              <a:buNone/>
            </a:pPr>
            <a:r>
              <a:rPr lang="cs-CZ" sz="2300" dirty="0" smtClean="0"/>
              <a:t>b					p</a:t>
            </a:r>
          </a:p>
          <a:p>
            <a:pPr lvl="1">
              <a:buNone/>
            </a:pPr>
            <a:r>
              <a:rPr lang="cs-CZ" sz="2300" dirty="0" smtClean="0"/>
              <a:t>v					f</a:t>
            </a:r>
          </a:p>
          <a:p>
            <a:pPr lvl="1">
              <a:buNone/>
            </a:pPr>
            <a:r>
              <a:rPr lang="cs-CZ" sz="2300" dirty="0" smtClean="0"/>
              <a:t>d					t</a:t>
            </a:r>
          </a:p>
          <a:p>
            <a:pPr lvl="1">
              <a:buNone/>
            </a:pPr>
            <a:r>
              <a:rPr lang="cs-CZ" sz="2300" dirty="0" smtClean="0"/>
              <a:t>ď					ť</a:t>
            </a:r>
          </a:p>
          <a:p>
            <a:pPr lvl="1">
              <a:buNone/>
            </a:pPr>
            <a:r>
              <a:rPr lang="cs-CZ" sz="2300" dirty="0" smtClean="0"/>
              <a:t>z					s</a:t>
            </a:r>
          </a:p>
          <a:p>
            <a:pPr lvl="1">
              <a:buNone/>
            </a:pPr>
            <a:r>
              <a:rPr lang="cs-CZ" sz="2300" dirty="0" smtClean="0"/>
              <a:t>ž					š</a:t>
            </a:r>
          </a:p>
          <a:p>
            <a:pPr lvl="1">
              <a:buNone/>
            </a:pPr>
            <a:r>
              <a:rPr lang="cs-CZ" sz="2300" dirty="0" smtClean="0"/>
              <a:t>g					k</a:t>
            </a:r>
          </a:p>
          <a:p>
            <a:pPr lvl="1">
              <a:buNone/>
            </a:pPr>
            <a:r>
              <a:rPr lang="cs-CZ" sz="2300" dirty="0" smtClean="0"/>
              <a:t>h					ch</a:t>
            </a:r>
          </a:p>
          <a:p>
            <a:pPr lvl="1">
              <a:buNone/>
            </a:pPr>
            <a:endParaRPr lang="cs-CZ" sz="2300" dirty="0" smtClean="0"/>
          </a:p>
          <a:p>
            <a:pPr lvl="1">
              <a:buNone/>
            </a:pPr>
            <a:r>
              <a:rPr lang="cs-CZ" sz="2300" dirty="0" smtClean="0"/>
              <a:t>nepárové: 	r,l, m, n, ň (znělé)</a:t>
            </a:r>
          </a:p>
          <a:p>
            <a:pPr lvl="1">
              <a:buNone/>
            </a:pPr>
            <a:r>
              <a:rPr lang="cs-CZ" sz="2300" dirty="0" smtClean="0"/>
              <a:t>			c, č (neznělé)</a:t>
            </a:r>
          </a:p>
          <a:p>
            <a:pPr lvl="1">
              <a:buNone/>
            </a:pPr>
            <a:r>
              <a:rPr lang="cs-CZ" sz="2300" dirty="0" smtClean="0"/>
              <a:t>ř: 	znělé (v sousedství samohláska nebo znělá souhláska)</a:t>
            </a:r>
          </a:p>
          <a:p>
            <a:pPr lvl="1">
              <a:buNone/>
            </a:pPr>
            <a:r>
              <a:rPr lang="cs-CZ" sz="2300" dirty="0" smtClean="0"/>
              <a:t>	neznělé (v sousedství neznělých souhlásek, na konci slova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Spodoba znělosti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pokud se setkají ve slovech nebo na rozhraní předložky a dalšího slova souhlásky párové (lišící se znělostí), vyslovujeme celou skupinu buď zněle, nebo nezněle (podle druhé v pořadí)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Př.:</a:t>
            </a:r>
          </a:p>
          <a:p>
            <a:pPr algn="ctr">
              <a:buNone/>
            </a:pPr>
            <a:r>
              <a:rPr lang="cs-CZ" spc="210" dirty="0" smtClean="0"/>
              <a:t>sbírání</a:t>
            </a:r>
          </a:p>
          <a:p>
            <a:pPr>
              <a:buNone/>
            </a:pPr>
            <a:r>
              <a:rPr lang="cs-CZ" sz="2400" spc="210" dirty="0" smtClean="0"/>
              <a:t>			     neznělá 	     znělá</a:t>
            </a:r>
          </a:p>
          <a:p>
            <a:pPr>
              <a:buNone/>
            </a:pPr>
            <a:r>
              <a:rPr lang="cs-CZ" sz="2400" spc="210" dirty="0" smtClean="0"/>
              <a:t>					[s] (zněle)</a:t>
            </a:r>
          </a:p>
          <a:p>
            <a:pPr>
              <a:buNone/>
            </a:pPr>
            <a:r>
              <a:rPr lang="cs-CZ" sz="2400" spc="210" dirty="0" smtClean="0"/>
              <a:t>					</a:t>
            </a:r>
          </a:p>
          <a:p>
            <a:pPr algn="ctr">
              <a:buNone/>
            </a:pPr>
            <a:endParaRPr lang="cs-CZ" spc="210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>
            <a:off x="3815916" y="4689140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 flipH="1">
            <a:off x="4247964" y="4689140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H="1">
            <a:off x="3887924" y="4833156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Znázorněte hláskovou stavbu slov (podle psané podoby slov):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27048"/>
            <a:ext cx="889248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Např.: </a:t>
            </a:r>
            <a:r>
              <a:rPr lang="cs-CZ" sz="2400" i="1" dirty="0" smtClean="0"/>
              <a:t>rozkaz:	samohlásky: 		krátké: o,a</a:t>
            </a:r>
          </a:p>
          <a:p>
            <a:pPr>
              <a:buNone/>
            </a:pPr>
            <a:r>
              <a:rPr lang="cs-CZ" sz="2400" i="1" dirty="0" smtClean="0"/>
              <a:t>							dlouhé: -</a:t>
            </a:r>
          </a:p>
          <a:p>
            <a:pPr>
              <a:buNone/>
            </a:pPr>
            <a:r>
              <a:rPr lang="cs-CZ" sz="2400" i="1" dirty="0" smtClean="0"/>
              <a:t>							diftong: -</a:t>
            </a:r>
          </a:p>
          <a:p>
            <a:pPr>
              <a:buNone/>
            </a:pPr>
            <a:r>
              <a:rPr lang="cs-CZ" sz="2400" i="1" dirty="0" smtClean="0"/>
              <a:t>				souhlásky:		párové znělé: z,z</a:t>
            </a:r>
          </a:p>
          <a:p>
            <a:pPr>
              <a:buNone/>
            </a:pPr>
            <a:r>
              <a:rPr lang="cs-CZ" sz="2400" i="1" dirty="0" smtClean="0"/>
              <a:t>							párové neznělé: k</a:t>
            </a:r>
          </a:p>
          <a:p>
            <a:pPr>
              <a:buNone/>
            </a:pPr>
            <a:r>
              <a:rPr lang="cs-CZ" sz="2400" i="1" dirty="0" smtClean="0"/>
              <a:t>							nepárové znělé: r</a:t>
            </a:r>
          </a:p>
          <a:p>
            <a:pPr>
              <a:buNone/>
            </a:pPr>
            <a:r>
              <a:rPr lang="cs-CZ" sz="2400" i="1" dirty="0" smtClean="0"/>
              <a:t>							nepárové neznělé: -</a:t>
            </a:r>
          </a:p>
          <a:p>
            <a:pPr>
              <a:buNone/>
            </a:pPr>
            <a:endParaRPr lang="cs-CZ" sz="2400" i="1" dirty="0" smtClean="0"/>
          </a:p>
          <a:p>
            <a:pPr algn="ctr">
              <a:buNone/>
            </a:pPr>
            <a:r>
              <a:rPr lang="cs-CZ" b="1" i="1" dirty="0" smtClean="0"/>
              <a:t>malíř, královna, matematika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lipsa 9"/>
          <p:cNvSpPr/>
          <p:nvPr/>
        </p:nvSpPr>
        <p:spPr>
          <a:xfrm>
            <a:off x="5580112" y="2204864"/>
            <a:ext cx="28803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995936" y="2204864"/>
            <a:ext cx="50405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491880" y="2276872"/>
            <a:ext cx="28803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059832" y="2276872"/>
            <a:ext cx="28803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z uvedených souhlásek jsou neznělé?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t, p, ch, g, v, s,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645024"/>
            <a:ext cx="890355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900" dirty="0" smtClean="0"/>
              <a:t>K neznělým souhláskám uveďte jejich znělé varianty.</a:t>
            </a:r>
            <a:endParaRPr lang="cs-CZ" sz="2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5085184"/>
            <a:ext cx="1311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d, b, h, z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8" grpId="0" animBg="1"/>
      <p:bldP spid="7" grpId="0" animBg="1"/>
      <p:bldP spid="11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32656"/>
            <a:ext cx="9144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Z hlediska výslovnosti vypište z daných slov všechny </a:t>
            </a:r>
            <a:br>
              <a:rPr lang="cs-CZ" sz="2600" b="1" dirty="0" smtClean="0"/>
            </a:br>
            <a:endParaRPr lang="cs-CZ" sz="2600" b="1" dirty="0" smtClean="0"/>
          </a:p>
          <a:p>
            <a:pPr marL="514350" indent="-514350" algn="ctr">
              <a:buAutoNum type="alphaLcParenR"/>
            </a:pPr>
            <a:r>
              <a:rPr lang="cs-CZ" sz="2600" u="sng" dirty="0" smtClean="0"/>
              <a:t>znělé souhlásky</a:t>
            </a:r>
            <a:r>
              <a:rPr lang="cs-CZ" sz="2600" dirty="0" smtClean="0"/>
              <a:t>:</a:t>
            </a:r>
          </a:p>
          <a:p>
            <a:pPr marL="514350" indent="-514350" algn="ctr"/>
            <a:endParaRPr lang="cs-CZ" sz="2600" dirty="0" smtClean="0"/>
          </a:p>
          <a:p>
            <a:pPr marL="514350" indent="-514350" algn="ctr"/>
            <a:r>
              <a:rPr lang="cs-CZ" sz="2600" i="1" dirty="0" smtClean="0"/>
              <a:t>sběr, pořád</a:t>
            </a:r>
          </a:p>
          <a:p>
            <a:pPr marL="514350" indent="-514350" algn="ctr"/>
            <a:endParaRPr lang="cs-CZ" sz="2600" dirty="0" smtClean="0"/>
          </a:p>
          <a:p>
            <a:pPr marL="514350" indent="-514350" algn="ctr"/>
            <a:r>
              <a:rPr lang="cs-CZ" sz="2600" dirty="0" smtClean="0"/>
              <a:t>b) </a:t>
            </a:r>
            <a:r>
              <a:rPr lang="cs-CZ" sz="2600" u="sng" dirty="0" smtClean="0"/>
              <a:t>neznělé souhlásky</a:t>
            </a:r>
            <a:r>
              <a:rPr lang="cs-CZ" sz="2600" dirty="0" smtClean="0"/>
              <a:t>:</a:t>
            </a:r>
          </a:p>
          <a:p>
            <a:pPr marL="514350" indent="-514350" algn="ctr"/>
            <a:endParaRPr lang="cs-CZ" sz="2600" dirty="0" smtClean="0"/>
          </a:p>
          <a:p>
            <a:pPr marL="514350" indent="-514350" algn="ctr"/>
            <a:r>
              <a:rPr lang="cs-CZ" sz="2600" i="1" dirty="0" smtClean="0"/>
              <a:t>zkoušení, tužka</a:t>
            </a:r>
          </a:p>
          <a:p>
            <a:pPr marL="514350" indent="-514350" algn="ctr"/>
            <a:endParaRPr lang="cs-CZ" sz="2600" i="1" dirty="0" smtClean="0"/>
          </a:p>
          <a:p>
            <a:pPr marL="514350" indent="-514350" algn="ctr"/>
            <a:r>
              <a:rPr lang="cs-CZ" sz="2600" dirty="0" smtClean="0"/>
              <a:t>c) </a:t>
            </a:r>
            <a:r>
              <a:rPr lang="cs-CZ" sz="2600" u="sng" dirty="0" smtClean="0"/>
              <a:t>nepárové souhlásky</a:t>
            </a:r>
            <a:r>
              <a:rPr lang="cs-CZ" sz="2600" dirty="0" smtClean="0"/>
              <a:t>:</a:t>
            </a:r>
          </a:p>
          <a:p>
            <a:pPr marL="514350" indent="-514350" algn="ctr"/>
            <a:endParaRPr lang="cs-CZ" sz="2600" i="1" dirty="0" smtClean="0"/>
          </a:p>
          <a:p>
            <a:pPr marL="514350" indent="-514350" algn="ctr"/>
            <a:r>
              <a:rPr lang="cs-CZ" sz="2600" i="1" dirty="0" smtClean="0"/>
              <a:t>kras, dlaň</a:t>
            </a:r>
          </a:p>
          <a:p>
            <a:pPr marL="514350" indent="-514350" algn="ctr"/>
            <a:endParaRPr lang="cs-CZ" sz="2600" dirty="0" smtClean="0"/>
          </a:p>
          <a:p>
            <a:pPr marL="514350" indent="-514350" algn="ctr"/>
            <a:endParaRPr lang="cs-CZ" sz="2600" i="1" dirty="0" smtClean="0"/>
          </a:p>
          <a:p>
            <a:pPr marL="514350" indent="-514350" algn="ctr"/>
            <a:endParaRPr lang="cs-CZ" sz="2600" dirty="0" smtClean="0"/>
          </a:p>
          <a:p>
            <a:pPr marL="514350" indent="-514350" algn="ctr"/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1988840"/>
            <a:ext cx="524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z/ř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3573016"/>
            <a:ext cx="11192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s,k,š/š,k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562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r/ň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Podtrhněte slova, v nichž je souhláska ř neznělá: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vepř, řeka, říkám,  tři, keř,  dřevo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187624" y="2780928"/>
            <a:ext cx="10081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932040" y="2780928"/>
            <a:ext cx="57606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724128" y="2780928"/>
            <a:ext cx="7200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24136"/>
          </a:xfrm>
        </p:spPr>
        <p:txBody>
          <a:bodyPr>
            <a:noAutofit/>
          </a:bodyPr>
          <a:lstStyle/>
          <a:p>
            <a:r>
              <a:rPr lang="cs-CZ" sz="2800" dirty="0" smtClean="0"/>
              <a:t>Vyslovujte slova po slabikách vyhledejte dvojhlásky a slabikotvorné souhlásky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Honza vedl </a:t>
            </a:r>
            <a:r>
              <a:rPr lang="cs-CZ" smtClean="0"/>
              <a:t>doučovací kroužky.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DÚ: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VYMYSLETE </a:t>
            </a:r>
            <a:r>
              <a:rPr lang="cs-CZ" dirty="0" smtClean="0"/>
              <a:t>DVĚ SLOVA, KTERÁ JSOU TVOŘENA JEN SOUHLÁSKAMI.</a:t>
            </a:r>
          </a:p>
          <a:p>
            <a:r>
              <a:rPr lang="cs-CZ" dirty="0" smtClean="0"/>
              <a:t>VYMYSLETE VĚTY NA DANÉ DVOJICE SLOV:</a:t>
            </a:r>
          </a:p>
          <a:p>
            <a:pPr lvl="1"/>
            <a:r>
              <a:rPr lang="cs-CZ" dirty="0" smtClean="0"/>
              <a:t>bít –být</a:t>
            </a:r>
          </a:p>
          <a:p>
            <a:pPr lvl="1"/>
            <a:r>
              <a:rPr lang="cs-CZ" dirty="0" smtClean="0"/>
              <a:t>hub – </a:t>
            </a:r>
            <a:r>
              <a:rPr lang="cs-CZ" dirty="0" err="1" smtClean="0"/>
              <a:t>hup</a:t>
            </a:r>
            <a:endParaRPr lang="cs-CZ" dirty="0" smtClean="0"/>
          </a:p>
          <a:p>
            <a:pPr lvl="1"/>
            <a:r>
              <a:rPr lang="cs-CZ" dirty="0" smtClean="0"/>
              <a:t>výška - vížka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1550</TotalTime>
  <Words>388</Words>
  <Application>Microsoft Office PowerPoint</Application>
  <PresentationFormat>Předvádění na obrazovce (4:3)</PresentationFormat>
  <Paragraphs>146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Snímek 1</vt:lpstr>
      <vt:lpstr>Zvuková stránka jazyka</vt:lpstr>
      <vt:lpstr>Kvíz</vt:lpstr>
      <vt:lpstr>Kvíz</vt:lpstr>
      <vt:lpstr>Hláskosloví</vt:lpstr>
      <vt:lpstr>Samohlásky:</vt:lpstr>
      <vt:lpstr>Dvojhlásky</vt:lpstr>
      <vt:lpstr>Souhlásky:</vt:lpstr>
      <vt:lpstr>Spodoba znělosti</vt:lpstr>
      <vt:lpstr>Znázorněte hláskovou stavbu slov (podle psané podoby slov):</vt:lpstr>
      <vt:lpstr>Které z uvedených souhlásek jsou neznělé?</vt:lpstr>
      <vt:lpstr>Snímek 12</vt:lpstr>
      <vt:lpstr>Podtrhněte slova, v nichž je souhláska ř neznělá:</vt:lpstr>
      <vt:lpstr>Vyslovujte slova po slabikách vyhledejte dvojhlásky a slabikotvorné souhlásky</vt:lpstr>
      <vt:lpstr>DÚ: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Zvuková stránka jazyk</dc:title>
  <dc:creator>Martina</dc:creator>
  <cp:lastModifiedBy>HP</cp:lastModifiedBy>
  <cp:revision>24</cp:revision>
  <dcterms:created xsi:type="dcterms:W3CDTF">2010-11-18T12:36:36Z</dcterms:created>
  <dcterms:modified xsi:type="dcterms:W3CDTF">2012-05-17T07:51:15Z</dcterms:modified>
</cp:coreProperties>
</file>