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83481" autoAdjust="0"/>
  </p:normalViewPr>
  <p:slideViewPr>
    <p:cSldViewPr>
      <p:cViewPr>
        <p:scale>
          <a:sx n="70" d="100"/>
          <a:sy n="70" d="100"/>
        </p:scale>
        <p:origin x="-1374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1BE0FA9-271E-4BA0-83D9-5FD1F1A8085A}" type="datetimeFigureOut">
              <a:rPr lang="cs-CZ"/>
              <a:pPr>
                <a:defRPr/>
              </a:pPr>
              <a:t>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E081E56-E34A-4CEA-849C-418F3E1332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3562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http://upload.wikimedia.org/wikipedia/commons/thumb/7/73/Flag_of_Romania.svg/220px-Flag_of_Romania.svg.png</a:t>
            </a:r>
          </a:p>
          <a:p>
            <a:r>
              <a:rPr lang="cs-CZ" dirty="0" smtClean="0"/>
              <a:t>http://</a:t>
            </a:r>
            <a:r>
              <a:rPr lang="cs-CZ" dirty="0" smtClean="0"/>
              <a:t>upload.wikimedia.org/wikipedia/commons/thumb/2/21/Romania_Coat_of_Arms.png/220px-Romania_Coat_of_Arms.png</a:t>
            </a:r>
          </a:p>
          <a:p>
            <a:r>
              <a:rPr lang="cs-CZ" dirty="0" smtClean="0"/>
              <a:t>http://upload.wikimedia.org/wikipedia/commons/thumb/b/b9/Mapa_Rumunska.PNG/288px-Mapa_Rumunska.PNG</a:t>
            </a:r>
            <a:endParaRPr lang="cs-CZ" dirty="0" smtClean="0"/>
          </a:p>
          <a:p>
            <a:r>
              <a:rPr lang="cs-CZ" dirty="0" smtClean="0"/>
              <a:t>http://www.dacia.procarbenes.cz/images/phocagallery/Stepway/thumbs/phoca_thumb_l_stepwaydinamique8.jpg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081E56-E34A-4CEA-849C-418F3E1332AA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1692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http://www.jarema.waw.pl/relacje/rysunki/rumunia009.jpg</a:t>
            </a:r>
          </a:p>
          <a:p>
            <a:r>
              <a:rPr lang="cs-CZ" dirty="0" smtClean="0"/>
              <a:t>http://www.martanfoto.estranky.cz/img/original/41/082.jpg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081E56-E34A-4CEA-849C-418F3E1332AA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955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http://upload.wikimedia.org/wikipedia/commons/thumb/b/b6/RO_MH_Iron_Gates_1.jpg/800px-RO_MH_Iron_Gates_1.jpg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081E56-E34A-4CEA-849C-418F3E1332AA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1077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http://upload.wikimedia.org/wikipedia/commons/thumb/2/28/Palace_of_the_Parliament%2C_frontal_view.JPG/800px-Palace_of_the_Parliament%2C_frontal_view.JPG</a:t>
            </a:r>
          </a:p>
          <a:p>
            <a:r>
              <a:rPr lang="cs-CZ" dirty="0" smtClean="0"/>
              <a:t>http://rumunsko.xf.cz/Foto/Brasov/DSCN0282.jpg</a:t>
            </a:r>
          </a:p>
          <a:p>
            <a:r>
              <a:rPr lang="cs-CZ" dirty="0" smtClean="0"/>
              <a:t>http://upload.wikimedia.org/wikipedia/commons/thumb/7/78/CJROCluj-Napoca_19.jpg/800px-CJROCluj-Napoca_19.jpg</a:t>
            </a:r>
          </a:p>
          <a:p>
            <a:r>
              <a:rPr lang="cs-CZ" dirty="0" smtClean="0"/>
              <a:t>http://aff.bstatic.com/images/hotel/org/186/1867984.jpg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081E56-E34A-4CEA-849C-418F3E1332AA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715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http://vlajky.yin.cz/m/moldavsko/moldavsko.png</a:t>
            </a:r>
          </a:p>
          <a:p>
            <a:r>
              <a:rPr lang="cs-CZ" dirty="0" smtClean="0"/>
              <a:t>http://www.moldavie.estranky.cz/img/picture/97/skenovat0003.jpg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081E56-E34A-4CEA-849C-418F3E1332AA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2820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http://vexilolognet.hyperlink.cz/bulharsko.gif</a:t>
            </a:r>
          </a:p>
          <a:p>
            <a:r>
              <a:rPr lang="cs-CZ" dirty="0" smtClean="0"/>
              <a:t>http://upload.wikimedia.org/wikipedia/commons/thumb/2/24/Coat_of_arms_of_Bulgaria.svg/220px-Coat_of_arms_of_Bulgaria.svg.png</a:t>
            </a:r>
          </a:p>
          <a:p>
            <a:r>
              <a:rPr lang="cs-CZ" dirty="0" smtClean="0"/>
              <a:t>http://upload.wikimedia.org/wikipedia/commons/thumb/9/94/Mapa_Bulharska.jpg/300px-Mapa_Bulharska.jpg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081E56-E34A-4CEA-849C-418F3E1332AA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817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http://bulharsko.evropou.cz/fotky/sofie-palac-2641.jpg</a:t>
            </a:r>
          </a:p>
          <a:p>
            <a:r>
              <a:rPr lang="cs-CZ" dirty="0" smtClean="0"/>
              <a:t>http://bulharsko.evropou.cz/fotky/plovdiv-7176.jpg</a:t>
            </a:r>
          </a:p>
          <a:p>
            <a:r>
              <a:rPr lang="cs-CZ" dirty="0" smtClean="0"/>
              <a:t>http://bulharsko.evropou.cz/fotky/varna-ulice-jinany-2753.jpg</a:t>
            </a:r>
          </a:p>
          <a:p>
            <a:r>
              <a:rPr lang="cs-CZ" dirty="0" smtClean="0"/>
              <a:t>http://bulharsko.evropou.cz/fotky/burgas-svobodna-univerzita-3575.jpg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081E56-E34A-4CEA-849C-418F3E1332AA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2300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DF784-C046-490E-A8D1-A8FD8645A6A4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477CC-FC8E-4882-9914-D358F0DB4EE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054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C9CC0-0FA2-4193-86F7-35D7D61FCF8D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C2570-2823-4DB3-B87A-74217BB70A8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122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97D1F-15B8-46A2-A4CA-C373634A2229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EC821-EB0D-4222-95B9-9EDD3215CD0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7551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0B70C-88B8-41DC-9E13-E30F66C60924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3569D-6FA2-45A7-AC24-32A8C30E52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7415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92277-1C32-4C23-84DC-192DFC838EB7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849E9-97E4-41AB-B752-64DDE5DC69E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5719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6203A-F3D1-4F48-AE8A-8482E1425A8C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6A66F-0201-4A54-B36F-0A0782D341B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737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3DF0B-4CD4-4BB2-9270-2D83F9D13E7D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8351B-2D68-4CB0-9390-BCC5125ACA1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7553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E6E2E-804D-41F3-8F8E-D567C58695DF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96AEE-61E7-4154-BC17-DDFF25394CD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9729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96D74-E4DF-4AD1-83C3-D44357ECA3C2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09CA9-1BD8-4E6E-A7FE-B24D224E4B9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3145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AE14D-928A-4979-A375-38E257C72552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C615C-97BE-47BD-A9F1-EF94A499511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835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8E5D2-787B-4AD9-AEC8-42BC94AF4F24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D0F41-F368-422D-B4F6-FEAF2ADA437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37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1D201F-1824-4DC5-82F7-06AC7C2C9353}" type="datetime1">
              <a:rPr lang="cs-CZ"/>
              <a:pPr>
                <a:defRPr/>
              </a:pPr>
              <a:t>1.5.2012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787759-1F51-4315-B6D8-8B8D3E53E8A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VY_32_INOVACE_158_Rumunsko, Moldavsko, Bulharsko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75856" y="128826"/>
            <a:ext cx="28328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Rumunsko</a:t>
            </a:r>
            <a:endParaRPr lang="cs-CZ" sz="4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02" y="836712"/>
            <a:ext cx="3096344" cy="2068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2769"/>
            <a:ext cx="2095500" cy="273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02" y="3216444"/>
            <a:ext cx="3279812" cy="3518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151" y="3352079"/>
            <a:ext cx="4566097" cy="3032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50001" y="1474016"/>
            <a:ext cx="15231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Člen EU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7190" y="6404963"/>
            <a:ext cx="4750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Nejznámější rumunský výrobek – auto Dacia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88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23" y="188640"/>
            <a:ext cx="243027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962144"/>
            <a:ext cx="5256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Nejznámější legendou Rumunska je pověst          o upírovi Drákulovi. Je založena na skutečné postavě Vlada </a:t>
            </a:r>
            <a:r>
              <a:rPr lang="cs-CZ" dirty="0" err="1" smtClean="0">
                <a:solidFill>
                  <a:schemeClr val="tx2"/>
                </a:solidFill>
              </a:rPr>
              <a:t>Tepese</a:t>
            </a:r>
            <a:r>
              <a:rPr lang="cs-CZ" dirty="0" smtClean="0">
                <a:solidFill>
                  <a:schemeClr val="tx2"/>
                </a:solidFill>
              </a:rPr>
              <a:t>, který proslul svou krutovládou. Na snímku je skalní průrva nazvaná Drákulova rozsedlina v rumunských Karpatech.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23" y="3579901"/>
            <a:ext cx="4072153" cy="3202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499992" y="4293096"/>
            <a:ext cx="44644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Delta největší rumunské řeky Dunaje vytváří jednu z nejkrásnějších přírodních rezervací v Evropě, je zařazena na seznam UNESCO. Žije v ní tisíce druhů vodních živočichů – ptáků, želv, ryb, plazů, hmyzu, ale i rostlin. 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788024" y="6268065"/>
            <a:ext cx="3698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Vzpomeneš si, co je to delta řeky?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2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64014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Rumunsko patří k nejzaostalejším státům EU. Jeho ekonomika je málo výkonná. Těží se zde: 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1520" y="1916832"/>
            <a:ext cx="817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Dokážeš z těžby nerostných surovin odvodit zaměření rumunského průmyslu?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5683" y="5982090"/>
            <a:ext cx="8007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 atlase a podle svých znalostí biosféry zjisti plodiny pěstované v Rumunsku: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492896"/>
            <a:ext cx="4128459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ovéPole 5"/>
          <p:cNvSpPr txBox="1"/>
          <p:nvPr/>
        </p:nvSpPr>
        <p:spPr>
          <a:xfrm>
            <a:off x="4538160" y="3717902"/>
            <a:ext cx="4498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Vodní elektrárna Železná vrata na hranicích Rumunska a Srbska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10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002021" cy="3001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ovéPole 3"/>
          <p:cNvSpPr txBox="1"/>
          <p:nvPr/>
        </p:nvSpPr>
        <p:spPr>
          <a:xfrm>
            <a:off x="485186" y="3138857"/>
            <a:ext cx="3390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Budova parlamentu v Bukurešti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606" y="97429"/>
            <a:ext cx="4027625" cy="3020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TextovéPole 6"/>
          <p:cNvSpPr txBox="1"/>
          <p:nvPr/>
        </p:nvSpPr>
        <p:spPr>
          <a:xfrm>
            <a:off x="5665459" y="3183503"/>
            <a:ext cx="2133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Náměstí v Brašově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90183"/>
            <a:ext cx="4032185" cy="30241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TextovéPole 8"/>
          <p:cNvSpPr txBox="1"/>
          <p:nvPr/>
        </p:nvSpPr>
        <p:spPr>
          <a:xfrm>
            <a:off x="899592" y="6522655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Severorumunský Kluž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237" y="3552835"/>
            <a:ext cx="4059994" cy="2961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TextovéPole 10"/>
          <p:cNvSpPr txBox="1"/>
          <p:nvPr/>
        </p:nvSpPr>
        <p:spPr>
          <a:xfrm>
            <a:off x="5517983" y="6523955"/>
            <a:ext cx="2518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Hotel </a:t>
            </a:r>
            <a:r>
              <a:rPr lang="cs-CZ" dirty="0" err="1" smtClean="0">
                <a:solidFill>
                  <a:schemeClr val="tx2"/>
                </a:solidFill>
              </a:rPr>
              <a:t>Central</a:t>
            </a:r>
            <a:r>
              <a:rPr lang="cs-CZ" dirty="0" smtClean="0">
                <a:solidFill>
                  <a:schemeClr val="tx2"/>
                </a:solidFill>
              </a:rPr>
              <a:t> v Ploješti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24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41" y="963231"/>
            <a:ext cx="3640043" cy="1820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131840" y="28929"/>
            <a:ext cx="26372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Moldavsko</a:t>
            </a:r>
            <a:endParaRPr lang="cs-CZ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40594" y="857579"/>
            <a:ext cx="46805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Moldavsko je členem SNS – Společenství nezávislých států, což je nástupnický stát Svazu sovětských socialistických republik (SSSR). Ten se rozpadl v roce 1991 vlivem pádu komunismu ve střední a východní Evropě. Dodnes má vysoký podíl Rusů        a Ukrajinců.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40" y="3404205"/>
            <a:ext cx="3618590" cy="2545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TextovéPole 7"/>
          <p:cNvSpPr txBox="1"/>
          <p:nvPr/>
        </p:nvSpPr>
        <p:spPr>
          <a:xfrm>
            <a:off x="4163987" y="3938078"/>
            <a:ext cx="46805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Moldavsko je zemědělský stát, jeden            z nejchudších Evropy. Kromě pěstování zeleniny, ovoce, tabáku, vinné révy               a slunečnic se zde vyrábí vinohradnické traktory.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9266" y="6093296"/>
            <a:ext cx="3623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Hlavním městem je Kišiněv. Na obrázku vidíme vlakové nádraží.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87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47864" y="251356"/>
            <a:ext cx="2465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Bulharsko</a:t>
            </a:r>
            <a:endParaRPr lang="cs-CZ" sz="4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317182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915" y="1124744"/>
            <a:ext cx="20955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89" y="3429000"/>
            <a:ext cx="3453840" cy="307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067944" y="1794023"/>
            <a:ext cx="1332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tx2"/>
                </a:solidFill>
              </a:rPr>
              <a:t>Člen EU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3968" y="3451258"/>
            <a:ext cx="43117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chemeClr val="tx2"/>
                </a:solidFill>
              </a:rPr>
              <a:t>Bulharsko je průmyslově zemědělský stát, v němž vládla tvrdou rukou komunistická diktatura a plánovité hospodářství.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11547" y="4994084"/>
            <a:ext cx="43117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Zjisti v atlasu, ke které jazykové skupině Bulhaři náleží a jaké náboženství zde převládá.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9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1" y="251356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Průmysl Bulharska je zaměřen na hutnictví, textilní a potravinářský průmysl. Další odvětví doplň podle nerostných surovin – zjisti v atlasu.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855" y="1196752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V zemědělství převládá rostlinná výroba nad živočišnou. Doplň na tabuli: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835696" y="1856754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Plodiny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83524" y="1856754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Živočichové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4283968" y="1856754"/>
            <a:ext cx="0" cy="47405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502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032448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ovéPole 3"/>
          <p:cNvSpPr txBox="1"/>
          <p:nvPr/>
        </p:nvSpPr>
        <p:spPr>
          <a:xfrm>
            <a:off x="718408" y="3399300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Sofijský prezidentský palác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932" y="241444"/>
            <a:ext cx="4058052" cy="3043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TextovéPole 6"/>
          <p:cNvSpPr txBox="1"/>
          <p:nvPr/>
        </p:nvSpPr>
        <p:spPr>
          <a:xfrm>
            <a:off x="5463231" y="3403425"/>
            <a:ext cx="2313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Hlavní ulice Plovdivu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34" y="3768631"/>
            <a:ext cx="3804723" cy="27419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TextovéPole 8"/>
          <p:cNvSpPr txBox="1"/>
          <p:nvPr/>
        </p:nvSpPr>
        <p:spPr>
          <a:xfrm>
            <a:off x="874328" y="6516010"/>
            <a:ext cx="2475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Typická ulice ve Varně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588" y="3772757"/>
            <a:ext cx="3650409" cy="27378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TextovéPole 10"/>
          <p:cNvSpPr txBox="1"/>
          <p:nvPr/>
        </p:nvSpPr>
        <p:spPr>
          <a:xfrm>
            <a:off x="5300751" y="6514003"/>
            <a:ext cx="2313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Univerzita v Burgasu</a:t>
            </a:r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42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79512" y="188640"/>
            <a:ext cx="87849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u="sng" dirty="0"/>
              <a:t>Rumunsko</a:t>
            </a:r>
          </a:p>
          <a:p>
            <a:r>
              <a:rPr lang="cs-CZ" dirty="0"/>
              <a:t> 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hornatý </a:t>
            </a:r>
            <a:r>
              <a:rPr lang="cs-CZ" dirty="0"/>
              <a:t>povrch – Karpaty, Rumunská (Valašská nížina), </a:t>
            </a:r>
            <a:r>
              <a:rPr lang="cs-CZ" dirty="0" smtClean="0"/>
              <a:t>Dunaj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podnebí </a:t>
            </a:r>
            <a:r>
              <a:rPr lang="cs-CZ" dirty="0"/>
              <a:t>vnitrozemské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románský </a:t>
            </a:r>
            <a:r>
              <a:rPr lang="cs-CZ" dirty="0"/>
              <a:t>národ, polovina obyv. ve </a:t>
            </a:r>
            <a:r>
              <a:rPr lang="cs-CZ" dirty="0" smtClean="0"/>
              <a:t>městech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průmyslově </a:t>
            </a:r>
            <a:r>
              <a:rPr lang="cs-CZ" dirty="0"/>
              <a:t>zemědělský stát, patří k nejzaostalejším evropským </a:t>
            </a:r>
            <a:r>
              <a:rPr lang="cs-CZ" dirty="0" smtClean="0"/>
              <a:t>zemím, člen EU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průmysl </a:t>
            </a:r>
            <a:r>
              <a:rPr lang="cs-CZ" dirty="0"/>
              <a:t>– strojírenství, chemický, energetický</a:t>
            </a:r>
          </a:p>
          <a:p>
            <a:pPr marL="285750" indent="-285750">
              <a:buFontTx/>
              <a:buChar char="-"/>
            </a:pPr>
            <a:r>
              <a:rPr lang="cs-CZ" dirty="0" err="1" smtClean="0"/>
              <a:t>ner</a:t>
            </a:r>
            <a:r>
              <a:rPr lang="cs-CZ" dirty="0"/>
              <a:t>. suroviny – ropa, uhlí, neželezné </a:t>
            </a:r>
            <a:r>
              <a:rPr lang="cs-CZ" dirty="0" smtClean="0"/>
              <a:t>kovy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zemědělství </a:t>
            </a:r>
            <a:r>
              <a:rPr lang="cs-CZ" dirty="0"/>
              <a:t>– vhodné podnebí a úrodná půda, málo efektivní – pšenice, kukuřice, </a:t>
            </a:r>
            <a:r>
              <a:rPr lang="cs-CZ" dirty="0" smtClean="0"/>
              <a:t>                                       </a:t>
            </a:r>
          </a:p>
          <a:p>
            <a:r>
              <a:rPr lang="cs-CZ" dirty="0" smtClean="0"/>
              <a:t>    zelenina</a:t>
            </a:r>
            <a:r>
              <a:rPr lang="cs-CZ" dirty="0"/>
              <a:t>, skot, prasata, v horách </a:t>
            </a:r>
            <a:r>
              <a:rPr lang="cs-CZ" dirty="0" smtClean="0"/>
              <a:t>ovce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Bukurešť</a:t>
            </a:r>
            <a:r>
              <a:rPr lang="cs-CZ" dirty="0"/>
              <a:t>, Brašov, Kluž-</a:t>
            </a:r>
            <a:r>
              <a:rPr lang="cs-CZ" dirty="0" err="1"/>
              <a:t>Napoka</a:t>
            </a:r>
            <a:r>
              <a:rPr lang="cs-CZ" dirty="0"/>
              <a:t>, </a:t>
            </a:r>
            <a:r>
              <a:rPr lang="cs-CZ" dirty="0" smtClean="0"/>
              <a:t>Ploješť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delta </a:t>
            </a:r>
            <a:r>
              <a:rPr lang="cs-CZ" dirty="0"/>
              <a:t>Dunaje – významná přírodní rezervace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9512" y="3861048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u="sng" dirty="0"/>
              <a:t>Moldavsko</a:t>
            </a:r>
          </a:p>
          <a:p>
            <a:r>
              <a:rPr lang="cs-CZ" dirty="0"/>
              <a:t> 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rumunský </a:t>
            </a:r>
            <a:r>
              <a:rPr lang="cs-CZ" dirty="0"/>
              <a:t>národ, okupace Rusy – přistěhovalí Rusové a </a:t>
            </a:r>
            <a:r>
              <a:rPr lang="cs-CZ" dirty="0" smtClean="0"/>
              <a:t>Ukrajinci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zemědělský </a:t>
            </a:r>
            <a:r>
              <a:rPr lang="cs-CZ" dirty="0"/>
              <a:t>stát – vinná réva, ovoce, zelenina, tabák, slunečnice, výroba vinohradnických </a:t>
            </a:r>
            <a:r>
              <a:rPr lang="cs-CZ" dirty="0" smtClean="0"/>
              <a:t>traktorů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Kišiněv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030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476672"/>
            <a:ext cx="83529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u="sng" dirty="0"/>
              <a:t>Bulharsko</a:t>
            </a:r>
          </a:p>
          <a:p>
            <a:r>
              <a:rPr lang="cs-CZ" dirty="0"/>
              <a:t> 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Hornotrácká </a:t>
            </a:r>
            <a:r>
              <a:rPr lang="cs-CZ" dirty="0"/>
              <a:t>n., </a:t>
            </a:r>
            <a:r>
              <a:rPr lang="cs-CZ" dirty="0" err="1"/>
              <a:t>Rila</a:t>
            </a:r>
            <a:r>
              <a:rPr lang="cs-CZ" dirty="0"/>
              <a:t>, </a:t>
            </a:r>
            <a:r>
              <a:rPr lang="cs-CZ" dirty="0" err="1"/>
              <a:t>Pirin</a:t>
            </a:r>
            <a:r>
              <a:rPr lang="cs-CZ" dirty="0"/>
              <a:t>, Stará Planina (Balkán</a:t>
            </a:r>
            <a:r>
              <a:rPr lang="cs-CZ" dirty="0" smtClean="0"/>
              <a:t>)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vnitrozemské </a:t>
            </a:r>
            <a:r>
              <a:rPr lang="cs-CZ" dirty="0"/>
              <a:t>a středomořské </a:t>
            </a:r>
            <a:r>
              <a:rPr lang="cs-CZ" dirty="0" smtClean="0"/>
              <a:t>podnebí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Slované</a:t>
            </a:r>
            <a:r>
              <a:rPr lang="cs-CZ" dirty="0"/>
              <a:t>, velký podíl </a:t>
            </a:r>
            <a:r>
              <a:rPr lang="cs-CZ" dirty="0" smtClean="0"/>
              <a:t>Turků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průmyslově </a:t>
            </a:r>
            <a:r>
              <a:rPr lang="cs-CZ" dirty="0"/>
              <a:t>zemědělský </a:t>
            </a:r>
            <a:r>
              <a:rPr lang="cs-CZ" dirty="0" smtClean="0"/>
              <a:t>stát, člen EU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zemědělství </a:t>
            </a:r>
            <a:r>
              <a:rPr lang="cs-CZ" dirty="0"/>
              <a:t>– rostlinná výr. – pšenice, kukuřice, cukrovka, ovoce, zelenina, slunečnice, vinná réva, růže – </a:t>
            </a:r>
            <a:r>
              <a:rPr lang="cs-CZ" dirty="0" smtClean="0"/>
              <a:t>vývoz</a:t>
            </a:r>
          </a:p>
          <a:p>
            <a:pPr marL="285750" indent="-285750"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vce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průmysl </a:t>
            </a:r>
            <a:r>
              <a:rPr lang="cs-CZ" dirty="0"/>
              <a:t>– strojírenský, potravinářský, </a:t>
            </a:r>
            <a:r>
              <a:rPr lang="cs-CZ" dirty="0" smtClean="0"/>
              <a:t>textilní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nedostatek </a:t>
            </a:r>
            <a:r>
              <a:rPr lang="cs-CZ" dirty="0" err="1"/>
              <a:t>ner</a:t>
            </a:r>
            <a:r>
              <a:rPr lang="cs-CZ" dirty="0"/>
              <a:t>. s</a:t>
            </a:r>
            <a:r>
              <a:rPr lang="cs-CZ" dirty="0" smtClean="0"/>
              <a:t>urovin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Sofie – </a:t>
            </a:r>
            <a:r>
              <a:rPr lang="cs-CZ" dirty="0" err="1" smtClean="0"/>
              <a:t>hl.m</a:t>
            </a:r>
            <a:r>
              <a:rPr lang="cs-CZ" dirty="0" smtClean="0"/>
              <a:t>., </a:t>
            </a:r>
            <a:r>
              <a:rPr lang="cs-CZ" dirty="0"/>
              <a:t>Plovdiv, </a:t>
            </a:r>
            <a:endParaRPr lang="cs-CZ" dirty="0" smtClean="0"/>
          </a:p>
          <a:p>
            <a:pPr marL="285750" indent="-285750">
              <a:buFontTx/>
              <a:buChar char="-"/>
            </a:pPr>
            <a:r>
              <a:rPr lang="cs-CZ" dirty="0" smtClean="0"/>
              <a:t>Varna </a:t>
            </a:r>
            <a:r>
              <a:rPr lang="cs-CZ" dirty="0"/>
              <a:t>– </a:t>
            </a:r>
            <a:r>
              <a:rPr lang="cs-CZ" dirty="0" smtClean="0"/>
              <a:t>rekreace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Burgas </a:t>
            </a:r>
            <a:r>
              <a:rPr lang="cs-CZ" dirty="0"/>
              <a:t>- rafinerie </a:t>
            </a:r>
            <a:r>
              <a:rPr lang="cs-CZ" dirty="0" smtClean="0"/>
              <a:t>ropy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význam </a:t>
            </a:r>
            <a:r>
              <a:rPr lang="cs-CZ" dirty="0"/>
              <a:t>cestovního ruchu</a:t>
            </a:r>
          </a:p>
        </p:txBody>
      </p:sp>
    </p:spTree>
    <p:extLst>
      <p:ext uri="{BB962C8B-B14F-4D97-AF65-F5344CB8AC3E}">
        <p14:creationId xmlns:p14="http://schemas.microsoft.com/office/powerpoint/2010/main" val="85679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228</TotalTime>
  <Words>407</Words>
  <Application>Microsoft Office PowerPoint</Application>
  <PresentationFormat>Předvádění na obrazovce (4:3)</PresentationFormat>
  <Paragraphs>91</Paragraphs>
  <Slides>11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DUM-PPT-šablona</vt:lpstr>
      <vt:lpstr>VY_32_INOVACE_158_Rumunsko, Moldavsko, Bulharsko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Ďopan Antonín </cp:lastModifiedBy>
  <cp:revision>21</cp:revision>
  <dcterms:created xsi:type="dcterms:W3CDTF">2010-10-19T08:27:42Z</dcterms:created>
  <dcterms:modified xsi:type="dcterms:W3CDTF">2012-05-01T17:21:21Z</dcterms:modified>
</cp:coreProperties>
</file>