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62" r:id="rId2"/>
    <p:sldId id="256" r:id="rId3"/>
    <p:sldId id="257" r:id="rId4"/>
    <p:sldId id="258" r:id="rId5"/>
    <p:sldId id="259" r:id="rId6"/>
    <p:sldId id="260" r:id="rId7"/>
    <p:sldId id="261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0817" autoAdjust="0"/>
  </p:normalViewPr>
  <p:slideViewPr>
    <p:cSldViewPr>
      <p:cViewPr varScale="1">
        <p:scale>
          <a:sx n="59" d="100"/>
          <a:sy n="59" d="100"/>
        </p:scale>
        <p:origin x="-167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925AA9-9B02-4B5D-A8A5-DFC49AB2B11D}" type="datetimeFigureOut">
              <a:rPr lang="cs-CZ" smtClean="0"/>
              <a:t>1.5.2012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49F3F4-D814-48A5-8A62-F18D40C1D1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497151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http://upload.wikimedia.org/wikipedia/commons/thumb/0/03/Flag_of_Italy.svg/800px-Flag_of_Italy.svg.png</a:t>
            </a:r>
          </a:p>
          <a:p>
            <a:r>
              <a:rPr lang="cs-CZ" dirty="0" smtClean="0"/>
              <a:t>http://upload.wikimedia.org/wikipedia/commons/thumb/6/6b/Italy-Emblem.svg/390px-Italy-Emblem.svg.png</a:t>
            </a:r>
          </a:p>
          <a:p>
            <a:r>
              <a:rPr lang="cs-CZ" dirty="0" smtClean="0"/>
              <a:t>http</a:t>
            </a:r>
            <a:r>
              <a:rPr lang="cs-CZ" dirty="0" smtClean="0"/>
              <a:t>://peparuffer.blog.cz/0610/sikma-vez-v-pise</a:t>
            </a:r>
          </a:p>
          <a:p>
            <a:r>
              <a:rPr lang="cs-CZ" dirty="0" smtClean="0"/>
              <a:t>http://styx.physter.com/pepa/main.php?g2_view=core.DownloadItem&amp;g2_itemId=678&amp;g2_serialNumber=2</a:t>
            </a:r>
          </a:p>
          <a:p>
            <a:r>
              <a:rPr lang="cs-CZ" dirty="0" smtClean="0"/>
              <a:t>http</a:t>
            </a:r>
            <a:r>
              <a:rPr lang="cs-CZ" dirty="0" smtClean="0"/>
              <a:t>://www.toprecepty.cz/recept/530-bolonske-spagety/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49F3F4-D814-48A5-8A62-F18D40C1D1C9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6561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http://cs.wikipedia.org/wiki/Geografie_It%C3%A1lie</a:t>
            </a:r>
          </a:p>
          <a:p>
            <a:r>
              <a:rPr lang="cs-CZ" dirty="0" smtClean="0"/>
              <a:t>http://www.minutex.cz/italie/milano/</a:t>
            </a:r>
          </a:p>
          <a:p>
            <a:r>
              <a:rPr lang="cs-CZ" dirty="0" smtClean="0"/>
              <a:t>http://www.coop.cz/magazin/1_2006/img/benatky_1.jpg</a:t>
            </a:r>
          </a:p>
          <a:p>
            <a:r>
              <a:rPr lang="cs-CZ" dirty="0" smtClean="0"/>
              <a:t>http://www.coop.cz/magazin/1_2006/img/benatky_lod.jpg</a:t>
            </a:r>
            <a:endParaRPr lang="cs-CZ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49F3F4-D814-48A5-8A62-F18D40C1D1C9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908847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http://www.turistika.cz/foto/31682/35845/mid_f_normalFile1-roma-0038.jpg</a:t>
            </a:r>
          </a:p>
          <a:p>
            <a:r>
              <a:rPr lang="cs-CZ" dirty="0" smtClean="0"/>
              <a:t>http://www.eurovikend.org/photo/fontana-di-trevi.jpg</a:t>
            </a:r>
          </a:p>
          <a:p>
            <a:r>
              <a:rPr lang="cs-CZ" dirty="0" smtClean="0"/>
              <a:t>http://www.lastmoment.cz/tourfoto/photos_2010_x5/253-country-253-70139.jpg</a:t>
            </a:r>
          </a:p>
          <a:p>
            <a:r>
              <a:rPr lang="cs-CZ" dirty="0" smtClean="0"/>
              <a:t>https://lh6.googleusercontent.com/-9Pube1IPtZk/TX2Cm08BmLI/AAAAAAAAFGE/_OGNT4m2pRs/Rimini+Tiberius+Bridge.JPG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49F3F4-D814-48A5-8A62-F18D40C1D1C9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4662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http://cs.wikipedia.org/wiki/Soubor:Carrara_square.jpg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49F3F4-D814-48A5-8A62-F18D40C1D1C9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946024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http://www.minutex.cz/fotky/118/1/</a:t>
            </a:r>
          </a:p>
          <a:p>
            <a:r>
              <a:rPr lang="cs-CZ" dirty="0" smtClean="0"/>
              <a:t>http://www.minutex.cz/fotky/118/3/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49F3F4-D814-48A5-8A62-F18D40C1D1C9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98877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CDE82-87B1-4948-9B1C-A7823027CD34}" type="datetimeFigureOut">
              <a:rPr lang="cs-CZ" smtClean="0"/>
              <a:t>1.5.2012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02816-C161-45B7-9EE8-F78EA82E66D8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CDE82-87B1-4948-9B1C-A7823027CD34}" type="datetimeFigureOut">
              <a:rPr lang="cs-CZ" smtClean="0"/>
              <a:t>1.5.2012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02816-C161-45B7-9EE8-F78EA82E66D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CDE82-87B1-4948-9B1C-A7823027CD34}" type="datetimeFigureOut">
              <a:rPr lang="cs-CZ" smtClean="0"/>
              <a:t>1.5.2012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02816-C161-45B7-9EE8-F78EA82E66D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CDE82-87B1-4948-9B1C-A7823027CD34}" type="datetimeFigureOut">
              <a:rPr lang="cs-CZ" smtClean="0"/>
              <a:t>1.5.2012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02816-C161-45B7-9EE8-F78EA82E66D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CDE82-87B1-4948-9B1C-A7823027CD34}" type="datetimeFigureOut">
              <a:rPr lang="cs-CZ" smtClean="0"/>
              <a:t>1.5.2012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02816-C161-45B7-9EE8-F78EA82E66D8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CDE82-87B1-4948-9B1C-A7823027CD34}" type="datetimeFigureOut">
              <a:rPr lang="cs-CZ" smtClean="0"/>
              <a:t>1.5.2012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02816-C161-45B7-9EE8-F78EA82E66D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CDE82-87B1-4948-9B1C-A7823027CD34}" type="datetimeFigureOut">
              <a:rPr lang="cs-CZ" smtClean="0"/>
              <a:t>1.5.2012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02816-C161-45B7-9EE8-F78EA82E66D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CDE82-87B1-4948-9B1C-A7823027CD34}" type="datetimeFigureOut">
              <a:rPr lang="cs-CZ" smtClean="0"/>
              <a:t>1.5.2012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02816-C161-45B7-9EE8-F78EA82E66D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CDE82-87B1-4948-9B1C-A7823027CD34}" type="datetimeFigureOut">
              <a:rPr lang="cs-CZ" smtClean="0"/>
              <a:t>1.5.2012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02816-C161-45B7-9EE8-F78EA82E66D8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CDE82-87B1-4948-9B1C-A7823027CD34}" type="datetimeFigureOut">
              <a:rPr lang="cs-CZ" smtClean="0"/>
              <a:t>1.5.2012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02816-C161-45B7-9EE8-F78EA82E66D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CDE82-87B1-4948-9B1C-A7823027CD34}" type="datetimeFigureOut">
              <a:rPr lang="cs-CZ" smtClean="0"/>
              <a:t>1.5.2012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02816-C161-45B7-9EE8-F78EA82E66D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279CDE82-87B1-4948-9B1C-A7823027CD34}" type="datetimeFigureOut">
              <a:rPr lang="cs-CZ" smtClean="0"/>
              <a:t>1.5.2012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45402816-C161-45B7-9EE8-F78EA82E66D8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2"/>
          <p:cNvSpPr txBox="1">
            <a:spLocks noChangeArrowheads="1"/>
          </p:cNvSpPr>
          <p:nvPr/>
        </p:nvSpPr>
        <p:spPr bwMode="auto">
          <a:xfrm>
            <a:off x="3851275" y="1498600"/>
            <a:ext cx="12255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cs-CZ" dirty="0" smtClean="0">
                <a:latin typeface="+mn-lt"/>
              </a:rPr>
              <a:t>Šablona</a:t>
            </a: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8826" y="5157192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83568" y="620688"/>
            <a:ext cx="18678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b="1" dirty="0">
                <a:latin typeface="Calibri" pitchFamily="34" charset="0"/>
                <a:cs typeface="Calibri" pitchFamily="34" charset="0"/>
              </a:rPr>
              <a:t>Identifikátor školy: 600 150 569</a:t>
            </a:r>
          </a:p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910402" y="2852936"/>
            <a:ext cx="510729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200" dirty="0"/>
              <a:t>VY_32_INOVACE_144_Itálie</a:t>
            </a:r>
          </a:p>
        </p:txBody>
      </p:sp>
    </p:spTree>
    <p:extLst>
      <p:ext uri="{BB962C8B-B14F-4D97-AF65-F5344CB8AC3E}">
        <p14:creationId xmlns:p14="http://schemas.microsoft.com/office/powerpoint/2010/main" val="1412290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260648"/>
            <a:ext cx="7772400" cy="1470025"/>
          </a:xfrm>
        </p:spPr>
        <p:txBody>
          <a:bodyPr/>
          <a:lstStyle/>
          <a:p>
            <a:pPr marL="182880" indent="0">
              <a:buNone/>
            </a:pPr>
            <a:r>
              <a:rPr lang="cs-CZ" dirty="0" smtClean="0">
                <a:latin typeface="Algerian" pitchFamily="82" charset="0"/>
              </a:rPr>
              <a:t>               ITÁLIE</a:t>
            </a:r>
            <a:endParaRPr lang="cs-CZ" dirty="0">
              <a:latin typeface="Algerian" pitchFamily="82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04664"/>
            <a:ext cx="2513045" cy="1674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2568" y="298742"/>
            <a:ext cx="1560351" cy="1780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995936" y="1412776"/>
            <a:ext cx="15121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Franklin Gothic Medium Cond" pitchFamily="34" charset="0"/>
              </a:rPr>
              <a:t>Člen G8</a:t>
            </a:r>
            <a:endParaRPr lang="cs-CZ" sz="2800" dirty="0">
              <a:latin typeface="Franklin Gothic Medium Cond" pitchFamily="34" charset="0"/>
            </a:endParaRP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2109" y="3227297"/>
            <a:ext cx="2035995" cy="294168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3501008"/>
            <a:ext cx="3000334" cy="225025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293" y="3645024"/>
            <a:ext cx="2808312" cy="210623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/>
        </p:spPr>
      </p:pic>
    </p:spTree>
    <p:extLst>
      <p:ext uri="{BB962C8B-B14F-4D97-AF65-F5344CB8AC3E}">
        <p14:creationId xmlns:p14="http://schemas.microsoft.com/office/powerpoint/2010/main" val="31431024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60648"/>
            <a:ext cx="2857500" cy="352425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cxnSp>
        <p:nvCxnSpPr>
          <p:cNvPr id="7" name="Přímá spojnice se šipkou 6"/>
          <p:cNvCxnSpPr/>
          <p:nvPr/>
        </p:nvCxnSpPr>
        <p:spPr>
          <a:xfrm flipH="1">
            <a:off x="1835696" y="548680"/>
            <a:ext cx="2448272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ovéPole 7"/>
          <p:cNvSpPr txBox="1"/>
          <p:nvPr/>
        </p:nvSpPr>
        <p:spPr>
          <a:xfrm>
            <a:off x="4299667" y="364014"/>
            <a:ext cx="450636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Pádská nížina – hospodářské centrum </a:t>
            </a:r>
            <a:endParaRPr lang="cs-CZ" sz="2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395536" y="4060650"/>
            <a:ext cx="30735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Najdeš velká města Pádské nížiny?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785744" y="1268769"/>
            <a:ext cx="102784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Milán – </a:t>
            </a:r>
          </a:p>
          <a:p>
            <a:r>
              <a:rPr lang="cs-CZ" dirty="0" smtClean="0"/>
              <a:t>Opera a</a:t>
            </a:r>
          </a:p>
          <a:p>
            <a:r>
              <a:rPr lang="cs-CZ" dirty="0" smtClean="0"/>
              <a:t>Divadlo</a:t>
            </a:r>
          </a:p>
          <a:p>
            <a:r>
              <a:rPr lang="cs-CZ" dirty="0" smtClean="0"/>
              <a:t>La </a:t>
            </a:r>
            <a:r>
              <a:rPr lang="cs-CZ" dirty="0" err="1" smtClean="0"/>
              <a:t>Scala</a:t>
            </a:r>
            <a:endParaRPr lang="cs-CZ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980728"/>
            <a:ext cx="3255149" cy="244136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3619548" y="2852936"/>
            <a:ext cx="13217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Turín - Fiat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889942" y="3600232"/>
            <a:ext cx="7809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Janov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774525" y="4452624"/>
            <a:ext cx="10118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Benátky</a:t>
            </a:r>
            <a:endParaRPr lang="cs-CZ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2" y="4452624"/>
            <a:ext cx="3255149" cy="221350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019" y="4813781"/>
            <a:ext cx="2700529" cy="189037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/>
        </p:spPr>
      </p:pic>
    </p:spTree>
    <p:extLst>
      <p:ext uri="{BB962C8B-B14F-4D97-AF65-F5344CB8AC3E}">
        <p14:creationId xmlns:p14="http://schemas.microsoft.com/office/powerpoint/2010/main" val="2473606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771800" y="260648"/>
            <a:ext cx="32399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ŘÍM – věčné město</a:t>
            </a:r>
            <a:endParaRPr lang="cs-CZ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650988" y="3441710"/>
            <a:ext cx="11632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Koloseum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652119" y="3441710"/>
            <a:ext cx="18510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Fontána di </a:t>
            </a:r>
            <a:r>
              <a:rPr lang="cs-CZ" dirty="0" err="1" smtClean="0"/>
              <a:t>Trevi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467544" y="6387639"/>
            <a:ext cx="40201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Vatikán – sídlo papeže, nejmenší stát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5196655" y="6387639"/>
            <a:ext cx="28323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Ponte Fabrizio na Tiberou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5" y="942628"/>
            <a:ext cx="3329181" cy="249688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955385"/>
            <a:ext cx="3628021" cy="241626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106" y="3879170"/>
            <a:ext cx="3550978" cy="237205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4800" y="3811042"/>
            <a:ext cx="3539237" cy="258783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91487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2195736" y="260648"/>
            <a:ext cx="4968552" cy="609248"/>
          </a:xfrm>
        </p:spPr>
        <p:txBody>
          <a:bodyPr>
            <a:noAutofit/>
          </a:bodyPr>
          <a:lstStyle/>
          <a:p>
            <a:pPr marL="45720" indent="0">
              <a:buNone/>
            </a:pPr>
            <a:r>
              <a:rPr lang="cs-CZ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Supíkovice - Slezská Carrara</a:t>
            </a:r>
            <a:endParaRPr lang="cs-CZ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003711"/>
            <a:ext cx="5952661" cy="446449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530773" y="5596414"/>
            <a:ext cx="198644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Těžba mramoru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5106696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2267744" y="332656"/>
            <a:ext cx="5112568" cy="864096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cs-CZ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Jih Itálie – zemědělská oblast</a:t>
            </a:r>
            <a:endParaRPr lang="cs-CZ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980728"/>
            <a:ext cx="3521968" cy="26414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917482" y="3711576"/>
            <a:ext cx="7661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Vesuv</a:t>
            </a:r>
            <a:endParaRPr lang="cs-CZ" dirty="0"/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5720" y="980728"/>
            <a:ext cx="3471644" cy="26037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5848608" y="3700836"/>
            <a:ext cx="15258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Vaječný hrad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234744" y="980728"/>
            <a:ext cx="591765" cy="2603733"/>
          </a:xfrm>
          <a:prstGeom prst="rect">
            <a:avLst/>
          </a:prstGeom>
          <a:noFill/>
        </p:spPr>
        <p:txBody>
          <a:bodyPr vert="wordArtVert" wrap="square" rtlCol="0">
            <a:spAutoFit/>
          </a:bodyPr>
          <a:lstStyle/>
          <a:p>
            <a:r>
              <a:rPr lang="cs-CZ" sz="2400" dirty="0" smtClean="0">
                <a:latin typeface="Franklin Gothic Medium Cond" pitchFamily="34" charset="0"/>
              </a:rPr>
              <a:t>Neapol</a:t>
            </a:r>
            <a:endParaRPr lang="cs-CZ" sz="2400" dirty="0">
              <a:latin typeface="Franklin Gothic Medium Cond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39552" y="4437112"/>
            <a:ext cx="30053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Vyhledej v atlasu plodiny - 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529324" y="5625721"/>
            <a:ext cx="51367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Sicílie – centrem je Palermo, zemědělský ostrov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21091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  <p:bldP spid="6" grpId="0"/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3275856" y="404664"/>
            <a:ext cx="1484784" cy="609248"/>
          </a:xfrm>
        </p:spPr>
        <p:txBody>
          <a:bodyPr>
            <a:normAutofit fontScale="85000" lnSpcReduction="20000"/>
          </a:bodyPr>
          <a:lstStyle/>
          <a:p>
            <a:pPr marL="45720" indent="0">
              <a:buNone/>
            </a:pPr>
            <a:r>
              <a:rPr lang="cs-CZ" sz="4800" b="1" dirty="0" smtClean="0">
                <a:latin typeface="Times New Roman" pitchFamily="18" charset="0"/>
                <a:cs typeface="Times New Roman" pitchFamily="18" charset="0"/>
              </a:rPr>
              <a:t>Itálie</a:t>
            </a:r>
            <a:endParaRPr lang="cs-CZ" sz="4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11560" y="1589583"/>
            <a:ext cx="8207888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lvl="0" indent="-285750">
              <a:buFontTx/>
              <a:buChar char="-"/>
            </a:pP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patří </a:t>
            </a:r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mezi 4 hospodářsky nejvyspělejší státy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Evropy, člen G8, EU</a:t>
            </a:r>
          </a:p>
          <a:p>
            <a:pPr marL="285750" lvl="0" indent="-285750">
              <a:buFontTx/>
              <a:buChar char="-"/>
            </a:pP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hospodářské </a:t>
            </a:r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centrum - sever Itálie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(Pádská n.) - </a:t>
            </a:r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průmysl i zemědělství </a:t>
            </a:r>
            <a:endParaRPr lang="cs-CZ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285750" lvl="0" indent="-285750">
              <a:buFontTx/>
              <a:buChar char="-"/>
            </a:pP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Milán</a:t>
            </a:r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, Turín (aut. Fiat), Janov, Benátky (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památky)</a:t>
            </a:r>
          </a:p>
          <a:p>
            <a:pPr marL="285750" lvl="0" indent="-285750">
              <a:buFontTx/>
              <a:buChar char="-"/>
            </a:pP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Řím – hl. město, politické centrum</a:t>
            </a:r>
          </a:p>
          <a:p>
            <a:pPr marL="285750" lvl="0" indent="-285750">
              <a:buFontTx/>
              <a:buChar char="-"/>
            </a:pP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Vatikán </a:t>
            </a:r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nejmenší stát světa, sídlo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papeže</a:t>
            </a:r>
          </a:p>
          <a:p>
            <a:pPr marL="285750" lvl="0" indent="-285750">
              <a:buFontTx/>
              <a:buChar char="-"/>
            </a:pP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jih </a:t>
            </a:r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Itálie - nižší životní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úroveň</a:t>
            </a:r>
          </a:p>
          <a:p>
            <a:pPr marL="285750" lvl="0" indent="-285750">
              <a:buFontTx/>
              <a:buChar char="-"/>
            </a:pP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Neapol</a:t>
            </a:r>
          </a:p>
          <a:p>
            <a:pPr marL="285750" lvl="0" indent="-285750">
              <a:buFontTx/>
              <a:buChar char="-"/>
            </a:pP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Palermo </a:t>
            </a:r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- centrum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Sicílie</a:t>
            </a:r>
          </a:p>
          <a:p>
            <a:pPr marL="285750" lvl="0" indent="-285750">
              <a:buFontTx/>
              <a:buChar char="-"/>
            </a:pP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velké </a:t>
            </a:r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příjmy z turistického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ruchu</a:t>
            </a:r>
          </a:p>
          <a:p>
            <a:pPr marL="285750" lvl="0" indent="-285750">
              <a:buFontTx/>
              <a:buChar char="-"/>
            </a:pPr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ov ryb</a:t>
            </a:r>
            <a:endParaRPr lang="cs-CZ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7116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ošky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131</TotalTime>
  <Words>210</Words>
  <Application>Microsoft Office PowerPoint</Application>
  <PresentationFormat>Předvádění na obrazovce (4:3)</PresentationFormat>
  <Paragraphs>59</Paragraphs>
  <Slides>7</Slides>
  <Notes>5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Aerodynamika</vt:lpstr>
      <vt:lpstr>Prezentace aplikace PowerPoint</vt:lpstr>
      <vt:lpstr>               ITÁLIE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ITÁLIE</dc:title>
  <dc:creator>Ďopan Antonín</dc:creator>
  <cp:lastModifiedBy>Ďopan Antonín </cp:lastModifiedBy>
  <cp:revision>22</cp:revision>
  <dcterms:created xsi:type="dcterms:W3CDTF">2011-02-20T17:10:00Z</dcterms:created>
  <dcterms:modified xsi:type="dcterms:W3CDTF">2012-05-01T16:46:32Z</dcterms:modified>
</cp:coreProperties>
</file>