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99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01_A_02_PODSTATN&#193;%20JM&#201;NA.xlsx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PODSTATNÁ JMÉNA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VY_32_INOVACE_01_A_2_PODSTATNÁ JMÉNA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TVAROSLOVÍ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44687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r>
                        <a:rPr lang="cs-CZ" smtClean="0"/>
                        <a:t>.</a:t>
                      </a:r>
                      <a:r>
                        <a:rPr lang="cs-CZ" baseline="0" smtClean="0"/>
                        <a:t> února </a:t>
                      </a:r>
                      <a:r>
                        <a:rPr lang="cs-CZ" baseline="0" dirty="0" smtClean="0"/>
                        <a:t>2012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14. února 2012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VII.A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Tvarosloví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PODSTATNÁ  JMÉNA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Vzory podstatných jmen – pán, hrad, muž, stroj, předseda, soudce,</a:t>
                      </a:r>
                      <a:r>
                        <a:rPr lang="cs-CZ" baseline="0" dirty="0" smtClean="0"/>
                        <a:t> žena, růže, píseň, kost, město, moře, kuře, stavení,  podstatná jména konkrétní, abstraktní, pomnožná, hromadná, látková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8715436" cy="1274786"/>
          </a:xfrm>
          <a:solidFill>
            <a:schemeClr val="accent2">
              <a:lumMod val="75000"/>
            </a:schemeClr>
          </a:solidFill>
          <a:ln w="38100">
            <a:solidFill>
              <a:srgbClr val="C00000"/>
            </a:solidFill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PODSTATNÁ JMÉNA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357298"/>
            <a:ext cx="8715436" cy="5357850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= názvy </a:t>
            </a:r>
            <a:r>
              <a:rPr lang="cs-CZ" sz="2400" b="1" dirty="0" smtClean="0">
                <a:solidFill>
                  <a:srgbClr val="C00000"/>
                </a:solidFill>
              </a:rPr>
              <a:t>osob, zvířat, věcí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vlastností, činností, dějů a stavů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800" dirty="0" smtClean="0"/>
              <a:t>	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b="1" dirty="0" smtClean="0"/>
              <a:t>              </a:t>
            </a:r>
            <a:r>
              <a:rPr lang="cs-CZ" sz="2600" b="1" dirty="0" smtClean="0"/>
              <a:t> </a:t>
            </a:r>
            <a:r>
              <a:rPr lang="cs-CZ" sz="2600" b="1" dirty="0" smtClean="0">
                <a:solidFill>
                  <a:srgbClr val="C00000"/>
                </a:solidFill>
              </a:rPr>
              <a:t>konkrétní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smtClean="0"/>
              <a:t>   </a:t>
            </a:r>
            <a:r>
              <a:rPr lang="cs-CZ" sz="2000" dirty="0" smtClean="0"/>
              <a:t>                           </a:t>
            </a: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abstraktní</a:t>
            </a:r>
          </a:p>
          <a:p>
            <a:pPr>
              <a:buNone/>
            </a:pPr>
            <a:endParaRPr lang="cs-CZ" sz="1000" i="1" dirty="0" smtClean="0"/>
          </a:p>
          <a:p>
            <a:pPr>
              <a:buNone/>
            </a:pPr>
            <a:r>
              <a:rPr lang="cs-CZ" sz="1800" i="1" dirty="0" smtClean="0"/>
              <a:t>				</a:t>
            </a:r>
          </a:p>
          <a:p>
            <a:pPr>
              <a:buNone/>
            </a:pPr>
            <a:r>
              <a:rPr lang="cs-CZ" sz="1800" i="1" dirty="0" smtClean="0"/>
              <a:t>		</a:t>
            </a:r>
            <a:r>
              <a:rPr lang="cs-CZ" sz="1800" dirty="0" smtClean="0"/>
              <a:t>                </a:t>
            </a:r>
            <a:r>
              <a:rPr lang="cs-CZ" sz="1800" b="1" i="1" dirty="0" smtClean="0"/>
              <a:t>   </a:t>
            </a:r>
            <a:r>
              <a:rPr lang="cs-CZ" sz="2400" b="1" i="1" u="sng" dirty="0" smtClean="0"/>
              <a:t>pomnožná </a:t>
            </a:r>
            <a:r>
              <a:rPr lang="cs-CZ" sz="2000" i="1" dirty="0" smtClean="0"/>
              <a:t>– pouze v čísle množném, </a:t>
            </a:r>
          </a:p>
          <a:p>
            <a:pPr lvl="4">
              <a:buNone/>
            </a:pPr>
            <a:r>
              <a:rPr lang="cs-CZ" i="1" dirty="0" smtClean="0"/>
              <a:t>		     spojují se s číslovkami druhovými (vrata, sáňky,dveře)</a:t>
            </a:r>
          </a:p>
          <a:p>
            <a:pPr lvl="4">
              <a:buNone/>
            </a:pPr>
            <a:r>
              <a:rPr lang="cs-CZ" sz="1400" i="1" dirty="0" smtClean="0"/>
              <a:t> </a:t>
            </a:r>
          </a:p>
          <a:p>
            <a:pPr lvl="4">
              <a:buNone/>
            </a:pPr>
            <a:r>
              <a:rPr lang="cs-CZ" sz="2400" b="1" i="1" u="sng" dirty="0" smtClean="0"/>
              <a:t>hromadná</a:t>
            </a:r>
            <a:r>
              <a:rPr lang="cs-CZ" sz="2800" dirty="0" smtClean="0"/>
              <a:t> </a:t>
            </a:r>
            <a:r>
              <a:rPr lang="cs-CZ" dirty="0" smtClean="0"/>
              <a:t>-  jen v čísle jednotném, </a:t>
            </a:r>
          </a:p>
          <a:p>
            <a:pPr lvl="4">
              <a:buNone/>
            </a:pPr>
            <a:r>
              <a:rPr lang="cs-CZ" sz="1800" dirty="0" smtClean="0"/>
              <a:t>		</a:t>
            </a:r>
            <a:r>
              <a:rPr lang="cs-CZ" dirty="0" smtClean="0"/>
              <a:t>označují větší množství téhož druhu (listí, kamení, dříví)</a:t>
            </a:r>
          </a:p>
          <a:p>
            <a:pPr lvl="4">
              <a:buNone/>
            </a:pPr>
            <a:r>
              <a:rPr lang="cs-CZ" sz="1400" dirty="0" smtClean="0"/>
              <a:t>				</a:t>
            </a:r>
          </a:p>
          <a:p>
            <a:pPr lvl="4">
              <a:buNone/>
            </a:pPr>
            <a:r>
              <a:rPr lang="cs-CZ" sz="2400" b="1" i="1" u="sng" dirty="0" smtClean="0"/>
              <a:t>látková </a:t>
            </a:r>
            <a:r>
              <a:rPr lang="cs-CZ" dirty="0" smtClean="0"/>
              <a:t>– označují látku bez ohledu na množství</a:t>
            </a:r>
            <a:r>
              <a:rPr lang="cs-CZ" sz="2800" dirty="0" smtClean="0"/>
              <a:t> </a:t>
            </a:r>
            <a:r>
              <a:rPr lang="cs-CZ" dirty="0" smtClean="0"/>
              <a:t>(mléko, voda,  	železo)</a:t>
            </a:r>
          </a:p>
          <a:p>
            <a:pPr lvl="4">
              <a:buNone/>
            </a:pPr>
            <a:r>
              <a:rPr lang="cs-CZ" sz="1800" dirty="0" smtClean="0"/>
              <a:t>				</a:t>
            </a:r>
            <a:endParaRPr lang="cs-CZ" sz="2800" dirty="0" smtClean="0"/>
          </a:p>
        </p:txBody>
      </p:sp>
      <p:sp>
        <p:nvSpPr>
          <p:cNvPr id="4" name="Levá složená závorka 3"/>
          <p:cNvSpPr/>
          <p:nvPr/>
        </p:nvSpPr>
        <p:spPr>
          <a:xfrm rot="16200000">
            <a:off x="1982373" y="1589471"/>
            <a:ext cx="750100" cy="1714514"/>
          </a:xfrm>
          <a:prstGeom prst="leftBrace">
            <a:avLst>
              <a:gd name="adj1" fmla="val 8333"/>
              <a:gd name="adj2" fmla="val 49456"/>
            </a:avLst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Levá složená závorka 4"/>
          <p:cNvSpPr/>
          <p:nvPr/>
        </p:nvSpPr>
        <p:spPr>
          <a:xfrm rot="16200000">
            <a:off x="4911331" y="946529"/>
            <a:ext cx="750099" cy="3000396"/>
          </a:xfrm>
          <a:prstGeom prst="leftBrace">
            <a:avLst/>
          </a:prstGeom>
          <a:ln w="571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500034" y="4000504"/>
            <a:ext cx="1500198" cy="78581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500034" y="4786322"/>
            <a:ext cx="1571636" cy="7143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500034" y="4786322"/>
            <a:ext cx="1571636" cy="107157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  <a:ln w="38100">
            <a:solidFill>
              <a:srgbClr val="C00000"/>
            </a:solidFill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Kategorie podstatných jmen</a:t>
            </a:r>
            <a:br>
              <a:rPr lang="cs-CZ" sz="3200" b="1" dirty="0" smtClean="0">
                <a:solidFill>
                  <a:schemeClr val="bg1"/>
                </a:solidFill>
              </a:rPr>
            </a:br>
            <a:r>
              <a:rPr lang="cs-CZ" sz="2800" b="1" dirty="0" smtClean="0">
                <a:solidFill>
                  <a:schemeClr val="bg1"/>
                </a:solidFill>
              </a:rPr>
              <a:t>(opakování)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286412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/>
              <a:t>U podstatných jmen určujeme:</a:t>
            </a:r>
          </a:p>
          <a:p>
            <a:pPr>
              <a:buNone/>
            </a:pPr>
            <a:r>
              <a:rPr lang="cs-CZ" sz="2400" dirty="0" smtClean="0"/>
              <a:t>	a)</a:t>
            </a:r>
            <a:r>
              <a:rPr lang="cs-CZ" sz="2400" b="1" i="1" u="sng" dirty="0" smtClean="0">
                <a:solidFill>
                  <a:srgbClr val="C00000"/>
                </a:solidFill>
              </a:rPr>
              <a:t> pád </a:t>
            </a:r>
            <a:r>
              <a:rPr lang="cs-CZ" sz="2400" dirty="0" smtClean="0"/>
              <a:t>(Zopakuj si pádové otázky.)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b) </a:t>
            </a:r>
            <a:r>
              <a:rPr lang="cs-CZ" sz="2400" b="1" i="1" u="sng" dirty="0" smtClean="0">
                <a:solidFill>
                  <a:srgbClr val="C00000"/>
                </a:solidFill>
              </a:rPr>
              <a:t>číslo</a:t>
            </a:r>
            <a:r>
              <a:rPr lang="cs-CZ" sz="2400" dirty="0" smtClean="0"/>
              <a:t>  		jednotné</a:t>
            </a:r>
          </a:p>
          <a:p>
            <a:pPr>
              <a:buNone/>
            </a:pPr>
            <a:r>
              <a:rPr lang="cs-CZ" sz="2400" dirty="0" smtClean="0"/>
              <a:t>				množné	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	c)  </a:t>
            </a:r>
            <a:r>
              <a:rPr lang="cs-CZ" sz="2400" b="1" i="1" u="sng" dirty="0" smtClean="0">
                <a:solidFill>
                  <a:srgbClr val="C00000"/>
                </a:solidFill>
              </a:rPr>
              <a:t>rod</a:t>
            </a:r>
            <a:r>
              <a:rPr lang="cs-CZ" sz="2400" dirty="0" smtClean="0"/>
              <a:t>  		mužský 	životný</a:t>
            </a:r>
          </a:p>
          <a:p>
            <a:pPr>
              <a:buNone/>
            </a:pPr>
            <a:r>
              <a:rPr lang="cs-CZ" sz="2400" dirty="0" smtClean="0"/>
              <a:t>						neživotný</a:t>
            </a:r>
          </a:p>
          <a:p>
            <a:pPr>
              <a:buNone/>
            </a:pPr>
            <a:r>
              <a:rPr lang="cs-CZ" sz="2400" dirty="0" smtClean="0"/>
              <a:t>				ženský</a:t>
            </a:r>
          </a:p>
          <a:p>
            <a:pPr>
              <a:buNone/>
            </a:pPr>
            <a:r>
              <a:rPr lang="cs-CZ" sz="2400" dirty="0" smtClean="0"/>
              <a:t>				střední</a:t>
            </a:r>
          </a:p>
          <a:p>
            <a:pPr>
              <a:buNone/>
            </a:pPr>
            <a:r>
              <a:rPr lang="cs-CZ" sz="2400" dirty="0" smtClean="0"/>
              <a:t>    	d) </a:t>
            </a:r>
            <a:r>
              <a:rPr lang="cs-CZ" sz="2400" b="1" i="1" u="sng" dirty="0" smtClean="0">
                <a:solidFill>
                  <a:srgbClr val="C00000"/>
                </a:solidFill>
              </a:rPr>
              <a:t>vzor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928794" y="3000372"/>
            <a:ext cx="1285884" cy="1588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928794" y="3000372"/>
            <a:ext cx="1285884" cy="428628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785918" y="4357694"/>
            <a:ext cx="1428760" cy="1285884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1785918" y="4357694"/>
            <a:ext cx="1428760" cy="85725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1785918" y="4357694"/>
            <a:ext cx="1428760" cy="1588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286248" y="4357694"/>
            <a:ext cx="785818" cy="428628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4286248" y="4357694"/>
            <a:ext cx="785818" cy="1588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  <a:solidFill>
            <a:schemeClr val="accent2">
              <a:lumMod val="75000"/>
            </a:schemeClr>
          </a:solidFill>
          <a:ln w="38100">
            <a:solidFill>
              <a:srgbClr val="C00000"/>
            </a:solidFill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ROD  STŘEDNÍ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428736"/>
            <a:ext cx="8572560" cy="5000660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1100" i="1" dirty="0" smtClean="0"/>
          </a:p>
          <a:p>
            <a:pPr>
              <a:buNone/>
            </a:pPr>
            <a:r>
              <a:rPr lang="cs-CZ" sz="2400" i="1" dirty="0" smtClean="0"/>
              <a:t>zakončení</a:t>
            </a:r>
            <a:endParaRPr lang="cs-CZ" sz="2400" dirty="0" smtClean="0"/>
          </a:p>
          <a:p>
            <a:pPr>
              <a:buNone/>
            </a:pPr>
            <a:r>
              <a:rPr lang="cs-CZ" sz="2400" i="1" dirty="0" smtClean="0"/>
              <a:t>1.p.,</a:t>
            </a:r>
            <a:r>
              <a:rPr lang="cs-CZ" sz="2400" i="1" dirty="0" err="1" smtClean="0"/>
              <a:t>č.j</a:t>
            </a:r>
            <a:r>
              <a:rPr lang="cs-CZ" sz="2400" i="1" dirty="0" smtClean="0"/>
              <a:t>.</a:t>
            </a:r>
            <a:r>
              <a:rPr lang="cs-CZ" sz="2400" dirty="0" smtClean="0"/>
              <a:t>		-o		-e		-e		-í</a:t>
            </a:r>
          </a:p>
          <a:p>
            <a:pPr>
              <a:buNone/>
            </a:pPr>
            <a:r>
              <a:rPr lang="cs-CZ" sz="2400" i="1" dirty="0" smtClean="0"/>
              <a:t>2.p.,</a:t>
            </a:r>
            <a:r>
              <a:rPr lang="cs-CZ" sz="2400" i="1" dirty="0" err="1" smtClean="0"/>
              <a:t>č.j</a:t>
            </a:r>
            <a:r>
              <a:rPr lang="cs-CZ" sz="2400" i="1" dirty="0" smtClean="0"/>
              <a:t>.</a:t>
            </a:r>
            <a:r>
              <a:rPr lang="cs-CZ" sz="2400" dirty="0" smtClean="0"/>
              <a:t>				-e		-</a:t>
            </a:r>
            <a:r>
              <a:rPr lang="cs-CZ" sz="2400" dirty="0" err="1" smtClean="0"/>
              <a:t>ete</a:t>
            </a:r>
            <a:r>
              <a:rPr lang="cs-CZ" sz="2400" dirty="0" smtClean="0"/>
              <a:t>			</a:t>
            </a:r>
          </a:p>
          <a:p>
            <a:pPr>
              <a:buNone/>
            </a:pPr>
            <a:r>
              <a:rPr lang="cs-CZ" sz="2400" dirty="0" smtClean="0"/>
              <a:t>					</a:t>
            </a:r>
          </a:p>
          <a:p>
            <a:pPr>
              <a:buNone/>
            </a:pPr>
            <a:r>
              <a:rPr lang="cs-CZ" sz="2400" i="1" dirty="0" smtClean="0"/>
              <a:t>vzor</a:t>
            </a:r>
            <a:r>
              <a:rPr lang="cs-CZ" sz="2400" dirty="0" smtClean="0"/>
              <a:t>	         </a:t>
            </a:r>
            <a:r>
              <a:rPr lang="cs-CZ" sz="2400" b="1" dirty="0" smtClean="0"/>
              <a:t>město</a:t>
            </a:r>
            <a:r>
              <a:rPr lang="cs-CZ" sz="2400" dirty="0" smtClean="0"/>
              <a:t>	          </a:t>
            </a:r>
            <a:r>
              <a:rPr lang="cs-CZ" sz="2400" b="1" dirty="0" smtClean="0"/>
              <a:t>moře</a:t>
            </a:r>
            <a:r>
              <a:rPr lang="cs-CZ" sz="2400" i="1" dirty="0" smtClean="0"/>
              <a:t>	             </a:t>
            </a:r>
            <a:r>
              <a:rPr lang="cs-CZ" sz="2400" b="1" dirty="0" smtClean="0"/>
              <a:t>kuře	        stavení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	</a:t>
            </a:r>
          </a:p>
          <a:p>
            <a:pPr>
              <a:buNone/>
            </a:pPr>
            <a:r>
              <a:rPr lang="cs-CZ" sz="2400" i="1" dirty="0" smtClean="0"/>
              <a:t>pravopis</a:t>
            </a:r>
            <a:r>
              <a:rPr lang="cs-CZ" sz="2400" dirty="0" smtClean="0"/>
              <a:t> 	-y		-i	          (7.p.-</a:t>
            </a:r>
            <a:r>
              <a:rPr lang="cs-CZ" sz="2400" dirty="0" err="1" smtClean="0"/>
              <a:t>aty</a:t>
            </a:r>
            <a:r>
              <a:rPr lang="cs-CZ" sz="2400" dirty="0" smtClean="0"/>
              <a:t>)		-í	</a:t>
            </a:r>
            <a:endParaRPr lang="cs-CZ" sz="2400" dirty="0"/>
          </a:p>
        </p:txBody>
      </p:sp>
      <p:cxnSp>
        <p:nvCxnSpPr>
          <p:cNvPr id="4" name="Přímá spojovací šipka 3"/>
          <p:cNvCxnSpPr/>
          <p:nvPr/>
        </p:nvCxnSpPr>
        <p:spPr>
          <a:xfrm rot="5400000">
            <a:off x="5822959" y="3178173"/>
            <a:ext cx="500066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 rot="5400000">
            <a:off x="3894133" y="3178173"/>
            <a:ext cx="500066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5400000">
            <a:off x="1893869" y="2963859"/>
            <a:ext cx="928694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5400000">
            <a:off x="7323157" y="2963859"/>
            <a:ext cx="928694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>
            <a:off x="2143902" y="4071148"/>
            <a:ext cx="428628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>
            <a:off x="3929852" y="4071148"/>
            <a:ext cx="428628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5858678" y="4071148"/>
            <a:ext cx="428628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>
            <a:off x="7573190" y="4071148"/>
            <a:ext cx="428628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-785850" y="4071942"/>
            <a:ext cx="5000660" cy="1588"/>
          </a:xfrm>
          <a:prstGeom prst="lin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285720" y="3786190"/>
            <a:ext cx="8572560" cy="1588"/>
          </a:xfrm>
          <a:prstGeom prst="lin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  <a:ln w="38100">
            <a:solidFill>
              <a:srgbClr val="C00000"/>
            </a:solidFill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ROD  ŽENSKÝ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214974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 </a:t>
            </a:r>
          </a:p>
          <a:p>
            <a:pPr>
              <a:buNone/>
            </a:pPr>
            <a:r>
              <a:rPr lang="cs-CZ" sz="2400" i="1" dirty="0" smtClean="0"/>
              <a:t>zakončení</a:t>
            </a:r>
            <a:r>
              <a:rPr lang="cs-CZ" sz="2400" dirty="0" smtClean="0"/>
              <a:t>	     samohláska		                   souhláska</a:t>
            </a:r>
          </a:p>
          <a:p>
            <a:pPr>
              <a:buNone/>
            </a:pPr>
            <a:r>
              <a:rPr lang="cs-CZ" sz="2400" dirty="0" smtClean="0"/>
              <a:t> </a:t>
            </a:r>
          </a:p>
          <a:p>
            <a:pPr>
              <a:buNone/>
            </a:pPr>
            <a:r>
              <a:rPr lang="cs-CZ" sz="2400" i="1" dirty="0" smtClean="0"/>
              <a:t>1.p.,</a:t>
            </a:r>
            <a:r>
              <a:rPr lang="cs-CZ" sz="2400" i="1" dirty="0" err="1" smtClean="0"/>
              <a:t>č.j</a:t>
            </a:r>
            <a:r>
              <a:rPr lang="cs-CZ" sz="2400" i="1" dirty="0" smtClean="0"/>
              <a:t>.</a:t>
            </a:r>
            <a:r>
              <a:rPr lang="cs-CZ" sz="2400" dirty="0" smtClean="0"/>
              <a:t>		-a		-e		 -		 -</a:t>
            </a:r>
          </a:p>
          <a:p>
            <a:pPr>
              <a:buNone/>
            </a:pPr>
            <a:r>
              <a:rPr lang="cs-CZ" sz="2400" i="1" dirty="0" smtClean="0"/>
              <a:t>2.p.,</a:t>
            </a:r>
            <a:r>
              <a:rPr lang="cs-CZ" sz="2400" i="1" dirty="0" err="1" smtClean="0"/>
              <a:t>č.j</a:t>
            </a:r>
            <a:r>
              <a:rPr lang="cs-CZ" sz="2400" i="1" dirty="0" smtClean="0"/>
              <a:t>.</a:t>
            </a:r>
            <a:r>
              <a:rPr lang="cs-CZ" sz="2400" dirty="0" smtClean="0"/>
              <a:t>						-e	             -i			</a:t>
            </a:r>
          </a:p>
          <a:p>
            <a:pPr>
              <a:buNone/>
            </a:pPr>
            <a:r>
              <a:rPr lang="cs-CZ" sz="2400" i="1" dirty="0" smtClean="0"/>
              <a:t>vzor</a:t>
            </a:r>
            <a:r>
              <a:rPr lang="cs-CZ" sz="2400" dirty="0" smtClean="0"/>
              <a:t>		</a:t>
            </a:r>
            <a:r>
              <a:rPr lang="cs-CZ" sz="2400" b="1" dirty="0" smtClean="0"/>
              <a:t>žena</a:t>
            </a:r>
            <a:r>
              <a:rPr lang="cs-CZ" sz="2400" dirty="0" smtClean="0"/>
              <a:t>		</a:t>
            </a:r>
            <a:r>
              <a:rPr lang="cs-CZ" sz="2400" b="1" dirty="0" smtClean="0"/>
              <a:t>růže</a:t>
            </a:r>
            <a:r>
              <a:rPr lang="cs-CZ" sz="2400" dirty="0" smtClean="0"/>
              <a:t>	          </a:t>
            </a:r>
            <a:r>
              <a:rPr lang="cs-CZ" sz="2400" b="1" dirty="0" smtClean="0"/>
              <a:t>píseň</a:t>
            </a:r>
            <a:r>
              <a:rPr lang="cs-CZ" sz="2400" dirty="0" smtClean="0"/>
              <a:t>	           </a:t>
            </a:r>
            <a:r>
              <a:rPr lang="cs-CZ" sz="2400" b="1" dirty="0" smtClean="0"/>
              <a:t>kost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400" i="1" dirty="0" smtClean="0"/>
              <a:t>pravopis</a:t>
            </a:r>
            <a:r>
              <a:rPr lang="cs-CZ" sz="2400" dirty="0" smtClean="0"/>
              <a:t>	 -y	              -i		-i	             -i</a:t>
            </a:r>
          </a:p>
          <a:p>
            <a:pPr>
              <a:buNone/>
            </a:pPr>
            <a:endParaRPr lang="cs-CZ" sz="2400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7000892" y="2285992"/>
            <a:ext cx="785818" cy="57150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 rot="10800000" flipV="1">
            <a:off x="6286512" y="2285992"/>
            <a:ext cx="714380" cy="57150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10800000" flipV="1">
            <a:off x="2643174" y="2285992"/>
            <a:ext cx="785818" cy="57150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428992" y="2285992"/>
            <a:ext cx="857256" cy="57150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>
            <a:off x="7751785" y="3749677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>
            <a:off x="5930116" y="3785396"/>
            <a:ext cx="428628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5400000">
            <a:off x="3894133" y="3606801"/>
            <a:ext cx="928694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5400000">
            <a:off x="2143902" y="3642520"/>
            <a:ext cx="857256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5400000">
            <a:off x="7466033" y="4892685"/>
            <a:ext cx="928694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5400000">
            <a:off x="5715802" y="4856966"/>
            <a:ext cx="857256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5400000">
            <a:off x="3929852" y="4856966"/>
            <a:ext cx="857256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5400000">
            <a:off x="2108183" y="4892685"/>
            <a:ext cx="928694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-750131" y="4036223"/>
            <a:ext cx="5214974" cy="1588"/>
          </a:xfrm>
          <a:prstGeom prst="lin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428596" y="4429132"/>
            <a:ext cx="8286808" cy="1588"/>
          </a:xfrm>
          <a:prstGeom prst="lin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357298"/>
            <a:ext cx="8858312" cy="5214974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400" dirty="0" smtClean="0"/>
              <a:t> </a:t>
            </a:r>
          </a:p>
          <a:p>
            <a:pPr>
              <a:buNone/>
            </a:pPr>
            <a:r>
              <a:rPr lang="cs-CZ" sz="2400" i="1" dirty="0" smtClean="0"/>
              <a:t>zakončení</a:t>
            </a:r>
            <a:r>
              <a:rPr lang="cs-CZ" sz="2400" dirty="0" smtClean="0"/>
              <a:t>		 souhláska			           samohláska 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400" i="1" dirty="0" smtClean="0"/>
              <a:t>1.p.,</a:t>
            </a:r>
            <a:r>
              <a:rPr lang="cs-CZ" sz="2400" i="1" dirty="0" err="1" smtClean="0"/>
              <a:t>č.j</a:t>
            </a:r>
            <a:r>
              <a:rPr lang="cs-CZ" sz="2400" i="1" dirty="0" smtClean="0"/>
              <a:t>.</a:t>
            </a:r>
            <a:r>
              <a:rPr lang="cs-CZ" sz="2400" dirty="0" smtClean="0"/>
              <a:t>	        tvrdá/obojetná	    měkká/obojetná	     -a		-e</a:t>
            </a:r>
          </a:p>
          <a:p>
            <a:pPr>
              <a:buNone/>
            </a:pPr>
            <a:r>
              <a:rPr lang="cs-CZ" sz="2400" dirty="0" smtClean="0"/>
              <a:t>  </a:t>
            </a:r>
          </a:p>
          <a:p>
            <a:pPr>
              <a:buNone/>
            </a:pPr>
            <a:r>
              <a:rPr lang="cs-CZ" sz="2400" i="1" dirty="0" smtClean="0"/>
              <a:t>2.p.,</a:t>
            </a:r>
            <a:r>
              <a:rPr lang="cs-CZ" sz="2400" i="1" dirty="0" err="1" smtClean="0"/>
              <a:t>č.j</a:t>
            </a:r>
            <a:r>
              <a:rPr lang="cs-CZ" sz="2400" i="1" dirty="0" smtClean="0"/>
              <a:t>.</a:t>
            </a:r>
            <a:r>
              <a:rPr lang="cs-CZ" sz="2400" dirty="0" smtClean="0"/>
              <a:t>	         -a	        -u, -a                -e	         -e				           </a:t>
            </a:r>
          </a:p>
          <a:p>
            <a:pPr>
              <a:buNone/>
            </a:pPr>
            <a:r>
              <a:rPr lang="cs-CZ" sz="2400" dirty="0" smtClean="0"/>
              <a:t>		</a:t>
            </a:r>
          </a:p>
          <a:p>
            <a:pPr>
              <a:buNone/>
            </a:pPr>
            <a:r>
              <a:rPr lang="cs-CZ" sz="2400" i="1" dirty="0" smtClean="0"/>
              <a:t>životnost        </a:t>
            </a:r>
            <a:r>
              <a:rPr lang="cs-CZ" sz="2400" dirty="0" smtClean="0"/>
              <a:t>živ.        než.	    živ.	         než.	      živ.	              živ.</a:t>
            </a:r>
          </a:p>
          <a:p>
            <a:pPr>
              <a:buNone/>
            </a:pPr>
            <a:r>
              <a:rPr lang="cs-CZ" sz="2400" dirty="0" smtClean="0"/>
              <a:t>		</a:t>
            </a:r>
          </a:p>
          <a:p>
            <a:pPr>
              <a:buNone/>
            </a:pPr>
            <a:r>
              <a:rPr lang="cs-CZ" sz="2400" i="1" dirty="0" smtClean="0"/>
              <a:t>vzor</a:t>
            </a:r>
            <a:r>
              <a:rPr lang="cs-CZ" sz="2400" dirty="0" smtClean="0"/>
              <a:t>	       </a:t>
            </a:r>
            <a:r>
              <a:rPr lang="cs-CZ" sz="2400" b="1" dirty="0" smtClean="0"/>
              <a:t>pán</a:t>
            </a:r>
            <a:r>
              <a:rPr lang="cs-CZ" sz="2400" dirty="0" smtClean="0"/>
              <a:t>	        </a:t>
            </a:r>
            <a:r>
              <a:rPr lang="cs-CZ" sz="2400" b="1" dirty="0" smtClean="0"/>
              <a:t>hrad</a:t>
            </a:r>
            <a:r>
              <a:rPr lang="cs-CZ" sz="2400" dirty="0" smtClean="0"/>
              <a:t>	   </a:t>
            </a:r>
            <a:r>
              <a:rPr lang="cs-CZ" sz="2400" b="1" dirty="0" smtClean="0"/>
              <a:t>muž</a:t>
            </a:r>
            <a:r>
              <a:rPr lang="cs-CZ" sz="2400" dirty="0" smtClean="0"/>
              <a:t>	        </a:t>
            </a:r>
            <a:r>
              <a:rPr lang="cs-CZ" sz="2400" b="1" dirty="0" smtClean="0"/>
              <a:t>stroj</a:t>
            </a:r>
            <a:r>
              <a:rPr lang="cs-CZ" sz="2400" dirty="0" smtClean="0"/>
              <a:t>	</a:t>
            </a:r>
            <a:r>
              <a:rPr lang="cs-CZ" sz="2400" b="1" dirty="0" smtClean="0"/>
              <a:t>předseda</a:t>
            </a:r>
            <a:r>
              <a:rPr lang="cs-CZ" sz="2400" dirty="0" smtClean="0"/>
              <a:t>     </a:t>
            </a:r>
            <a:r>
              <a:rPr lang="cs-CZ" sz="2400" b="1" dirty="0" smtClean="0"/>
              <a:t>soudce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</a:t>
            </a:r>
          </a:p>
          <a:p>
            <a:pPr>
              <a:buNone/>
            </a:pPr>
            <a:r>
              <a:rPr lang="cs-CZ" sz="2400" i="1" dirty="0" smtClean="0"/>
              <a:t>pravopis        </a:t>
            </a:r>
            <a:r>
              <a:rPr lang="cs-CZ" sz="2400" dirty="0" smtClean="0"/>
              <a:t>-y	          -y		    </a:t>
            </a:r>
            <a:r>
              <a:rPr lang="cs-CZ" sz="2400" b="1" dirty="0" smtClean="0"/>
              <a:t>-i</a:t>
            </a:r>
            <a:r>
              <a:rPr lang="cs-CZ" sz="2400" dirty="0" smtClean="0"/>
              <a:t>	          </a:t>
            </a:r>
            <a:r>
              <a:rPr lang="cs-CZ" sz="2400" b="1" dirty="0" smtClean="0"/>
              <a:t>-i</a:t>
            </a:r>
            <a:r>
              <a:rPr lang="cs-CZ" sz="2400" dirty="0" smtClean="0"/>
              <a:t>		     -y	              </a:t>
            </a:r>
            <a:r>
              <a:rPr lang="cs-CZ" sz="2400" b="1" dirty="0" smtClean="0"/>
              <a:t>-i</a:t>
            </a:r>
            <a:r>
              <a:rPr lang="cs-CZ" sz="2400" dirty="0" smtClean="0"/>
              <a:t>      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74638"/>
            <a:ext cx="8858312" cy="1143000"/>
          </a:xfrm>
          <a:solidFill>
            <a:schemeClr val="accent2">
              <a:lumMod val="75000"/>
            </a:schemeClr>
          </a:solidFill>
          <a:ln w="38100">
            <a:solidFill>
              <a:srgbClr val="C00000"/>
            </a:solidFill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ROD  MUŽSKÝ</a:t>
            </a:r>
            <a:endParaRPr lang="cs-CZ" sz="3200" dirty="0">
              <a:solidFill>
                <a:schemeClr val="bg1"/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rot="10800000" flipV="1">
            <a:off x="3357554" y="1071546"/>
            <a:ext cx="1214446" cy="50006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4572000" y="1071546"/>
            <a:ext cx="3000396" cy="57150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 flipV="1">
            <a:off x="2285984" y="2143116"/>
            <a:ext cx="1143008" cy="35719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428992" y="2143116"/>
            <a:ext cx="1071570" cy="35719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7215206" y="2143116"/>
            <a:ext cx="642942" cy="50006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7858148" y="2143116"/>
            <a:ext cx="571504" cy="50006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0800000" flipV="1">
            <a:off x="1857356" y="2857496"/>
            <a:ext cx="500066" cy="35719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357422" y="2857496"/>
            <a:ext cx="428628" cy="35719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10800000" flipV="1">
            <a:off x="4357686" y="2857496"/>
            <a:ext cx="571504" cy="35719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4929190" y="2857496"/>
            <a:ext cx="500066" cy="42862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rot="5400000">
            <a:off x="1679555" y="3963991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5400000">
            <a:off x="2607455" y="3964785"/>
            <a:ext cx="357984" cy="79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rot="5400000">
            <a:off x="4108447" y="4035429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5400000">
            <a:off x="5322893" y="4035429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rot="5400000">
            <a:off x="6573058" y="3571082"/>
            <a:ext cx="999338" cy="79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rot="5400000">
            <a:off x="8001818" y="3499644"/>
            <a:ext cx="1000132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 rot="5400000">
            <a:off x="1679555" y="4821247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rot="5400000">
            <a:off x="5322893" y="5607065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rot="5400000">
            <a:off x="4108447" y="4821247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 rot="5400000">
            <a:off x="2608249" y="4821247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 rot="5400000">
            <a:off x="6894529" y="5607065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5400000">
            <a:off x="8323289" y="5607065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 rot="5400000">
            <a:off x="5322893" y="4821247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 rot="5400000">
            <a:off x="4108447" y="5607065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 rot="5400000">
            <a:off x="2608249" y="5607065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/>
          <p:nvPr/>
        </p:nvCxnSpPr>
        <p:spPr>
          <a:xfrm rot="5400000">
            <a:off x="1679555" y="5607065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/>
          <p:nvPr/>
        </p:nvCxnSpPr>
        <p:spPr>
          <a:xfrm rot="5400000">
            <a:off x="8323289" y="4821247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/>
          <p:nvPr/>
        </p:nvCxnSpPr>
        <p:spPr>
          <a:xfrm rot="5400000">
            <a:off x="6894529" y="4892685"/>
            <a:ext cx="35719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 rot="5400000">
            <a:off x="-1178759" y="3964785"/>
            <a:ext cx="5214974" cy="1588"/>
          </a:xfrm>
          <a:prstGeom prst="lin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>
            <a:off x="142844" y="5429264"/>
            <a:ext cx="8858312" cy="1588"/>
          </a:xfrm>
          <a:prstGeom prst="lin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  <a:ln w="38100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PRAVOPIS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929222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˃ ˃ </a:t>
            </a:r>
            <a:r>
              <a:rPr lang="cs-CZ" sz="2400" dirty="0" smtClean="0"/>
              <a:t>1. a 5.p.č.mn, </a:t>
            </a:r>
            <a:r>
              <a:rPr lang="cs-CZ" sz="2400" dirty="0" err="1" smtClean="0"/>
              <a:t>r.m.živ</a:t>
            </a:r>
            <a:r>
              <a:rPr lang="cs-CZ" sz="2400" dirty="0" smtClean="0"/>
              <a:t>.    </a:t>
            </a:r>
            <a:r>
              <a:rPr lang="cs-CZ" sz="2400" b="1" dirty="0" smtClean="0"/>
              <a:t>   </a:t>
            </a:r>
            <a:r>
              <a:rPr lang="cs-CZ" sz="2800" b="1" dirty="0" smtClean="0">
                <a:solidFill>
                  <a:srgbClr val="FF0000"/>
                </a:solidFill>
              </a:rPr>
              <a:t>-i</a:t>
            </a:r>
            <a:endParaRPr lang="cs-CZ" sz="28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˃ ˃ </a:t>
            </a:r>
            <a:r>
              <a:rPr lang="cs-CZ" sz="2400" dirty="0" smtClean="0"/>
              <a:t>U podstatných jmen je:</a:t>
            </a:r>
          </a:p>
          <a:p>
            <a:pPr>
              <a:buNone/>
            </a:pPr>
            <a:r>
              <a:rPr lang="cs-CZ" sz="2400" dirty="0" smtClean="0"/>
              <a:t>		</a:t>
            </a:r>
            <a:r>
              <a:rPr lang="cs-CZ" sz="2400" b="1" dirty="0" smtClean="0">
                <a:solidFill>
                  <a:srgbClr val="FF0000"/>
                </a:solidFill>
              </a:rPr>
              <a:t>˃  </a:t>
            </a:r>
            <a:r>
              <a:rPr lang="cs-CZ" sz="2400" dirty="0" smtClean="0"/>
              <a:t>koncovka </a:t>
            </a:r>
            <a:r>
              <a:rPr lang="cs-CZ" sz="2400" b="1" dirty="0" smtClean="0">
                <a:solidFill>
                  <a:srgbClr val="FF0000"/>
                </a:solidFill>
              </a:rPr>
              <a:t>–</a:t>
            </a:r>
            <a:r>
              <a:rPr lang="cs-CZ" sz="2400" b="1" dirty="0" err="1" smtClean="0">
                <a:solidFill>
                  <a:srgbClr val="FF0000"/>
                </a:solidFill>
              </a:rPr>
              <a:t>ovi</a:t>
            </a:r>
            <a:r>
              <a:rPr lang="cs-CZ" sz="2400" dirty="0" smtClean="0"/>
              <a:t> vždy měkká</a:t>
            </a:r>
          </a:p>
          <a:p>
            <a:pPr>
              <a:buNone/>
            </a:pPr>
            <a:r>
              <a:rPr lang="cs-CZ" sz="2400" dirty="0" smtClean="0"/>
              <a:t>		</a:t>
            </a:r>
            <a:r>
              <a:rPr lang="cs-CZ" sz="2400" b="1" dirty="0" smtClean="0">
                <a:solidFill>
                  <a:srgbClr val="FF0000"/>
                </a:solidFill>
              </a:rPr>
              <a:t>˃  </a:t>
            </a:r>
            <a:r>
              <a:rPr lang="cs-CZ" sz="2400" dirty="0" smtClean="0"/>
              <a:t>koncovka </a:t>
            </a:r>
            <a:r>
              <a:rPr lang="cs-CZ" sz="2400" b="1" dirty="0" smtClean="0">
                <a:solidFill>
                  <a:srgbClr val="FF0000"/>
                </a:solidFill>
              </a:rPr>
              <a:t>–</a:t>
            </a:r>
            <a:r>
              <a:rPr lang="cs-CZ" sz="2400" b="1" dirty="0" err="1" smtClean="0">
                <a:solidFill>
                  <a:srgbClr val="FF0000"/>
                </a:solidFill>
              </a:rPr>
              <a:t>ami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(7.p., č. mn. - ženami) je měkká</a:t>
            </a:r>
          </a:p>
          <a:p>
            <a:pPr>
              <a:buNone/>
            </a:pPr>
            <a:r>
              <a:rPr lang="cs-CZ" sz="2400" dirty="0" smtClean="0"/>
              <a:t>		</a:t>
            </a:r>
            <a:r>
              <a:rPr lang="cs-CZ" sz="2400" b="1" dirty="0" smtClean="0">
                <a:solidFill>
                  <a:srgbClr val="FF0000"/>
                </a:solidFill>
              </a:rPr>
              <a:t>˃  </a:t>
            </a:r>
            <a:r>
              <a:rPr lang="cs-CZ" sz="2400" dirty="0" smtClean="0"/>
              <a:t>koncovka </a:t>
            </a:r>
            <a:r>
              <a:rPr lang="cs-CZ" sz="2400" b="1" dirty="0" smtClean="0">
                <a:solidFill>
                  <a:srgbClr val="FF0000"/>
                </a:solidFill>
              </a:rPr>
              <a:t>–</a:t>
            </a:r>
            <a:r>
              <a:rPr lang="cs-CZ" sz="2400" b="1" dirty="0" err="1" smtClean="0">
                <a:solidFill>
                  <a:srgbClr val="FF0000"/>
                </a:solidFill>
              </a:rPr>
              <a:t>ích</a:t>
            </a:r>
            <a:r>
              <a:rPr lang="cs-CZ" sz="2400" dirty="0" smtClean="0"/>
              <a:t> je měkká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˃ ˃ </a:t>
            </a:r>
            <a:r>
              <a:rPr lang="cs-CZ" sz="2400" dirty="0" smtClean="0"/>
              <a:t>5.p. </a:t>
            </a:r>
            <a:r>
              <a:rPr lang="cs-CZ" sz="2400" dirty="0" err="1" smtClean="0"/>
              <a:t>č.j</a:t>
            </a:r>
            <a:r>
              <a:rPr lang="cs-CZ" sz="2400" dirty="0" smtClean="0"/>
              <a:t>. – vzor soudce → </a:t>
            </a:r>
            <a:r>
              <a:rPr lang="cs-CZ" sz="2400" dirty="0" err="1" smtClean="0"/>
              <a:t>soudce</a:t>
            </a:r>
            <a:r>
              <a:rPr lang="cs-CZ" sz="2400" dirty="0" smtClean="0"/>
              <a:t>!</a:t>
            </a:r>
          </a:p>
          <a:p>
            <a:pPr>
              <a:buNone/>
            </a:pPr>
            <a:r>
              <a:rPr lang="cs-CZ" sz="2400" dirty="0" smtClean="0"/>
              <a:t>		       ale  5.p. </a:t>
            </a:r>
            <a:r>
              <a:rPr lang="cs-CZ" sz="2400" dirty="0" err="1" smtClean="0"/>
              <a:t>č.j</a:t>
            </a:r>
            <a:r>
              <a:rPr lang="cs-CZ" sz="2400" dirty="0" smtClean="0"/>
              <a:t>. -  otče!, starče!, chlapče!	  </a:t>
            </a:r>
          </a:p>
          <a:p>
            <a:pPr>
              <a:buNone/>
            </a:pPr>
            <a:endParaRPr lang="cs-CZ" sz="2400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3714744" y="1714488"/>
            <a:ext cx="214314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00438"/>
            <a:ext cx="8229600" cy="286861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700" b="1" dirty="0" smtClean="0">
                <a:solidFill>
                  <a:srgbClr val="C00000"/>
                </a:solidFill>
              </a:rPr>
              <a:t>Koncovka –</a:t>
            </a:r>
            <a:r>
              <a:rPr lang="cs-CZ" sz="2700" b="1" dirty="0" err="1" smtClean="0">
                <a:solidFill>
                  <a:srgbClr val="C00000"/>
                </a:solidFill>
              </a:rPr>
              <a:t>ami</a:t>
            </a:r>
            <a:r>
              <a:rPr lang="cs-CZ" sz="2700" b="1" dirty="0" smtClean="0">
                <a:solidFill>
                  <a:srgbClr val="C00000"/>
                </a:solidFill>
              </a:rPr>
              <a:t> (7.p., č. mn. – ženami) je vždy měkká. Rozhodni, kdy se jedná o tuto koncovku, poté doplň i / y</a:t>
            </a:r>
            <a:r>
              <a:rPr lang="cs-CZ" sz="2000" b="1" dirty="0" smtClean="0">
                <a:solidFill>
                  <a:srgbClr val="C00000"/>
                </a:solidFill>
              </a:rPr>
              <a:t/>
            </a:r>
            <a:br>
              <a:rPr lang="cs-CZ" sz="2000" b="1" dirty="0" smtClean="0">
                <a:solidFill>
                  <a:srgbClr val="C00000"/>
                </a:solidFill>
              </a:rPr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se </a:t>
            </a:r>
            <a:r>
              <a:rPr lang="cs-CZ" sz="2000" dirty="0" err="1" smtClean="0"/>
              <a:t>setram</a:t>
            </a:r>
            <a:r>
              <a:rPr lang="cs-CZ" sz="2000" dirty="0" smtClean="0"/>
              <a:t>__	brázdil </a:t>
            </a:r>
            <a:r>
              <a:rPr lang="cs-CZ" sz="2000" dirty="0" err="1" smtClean="0"/>
              <a:t>vodam</a:t>
            </a:r>
            <a:r>
              <a:rPr lang="cs-CZ" sz="2000" dirty="0" smtClean="0"/>
              <a:t>__	       dvě lam__	    mezi </a:t>
            </a:r>
            <a:r>
              <a:rPr lang="cs-CZ" sz="2000" dirty="0" err="1" smtClean="0"/>
              <a:t>žirafam</a:t>
            </a:r>
            <a:r>
              <a:rPr lang="cs-CZ" sz="2000" dirty="0" smtClean="0"/>
              <a:t>__</a:t>
            </a:r>
            <a:br>
              <a:rPr lang="cs-CZ" sz="2000" dirty="0" smtClean="0"/>
            </a:br>
            <a:r>
              <a:rPr lang="cs-CZ" sz="2000" dirty="0" smtClean="0"/>
              <a:t>v Příbram__	větrolam__	       obě dám__	    vábivé klam__</a:t>
            </a:r>
            <a:br>
              <a:rPr lang="cs-CZ" sz="2000" dirty="0" smtClean="0"/>
            </a:br>
            <a:r>
              <a:rPr lang="cs-CZ" sz="2000" dirty="0" smtClean="0"/>
              <a:t>do lví tlam__    	za </a:t>
            </a:r>
            <a:r>
              <a:rPr lang="cs-CZ" sz="2000" dirty="0" err="1" smtClean="0"/>
              <a:t>dívkam</a:t>
            </a:r>
            <a:r>
              <a:rPr lang="cs-CZ" sz="2000" dirty="0" smtClean="0"/>
              <a:t>__	       drahokam__      pod </a:t>
            </a:r>
            <a:r>
              <a:rPr lang="cs-CZ" sz="2000" dirty="0" err="1" smtClean="0"/>
              <a:t>kniham</a:t>
            </a:r>
            <a:r>
              <a:rPr lang="cs-CZ" sz="2000" dirty="0" smtClean="0"/>
              <a:t>__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428604"/>
            <a:ext cx="8229600" cy="285752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700" b="1" dirty="0" smtClean="0">
                <a:solidFill>
                  <a:srgbClr val="C00000"/>
                </a:solidFill>
              </a:rPr>
              <a:t>Z textu vyber podstatná jména a urči jejich mluvnické kategorie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Děti zahlédly babičku z dálky. Od rána se nemohly dočkat, až přijede. Vždycky</a:t>
            </a:r>
          </a:p>
          <a:p>
            <a:pPr>
              <a:buNone/>
            </a:pPr>
            <a:r>
              <a:rPr lang="cs-CZ" sz="2000" dirty="0" smtClean="0"/>
              <a:t>jim dovezla dárek. Ani dnes nezapomněla na čokoládu a perníčky, v tašce </a:t>
            </a:r>
          </a:p>
          <a:p>
            <a:pPr>
              <a:buNone/>
            </a:pPr>
            <a:r>
              <a:rPr lang="cs-CZ" sz="2000" dirty="0" smtClean="0"/>
              <a:t>objevily dvě nové knížky. A co to je v košíčku na zemi? Když nadzvedly látku, </a:t>
            </a:r>
          </a:p>
          <a:p>
            <a:pPr>
              <a:buNone/>
            </a:pPr>
            <a:r>
              <a:rPr lang="cs-CZ" sz="2000" dirty="0" smtClean="0"/>
              <a:t>zamňoukala na ně dvě malilinkatá koťátka. To bylo radosti!</a:t>
            </a:r>
          </a:p>
          <a:p>
            <a:pPr>
              <a:buNone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2126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335795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1846870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Opakování vzorů podstatných jmen včetně pravopisu</a:t>
                      </a:r>
                      <a:r>
                        <a:rPr lang="cs-CZ" baseline="0" dirty="0" smtClean="0"/>
                        <a:t> – společně se žáky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Pracovní list  + interaktivní tabule –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a) výběr podstatných jmen z textu a určování mluvnických kategorií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b) odlišování koncovky –</a:t>
                      </a:r>
                      <a:r>
                        <a:rPr lang="cs-CZ" baseline="0" dirty="0" err="1" smtClean="0"/>
                        <a:t>ami</a:t>
                      </a:r>
                      <a:r>
                        <a:rPr lang="cs-CZ" baseline="0" dirty="0" smtClean="0"/>
                        <a:t> od jiných koncovek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Pracovní listy - </a:t>
                      </a:r>
                      <a:r>
                        <a:rPr lang="cs-CZ" dirty="0" smtClean="0">
                          <a:hlinkClick r:id="rId2" action="ppaction://hlinkfile"/>
                        </a:rPr>
                        <a:t>VY_32_INOVACE_01_A_02_PODSTATNÁ </a:t>
                      </a:r>
                      <a:r>
                        <a:rPr lang="cs-CZ" dirty="0" err="1" smtClean="0">
                          <a:hlinkClick r:id="rId2" action="ppaction://hlinkfile"/>
                        </a:rPr>
                        <a:t>JMÉNA</a:t>
                      </a:r>
                      <a:r>
                        <a:rPr lang="cs-CZ" dirty="0" smtClean="0">
                          <a:hlinkClick r:id="rId2" action="ppaction://hlinkfile"/>
                        </a:rPr>
                        <a:t>.</a:t>
                      </a:r>
                      <a:r>
                        <a:rPr lang="cs-CZ" dirty="0" err="1" smtClean="0">
                          <a:hlinkClick r:id="rId2" action="ppaction://hlinkfile"/>
                        </a:rPr>
                        <a:t>xlsx</a:t>
                      </a:r>
                      <a:r>
                        <a:rPr lang="cs-CZ" dirty="0" smtClean="0"/>
                        <a:t>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                </a:t>
                      </a:r>
                      <a:r>
                        <a:rPr lang="cs-CZ" dirty="0" smtClean="0"/>
                        <a:t>(</a:t>
                      </a:r>
                      <a:r>
                        <a:rPr lang="cs-CZ" smtClean="0"/>
                        <a:t>hypertextový odkaz z </a:t>
                      </a:r>
                      <a:r>
                        <a:rPr lang="cs-CZ" dirty="0" smtClean="0"/>
                        <a:t>vlastních zdrojů)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3214686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328</Words>
  <PresentationFormat>Předvádění na obrazovce (4:3)</PresentationFormat>
  <Paragraphs>111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PODSTATNÁ JMÉNA</vt:lpstr>
      <vt:lpstr>Snímek 2</vt:lpstr>
      <vt:lpstr>PODSTATNÁ JMÉNA</vt:lpstr>
      <vt:lpstr>Kategorie podstatných jmen (opakování)</vt:lpstr>
      <vt:lpstr>ROD  STŘEDNÍ</vt:lpstr>
      <vt:lpstr>ROD  ŽENSKÝ</vt:lpstr>
      <vt:lpstr>ROD  MUŽSKÝ</vt:lpstr>
      <vt:lpstr>PRAVOPIS</vt:lpstr>
      <vt:lpstr>Koncovka –ami (7.p., č. mn. – ženami) je vždy měkká. Rozhodni, kdy se jedná o tuto koncovku, poté doplň i / y  se setram__ brázdil vodam__        dvě lam__     mezi žirafam__ v Příbram__ větrolam__        obě dám__     vábivé klam__ do lví tlam__     za dívkam__        drahokam__      pod kniham__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92</cp:revision>
  <dcterms:created xsi:type="dcterms:W3CDTF">2012-01-20T18:34:33Z</dcterms:created>
  <dcterms:modified xsi:type="dcterms:W3CDTF">2012-02-25T16:19:49Z</dcterms:modified>
</cp:coreProperties>
</file>