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8505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Podstatná jména – části těla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VY_32_INOVACE_01_A_3_PODSTATNÁ JMÉNA – části těla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listopadu 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2. listopadu 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VI.A, VI.B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Tvarosloví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Podstatná jména – části těla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Části těla – dvojné (duálové</a:t>
                      </a:r>
                      <a:r>
                        <a:rPr lang="cs-CZ" baseline="0" dirty="0" smtClean="0"/>
                        <a:t>) tvary, skloňování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Skloňování podstatných jmen</a:t>
            </a:r>
            <a:br>
              <a:rPr lang="cs-CZ" sz="3200" b="1" dirty="0" smtClean="0"/>
            </a:br>
            <a:r>
              <a:rPr lang="cs-CZ" sz="3200" b="1" dirty="0" smtClean="0"/>
              <a:t> – části lidského těla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Množné číslo podstatných jmen označujících části těla (lidského, zvířecího) má zvláštní tvary –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dvojné (duálové) tvary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cs typeface="Aharoni" pitchFamily="2" charset="-79"/>
              </a:rPr>
              <a:t>  </a:t>
            </a:r>
          </a:p>
          <a:p>
            <a:pPr marL="457200" indent="-457200">
              <a:buAutoNum type="alphaLcParenR"/>
            </a:pPr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oči, uši</a:t>
            </a:r>
          </a:p>
          <a:p>
            <a:pPr marL="457200" indent="-457200">
              <a:buNone/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cs typeface="Aharoni" pitchFamily="2" charset="-79"/>
              </a:rPr>
              <a:t>	číslo jednotné – oko, ucho – rodu středního, vzor město</a:t>
            </a:r>
          </a:p>
          <a:p>
            <a:pPr marL="457200" indent="-457200">
              <a:buNone/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cs typeface="Aharoni" pitchFamily="2" charset="-79"/>
              </a:rPr>
              <a:t>	číslo množné – oči, uši – rodu ženského</a:t>
            </a:r>
          </a:p>
          <a:p>
            <a:pPr marL="457200" indent="-457200">
              <a:buNone/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cs typeface="Aharoni" pitchFamily="2" charset="-79"/>
              </a:rPr>
              <a:t>		skloňování:	</a:t>
            </a:r>
            <a:endParaRPr lang="cs-CZ" sz="2000" dirty="0">
              <a:solidFill>
                <a:schemeClr val="accent4">
                  <a:lumMod val="75000"/>
                </a:schemeClr>
              </a:solidFill>
              <a:cs typeface="Aharoni" pitchFamily="2" charset="-79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00364" y="3643314"/>
          <a:ext cx="3571899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0633"/>
                <a:gridCol w="1190633"/>
                <a:gridCol w="1190633"/>
              </a:tblGrid>
              <a:tr h="3393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oči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uši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331">
                <a:tc>
                  <a:txBody>
                    <a:bodyPr/>
                    <a:lstStyle/>
                    <a:p>
                      <a:r>
                        <a:rPr lang="cs-CZ" dirty="0" smtClean="0"/>
                        <a:t>1.pád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oči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uši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331">
                <a:tc>
                  <a:txBody>
                    <a:bodyPr/>
                    <a:lstStyle/>
                    <a:p>
                      <a:r>
                        <a:rPr lang="cs-CZ" smtClean="0"/>
                        <a:t>2.pád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očí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uší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331">
                <a:tc>
                  <a:txBody>
                    <a:bodyPr/>
                    <a:lstStyle/>
                    <a:p>
                      <a:r>
                        <a:rPr lang="cs-CZ" smtClean="0"/>
                        <a:t>3.pád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očím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uším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331">
                <a:tc>
                  <a:txBody>
                    <a:bodyPr/>
                    <a:lstStyle/>
                    <a:p>
                      <a:r>
                        <a:rPr lang="cs-CZ" dirty="0" smtClean="0"/>
                        <a:t>4.pád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oči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uši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331">
                <a:tc>
                  <a:txBody>
                    <a:bodyPr/>
                    <a:lstStyle/>
                    <a:p>
                      <a:r>
                        <a:rPr lang="cs-CZ" smtClean="0"/>
                        <a:t>5.pád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oči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uši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331">
                <a:tc>
                  <a:txBody>
                    <a:bodyPr/>
                    <a:lstStyle/>
                    <a:p>
                      <a:r>
                        <a:rPr lang="cs-CZ" dirty="0" smtClean="0"/>
                        <a:t>6.pád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očích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uších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331">
                <a:tc>
                  <a:txBody>
                    <a:bodyPr/>
                    <a:lstStyle/>
                    <a:p>
                      <a:r>
                        <a:rPr lang="cs-CZ" dirty="0" smtClean="0"/>
                        <a:t>7.pád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očima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ušima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Skloňování podstatných jmen</a:t>
            </a:r>
            <a:br>
              <a:rPr lang="cs-CZ" sz="3200" b="1" dirty="0" smtClean="0"/>
            </a:br>
            <a:r>
              <a:rPr lang="cs-CZ" sz="3200" b="1" dirty="0" smtClean="0"/>
              <a:t> – části lidského těla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b) </a:t>
            </a:r>
            <a:r>
              <a:rPr lang="cs-CZ" sz="2400" u="sng" dirty="0" smtClean="0">
                <a:solidFill>
                  <a:schemeClr val="accent4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ruce, nohy, prsa, kolena, ramena</a:t>
            </a:r>
            <a:endParaRPr lang="cs-CZ" sz="2400" u="sng" dirty="0">
              <a:solidFill>
                <a:schemeClr val="accent4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62" y="2285992"/>
          <a:ext cx="7643867" cy="35840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0548"/>
                <a:gridCol w="1261609"/>
                <a:gridCol w="1410034"/>
                <a:gridCol w="1533720"/>
                <a:gridCol w="1434773"/>
                <a:gridCol w="1113183"/>
              </a:tblGrid>
              <a:tr h="3839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ruce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nohy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kolena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ramena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prsa</a:t>
                      </a:r>
                      <a:endParaRPr lang="cs-CZ" dirty="0"/>
                    </a:p>
                  </a:txBody>
                  <a:tcPr/>
                </a:tc>
              </a:tr>
              <a:tr h="383979">
                <a:tc>
                  <a:txBody>
                    <a:bodyPr/>
                    <a:lstStyle/>
                    <a:p>
                      <a:r>
                        <a:rPr lang="cs-CZ" dirty="0" smtClean="0"/>
                        <a:t>1.pád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ruce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kolena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ramena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prsa</a:t>
                      </a:r>
                      <a:endParaRPr lang="cs-CZ" dirty="0"/>
                    </a:p>
                  </a:txBody>
                  <a:tcPr/>
                </a:tc>
              </a:tr>
              <a:tr h="383979">
                <a:tc>
                  <a:txBody>
                    <a:bodyPr/>
                    <a:lstStyle/>
                    <a:p>
                      <a:r>
                        <a:rPr lang="cs-CZ" smtClean="0"/>
                        <a:t>2.pád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rukou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nohou /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 noh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kolenou /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 kolen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ramenou / 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ramen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prsou</a:t>
                      </a:r>
                      <a:endParaRPr lang="cs-CZ" dirty="0"/>
                    </a:p>
                  </a:txBody>
                  <a:tcPr/>
                </a:tc>
              </a:tr>
              <a:tr h="383979">
                <a:tc>
                  <a:txBody>
                    <a:bodyPr/>
                    <a:lstStyle/>
                    <a:p>
                      <a:r>
                        <a:rPr lang="cs-CZ" smtClean="0"/>
                        <a:t>3.pád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rukám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nohám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kolenům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ramenům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Times New Roman"/>
                          <a:ea typeface="Times New Roman"/>
                        </a:rPr>
                        <a:t>prsům</a:t>
                      </a:r>
                    </a:p>
                  </a:txBody>
                  <a:tcPr marL="68580" marR="68580" marT="0" marB="0"/>
                </a:tc>
              </a:tr>
              <a:tr h="383979">
                <a:tc>
                  <a:txBody>
                    <a:bodyPr/>
                    <a:lstStyle/>
                    <a:p>
                      <a:r>
                        <a:rPr lang="cs-CZ" smtClean="0"/>
                        <a:t>4.pád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ruce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kolena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ramena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prsa</a:t>
                      </a:r>
                      <a:endParaRPr lang="cs-CZ" dirty="0"/>
                    </a:p>
                  </a:txBody>
                  <a:tcPr/>
                </a:tc>
              </a:tr>
              <a:tr h="383979">
                <a:tc>
                  <a:txBody>
                    <a:bodyPr/>
                    <a:lstStyle/>
                    <a:p>
                      <a:r>
                        <a:rPr lang="cs-CZ" smtClean="0"/>
                        <a:t>5.pád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ruce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kolena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ramena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prsa</a:t>
                      </a:r>
                      <a:endParaRPr lang="cs-CZ" dirty="0"/>
                    </a:p>
                  </a:txBody>
                  <a:tcPr/>
                </a:tc>
              </a:tr>
              <a:tr h="383979">
                <a:tc>
                  <a:txBody>
                    <a:bodyPr/>
                    <a:lstStyle/>
                    <a:p>
                      <a:r>
                        <a:rPr lang="cs-CZ" smtClean="0"/>
                        <a:t>6.pád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rukou /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rukách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nohou /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 nohách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kolenou /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kolenech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ramenou ! 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ramenech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prsou</a:t>
                      </a:r>
                      <a:endParaRPr lang="cs-CZ" dirty="0"/>
                    </a:p>
                  </a:txBody>
                  <a:tcPr/>
                </a:tc>
              </a:tr>
              <a:tr h="383979">
                <a:tc>
                  <a:txBody>
                    <a:bodyPr/>
                    <a:lstStyle/>
                    <a:p>
                      <a:r>
                        <a:rPr lang="cs-CZ" dirty="0" smtClean="0"/>
                        <a:t>7.pád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rukama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nohama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Times New Roman"/>
                          <a:ea typeface="Times New Roman"/>
                        </a:rPr>
                        <a:t>koleny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rameny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Times New Roman"/>
                          <a:ea typeface="Times New Roman"/>
                        </a:rPr>
                        <a:t>prsy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Poznámky ke skloňování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 smtClean="0"/>
              <a:t>7.pád – zakončení </a:t>
            </a:r>
            <a:r>
              <a:rPr lang="cs-CZ" sz="2400" b="1" dirty="0" smtClean="0">
                <a:solidFill>
                  <a:srgbClr val="FF0000"/>
                </a:solidFill>
              </a:rPr>
              <a:t>–</a:t>
            </a:r>
            <a:r>
              <a:rPr lang="cs-CZ" sz="2400" b="1" dirty="0" err="1" smtClean="0">
                <a:solidFill>
                  <a:srgbClr val="FF0000"/>
                </a:solidFill>
              </a:rPr>
              <a:t>ma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mají též  </a:t>
            </a:r>
            <a:r>
              <a:rPr lang="cs-CZ" sz="2400" b="1" u="sng" dirty="0" smtClean="0"/>
              <a:t>zdrobněliny  těchto slov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Segoe Script" pitchFamily="34" charset="0"/>
              </a:rPr>
              <a:t>(ručička</a:t>
            </a:r>
            <a:r>
              <a:rPr lang="cs-CZ" sz="2400" b="1" dirty="0" smtClean="0">
                <a:solidFill>
                  <a:srgbClr val="FF0000"/>
                </a:solidFill>
                <a:latin typeface="Segoe Script" pitchFamily="34" charset="0"/>
              </a:rPr>
              <a:t>ma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Segoe Script" pitchFamily="34" charset="0"/>
              </a:rPr>
              <a:t>, nožička</a:t>
            </a:r>
            <a:r>
              <a:rPr lang="cs-CZ" sz="2400" b="1" dirty="0" smtClean="0">
                <a:solidFill>
                  <a:srgbClr val="FF0000"/>
                </a:solidFill>
                <a:latin typeface="Segoe Script" pitchFamily="34" charset="0"/>
              </a:rPr>
              <a:t>ma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Segoe Script" pitchFamily="34" charset="0"/>
              </a:rPr>
              <a:t>)</a:t>
            </a:r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pPr lvl="0"/>
            <a:r>
              <a:rPr lang="cs-CZ" sz="2400" dirty="0" smtClean="0"/>
              <a:t>7.pád </a:t>
            </a:r>
            <a:r>
              <a:rPr lang="cs-CZ" sz="2400" b="1" i="1" u="sng" dirty="0" smtClean="0"/>
              <a:t>přídavných jmen, zájmen a číslovek </a:t>
            </a:r>
            <a:r>
              <a:rPr lang="cs-CZ" sz="2400" dirty="0" smtClean="0"/>
              <a:t>získává </a:t>
            </a:r>
            <a:r>
              <a:rPr lang="cs-CZ" sz="2400" b="1" i="1" u="sng" dirty="0" smtClean="0"/>
              <a:t>ve spojení s duálovými tvary</a:t>
            </a:r>
            <a:r>
              <a:rPr lang="cs-CZ" sz="2400" dirty="0" smtClean="0"/>
              <a:t> podstatného jména též koncovku </a:t>
            </a:r>
            <a:r>
              <a:rPr lang="cs-CZ" sz="2400" b="1" dirty="0" smtClean="0">
                <a:solidFill>
                  <a:srgbClr val="FF0000"/>
                </a:solidFill>
              </a:rPr>
              <a:t>–</a:t>
            </a:r>
            <a:r>
              <a:rPr lang="cs-CZ" sz="2400" b="1" dirty="0" err="1" smtClean="0">
                <a:solidFill>
                  <a:srgbClr val="FF0000"/>
                </a:solidFill>
              </a:rPr>
              <a:t>ma</a:t>
            </a:r>
            <a:r>
              <a:rPr lang="cs-CZ" sz="2400" b="1" dirty="0" smtClean="0">
                <a:solidFill>
                  <a:srgbClr val="FF0000"/>
                </a:solidFill>
              </a:rPr>
              <a:t>         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Segoe Script" pitchFamily="34" charset="0"/>
                <a:cs typeface="Aharoni" pitchFamily="2" charset="-79"/>
              </a:rPr>
              <a:t>(s dlouhý</a:t>
            </a:r>
            <a:r>
              <a:rPr lang="cs-CZ" sz="2400" b="1" dirty="0" smtClean="0">
                <a:solidFill>
                  <a:srgbClr val="FF0000"/>
                </a:solidFill>
                <a:latin typeface="Segoe Script" pitchFamily="34" charset="0"/>
                <a:cs typeface="Aharoni" pitchFamily="2" charset="-79"/>
              </a:rPr>
              <a:t>ma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Segoe Script" pitchFamily="34" charset="0"/>
                <a:cs typeface="Aharoni" pitchFamily="2" charset="-79"/>
              </a:rPr>
              <a:t> noha</a:t>
            </a:r>
            <a:r>
              <a:rPr lang="cs-CZ" sz="2400" b="1" dirty="0" smtClean="0">
                <a:solidFill>
                  <a:srgbClr val="FF0000"/>
                </a:solidFill>
                <a:latin typeface="Segoe Script" pitchFamily="34" charset="0"/>
                <a:cs typeface="Aharoni" pitchFamily="2" charset="-79"/>
              </a:rPr>
              <a:t>ma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Segoe Script" pitchFamily="34" charset="0"/>
                <a:cs typeface="Aharoni" pitchFamily="2" charset="-79"/>
              </a:rPr>
              <a:t>, mezi čtyř</a:t>
            </a:r>
            <a:r>
              <a:rPr lang="cs-CZ" sz="2400" b="1" dirty="0" smtClean="0">
                <a:solidFill>
                  <a:srgbClr val="FF0000"/>
                </a:solidFill>
                <a:latin typeface="Segoe Script" pitchFamily="34" charset="0"/>
                <a:cs typeface="Aharoni" pitchFamily="2" charset="-79"/>
              </a:rPr>
              <a:t>ma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Segoe Script" pitchFamily="34" charset="0"/>
                <a:cs typeface="Aharoni" pitchFamily="2" charset="-79"/>
              </a:rPr>
              <a:t> oči</a:t>
            </a:r>
            <a:r>
              <a:rPr lang="cs-CZ" sz="2400" b="1" dirty="0" smtClean="0">
                <a:solidFill>
                  <a:srgbClr val="FF0000"/>
                </a:solidFill>
                <a:latin typeface="Segoe Script" pitchFamily="34" charset="0"/>
                <a:cs typeface="Aharoni" pitchFamily="2" charset="-79"/>
              </a:rPr>
              <a:t>ma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Segoe Script" pitchFamily="34" charset="0"/>
                <a:cs typeface="Aharoni" pitchFamily="2" charset="-79"/>
              </a:rPr>
              <a:t>)</a:t>
            </a:r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pPr lvl="0"/>
            <a:r>
              <a:rPr lang="cs-CZ" sz="2400" dirty="0" smtClean="0"/>
              <a:t>Pokud tato jména neoznačují části těla, skloňují se pravidelně podle vzorů.bez duálových  tvarů  </a:t>
            </a:r>
            <a:r>
              <a:rPr lang="cs-CZ" sz="2400" b="1" dirty="0" smtClean="0">
                <a:solidFill>
                  <a:srgbClr val="058505"/>
                </a:solidFill>
                <a:latin typeface="Segoe Script" pitchFamily="34" charset="0"/>
              </a:rPr>
              <a:t>(s noh</a:t>
            </a:r>
            <a:r>
              <a:rPr lang="cs-CZ" sz="2400" b="1" u="sng" dirty="0" smtClean="0">
                <a:solidFill>
                  <a:srgbClr val="058505"/>
                </a:solidFill>
                <a:latin typeface="Segoe Script" pitchFamily="34" charset="0"/>
              </a:rPr>
              <a:t>ami</a:t>
            </a:r>
            <a:r>
              <a:rPr lang="cs-CZ" sz="2400" b="1" dirty="0" smtClean="0">
                <a:solidFill>
                  <a:srgbClr val="058505"/>
                </a:solidFill>
                <a:latin typeface="Segoe Script" pitchFamily="34" charset="0"/>
              </a:rPr>
              <a:t> u židle)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5638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 - a)  duálové tvary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        b)  skloňování:</a:t>
                      </a:r>
                      <a:r>
                        <a:rPr lang="cs-CZ" baseline="0" dirty="0" smtClean="0"/>
                        <a:t> oči, uši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c)  skloňování: ruce, nohy, ramena, kolena, prsa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Procvičování – práce s učebnicí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500438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Krausová Z., </a:t>
                      </a:r>
                      <a:r>
                        <a:rPr lang="cs-CZ" baseline="0" dirty="0" err="1" smtClean="0"/>
                        <a:t>Teršová</a:t>
                      </a:r>
                      <a:r>
                        <a:rPr lang="cs-CZ" baseline="0" dirty="0" smtClean="0"/>
                        <a:t> R., Český jazyk 7, učebnice pro základní školy a </a:t>
                      </a:r>
                      <a:r>
                        <a:rPr lang="cs-CZ" baseline="0" dirty="0" smtClean="0"/>
                        <a:t>víceletá</a:t>
                      </a:r>
                    </a:p>
                    <a:p>
                      <a:r>
                        <a:rPr lang="cs-CZ" baseline="0" dirty="0" smtClean="0"/>
                        <a:t>                 gymnázia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Fraus</a:t>
                      </a:r>
                      <a:r>
                        <a:rPr lang="cs-CZ" baseline="0" dirty="0" smtClean="0"/>
                        <a:t>, Plzeň </a:t>
                      </a:r>
                      <a:r>
                        <a:rPr lang="cs-CZ" baseline="0" dirty="0" smtClean="0"/>
                        <a:t>2004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301</Words>
  <PresentationFormat>Předvádění na obrazovce (4:3)</PresentationFormat>
  <Paragraphs>124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Podstatná jména – části těla</vt:lpstr>
      <vt:lpstr>Snímek 2</vt:lpstr>
      <vt:lpstr>Skloňování podstatných jmen  – části lidského těla</vt:lpstr>
      <vt:lpstr>Skloňování podstatných jmen  – části lidského těla</vt:lpstr>
      <vt:lpstr>Poznámky ke skloňování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32</cp:revision>
  <dcterms:created xsi:type="dcterms:W3CDTF">2012-01-20T18:34:33Z</dcterms:created>
  <dcterms:modified xsi:type="dcterms:W3CDTF">2012-02-25T15:53:29Z</dcterms:modified>
</cp:coreProperties>
</file>