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58" r:id="rId5"/>
    <p:sldId id="263" r:id="rId6"/>
    <p:sldId id="262" r:id="rId7"/>
    <p:sldId id="264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94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25.2.2012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1184273"/>
          </a:xfrm>
        </p:spPr>
        <p:txBody>
          <a:bodyPr/>
          <a:lstStyle/>
          <a:p>
            <a:r>
              <a:rPr lang="cs-CZ" dirty="0" smtClean="0"/>
              <a:t>ZÁJMENA </a:t>
            </a:r>
            <a:r>
              <a:rPr lang="cs-CZ" sz="3600" dirty="0" smtClean="0"/>
              <a:t>– DRUHY ZÁJMEN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2143116"/>
            <a:ext cx="7929618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Mgr. Helena Baculáková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</a:t>
            </a:r>
            <a:r>
              <a:rPr lang="cs-CZ" sz="2000" smtClean="0">
                <a:solidFill>
                  <a:schemeClr val="tx1"/>
                </a:solidFill>
              </a:rPr>
              <a:t>:  VY_32_INOVACE_01_A_7_ZÁJMENA </a:t>
            </a:r>
            <a:r>
              <a:rPr lang="cs-CZ" sz="2000" dirty="0" smtClean="0">
                <a:solidFill>
                  <a:schemeClr val="tx1"/>
                </a:solidFill>
              </a:rPr>
              <a:t>– </a:t>
            </a:r>
            <a:r>
              <a:rPr lang="cs-CZ" sz="2000" smtClean="0">
                <a:solidFill>
                  <a:schemeClr val="tx1"/>
                </a:solidFill>
              </a:rPr>
              <a:t>DRUHY ZÁJMEN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TVAROSLOVÍ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357290" y="4786322"/>
            <a:ext cx="6472932" cy="1257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xmlns:lc="http://schemas.openxmlformats.org/drawingml/2006/lockedCanvas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 xmlns:lc="http://schemas.openxmlformats.org/drawingml/2006/lockedCanvas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0898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85788" y="928672"/>
          <a:ext cx="6834212" cy="3920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Helena Baculáková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18. </a:t>
                      </a:r>
                      <a:r>
                        <a:rPr lang="cs-CZ" smtClean="0"/>
                        <a:t>prosince 2011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20. </a:t>
                      </a:r>
                      <a:r>
                        <a:rPr lang="cs-CZ" smtClean="0"/>
                        <a:t>prosince</a:t>
                      </a:r>
                      <a:r>
                        <a:rPr lang="cs-CZ" baseline="0" smtClean="0"/>
                        <a:t> 2011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VI.A, VI.B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 a literatura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Tvarosloví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Druhy zájmen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Zájmeno jako slovní druh, druhy zájmen – osobní, přivlastňovací, ukazovací, tázací, vztažná, neurčitá, záporná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ZÁJMENA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Zastupují podstatná jména nebo na ně ukazují</a:t>
            </a:r>
          </a:p>
          <a:p>
            <a:pPr marL="0" indent="0">
              <a:buNone/>
            </a:pP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       </a:t>
            </a: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Ukaž </a:t>
            </a:r>
            <a:r>
              <a:rPr lang="cs-CZ" sz="2800" b="1" i="1" dirty="0" smtClean="0">
                <a:solidFill>
                  <a:srgbClr val="FF0000"/>
                </a:solidFill>
              </a:rPr>
              <a:t>mi</a:t>
            </a: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2800" b="1" i="1" dirty="0" smtClean="0">
                <a:solidFill>
                  <a:srgbClr val="FF0000"/>
                </a:solidFill>
              </a:rPr>
              <a:t>to</a:t>
            </a: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!        S </a:t>
            </a:r>
            <a:r>
              <a:rPr lang="cs-CZ" sz="2800" b="1" i="1" dirty="0" smtClean="0">
                <a:solidFill>
                  <a:srgbClr val="FF0000"/>
                </a:solidFill>
              </a:rPr>
              <a:t>kým si </a:t>
            </a: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budeme dopisovat?</a:t>
            </a:r>
          </a:p>
          <a:p>
            <a:pPr marL="0" indent="0">
              <a:buNone/>
            </a:pPr>
            <a:r>
              <a:rPr lang="cs-CZ" sz="2800" i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       </a:t>
            </a:r>
            <a:r>
              <a:rPr lang="cs-CZ" sz="2800" b="1" i="1" dirty="0" smtClean="0">
                <a:solidFill>
                  <a:srgbClr val="FF0000"/>
                </a:solidFill>
              </a:rPr>
              <a:t> Kdo </a:t>
            </a: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z </a:t>
            </a:r>
            <a:r>
              <a:rPr lang="cs-CZ" sz="2800" b="1" i="1" dirty="0" smtClean="0">
                <a:solidFill>
                  <a:srgbClr val="FF0000"/>
                </a:solidFill>
              </a:rPr>
              <a:t>vašich</a:t>
            </a: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 kamarádů mezi </a:t>
            </a:r>
            <a:r>
              <a:rPr lang="cs-CZ" sz="2800" b="1" i="1" dirty="0" smtClean="0">
                <a:solidFill>
                  <a:srgbClr val="FF0000"/>
                </a:solidFill>
              </a:rPr>
              <a:t>námi</a:t>
            </a: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 dnes není?</a:t>
            </a:r>
            <a:endParaRPr lang="cs-CZ" sz="2800" i="1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         O </a:t>
            </a:r>
            <a:r>
              <a:rPr lang="cs-CZ" sz="2800" b="1" i="1" dirty="0" smtClean="0">
                <a:solidFill>
                  <a:srgbClr val="FF0000"/>
                </a:solidFill>
              </a:rPr>
              <a:t>tomto</a:t>
            </a: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 úkolu jsem </a:t>
            </a:r>
            <a:r>
              <a:rPr lang="cs-CZ" sz="2800" b="1" i="1" dirty="0" smtClean="0">
                <a:solidFill>
                  <a:srgbClr val="FF0000"/>
                </a:solidFill>
              </a:rPr>
              <a:t>nic</a:t>
            </a:r>
            <a:r>
              <a:rPr lang="cs-CZ" sz="2800" i="1" dirty="0" smtClean="0">
                <a:solidFill>
                  <a:schemeClr val="bg2">
                    <a:lumMod val="10000"/>
                  </a:schemeClr>
                </a:solidFill>
              </a:rPr>
              <a:t> nevěděl.</a:t>
            </a:r>
          </a:p>
        </p:txBody>
      </p:sp>
    </p:spTree>
    <p:extLst>
      <p:ext uri="{BB962C8B-B14F-4D97-AF65-F5344CB8AC3E}">
        <p14:creationId xmlns="" xmlns:p14="http://schemas.microsoft.com/office/powerpoint/2010/main" val="62913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5" y="489264"/>
            <a:ext cx="8143932" cy="1010910"/>
          </a:xfrm>
          <a:solidFill>
            <a:schemeClr val="accent1">
              <a:lumMod val="60000"/>
              <a:lumOff val="40000"/>
            </a:schemeClr>
          </a:solidFill>
          <a:ln w="34925"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Berlin Sans FB" pitchFamily="34" charset="0"/>
                <a:cs typeface="Aharoni" pitchFamily="2" charset="-79"/>
              </a:rPr>
              <a:t>Druhy zájmen</a:t>
            </a:r>
            <a:endParaRPr lang="cs-CZ" b="1" dirty="0">
              <a:solidFill>
                <a:schemeClr val="accent2">
                  <a:lumMod val="75000"/>
                </a:schemeClr>
              </a:solidFill>
              <a:latin typeface="Berlin Sans FB" pitchFamily="34" charset="0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75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i="1" dirty="0" smtClean="0">
                <a:solidFill>
                  <a:schemeClr val="bg1"/>
                </a:solidFill>
                <a:latin typeface="Berlin Sans FB" pitchFamily="34" charset="0"/>
                <a:cs typeface="Aharoni" pitchFamily="2" charset="-79"/>
              </a:rPr>
              <a:t>Osobní </a:t>
            </a:r>
            <a:r>
              <a:rPr lang="cs-CZ" sz="2000" b="1" dirty="0" smtClean="0">
                <a:solidFill>
                  <a:schemeClr val="bg1"/>
                </a:solidFill>
                <a:latin typeface="Arial Narrow" pitchFamily="34" charset="0"/>
              </a:rPr>
              <a:t>-  označují osobu (první, druhou, třetí</a:t>
            </a:r>
            <a:r>
              <a:rPr lang="cs-CZ" dirty="0" smtClean="0">
                <a:solidFill>
                  <a:schemeClr val="bg1"/>
                </a:solidFill>
                <a:latin typeface="Arial Narrow" pitchFamily="34" charset="0"/>
              </a:rPr>
              <a:t>)</a:t>
            </a:r>
            <a:endParaRPr lang="cs-CZ" b="1" i="1" dirty="0" smtClean="0">
              <a:solidFill>
                <a:schemeClr val="bg1"/>
              </a:solidFill>
              <a:latin typeface="Berlin Sans FB" pitchFamily="34" charset="0"/>
              <a:cs typeface="Aharoni" pitchFamily="2" charset="-79"/>
            </a:endParaRPr>
          </a:p>
          <a:p>
            <a:pPr marL="0" indent="0">
              <a:buNone/>
            </a:pPr>
            <a:r>
              <a:rPr lang="cs-CZ" b="1" i="1" dirty="0" smtClean="0">
                <a:solidFill>
                  <a:schemeClr val="bg1"/>
                </a:solidFill>
                <a:latin typeface="Berlin Sans FB" pitchFamily="34" charset="0"/>
                <a:cs typeface="Aharoni" pitchFamily="2" charset="-79"/>
              </a:rPr>
              <a:t>Přivlastňovací </a:t>
            </a:r>
            <a:r>
              <a:rPr lang="cs-CZ" sz="2000" b="1" dirty="0" smtClean="0">
                <a:solidFill>
                  <a:schemeClr val="bg1"/>
                </a:solidFill>
                <a:latin typeface="Arial Narrow" pitchFamily="34" charset="0"/>
              </a:rPr>
              <a:t>– přivlastňujeme jimi první, druhé či  třetí osobě </a:t>
            </a:r>
            <a:r>
              <a:rPr lang="cs-CZ" b="1" i="1" dirty="0" smtClean="0">
                <a:solidFill>
                  <a:schemeClr val="bg1"/>
                </a:solidFill>
                <a:latin typeface="Berlin Sans FB" pitchFamily="34" charset="0"/>
                <a:cs typeface="Aharoni" pitchFamily="2" charset="-79"/>
              </a:rPr>
              <a:t>Ukazovací </a:t>
            </a:r>
            <a:r>
              <a:rPr lang="cs-CZ" sz="2000" b="1" dirty="0" smtClean="0">
                <a:solidFill>
                  <a:schemeClr val="bg1"/>
                </a:solidFill>
                <a:latin typeface="Arial Narrow" pitchFamily="34" charset="0"/>
              </a:rPr>
              <a:t>– ukazujeme jimi na podstatná jména</a:t>
            </a:r>
            <a:endParaRPr lang="cs-CZ" sz="2000" b="1" i="1" dirty="0" smtClean="0">
              <a:solidFill>
                <a:schemeClr val="bg1"/>
              </a:solidFill>
              <a:latin typeface="Berlin Sans FB" pitchFamily="34" charset="0"/>
              <a:cs typeface="Aharoni" pitchFamily="2" charset="-79"/>
            </a:endParaRPr>
          </a:p>
          <a:p>
            <a:pPr>
              <a:buNone/>
            </a:pPr>
            <a:r>
              <a:rPr lang="cs-CZ" b="1" i="1" dirty="0" smtClean="0">
                <a:solidFill>
                  <a:schemeClr val="bg1"/>
                </a:solidFill>
                <a:latin typeface="Berlin Sans FB" pitchFamily="34" charset="0"/>
                <a:cs typeface="Aharoni" pitchFamily="2" charset="-79"/>
              </a:rPr>
              <a:t>Tázací  </a:t>
            </a:r>
            <a:r>
              <a:rPr lang="cs-CZ" sz="2000" b="1" i="1" dirty="0" smtClean="0">
                <a:solidFill>
                  <a:schemeClr val="bg1"/>
                </a:solidFill>
                <a:latin typeface="Arial Narrow" pitchFamily="34" charset="0"/>
                <a:cs typeface="Aharoni" pitchFamily="2" charset="-79"/>
              </a:rPr>
              <a:t>- t</a:t>
            </a:r>
            <a:r>
              <a:rPr lang="cs-CZ" sz="2000" b="1" dirty="0" smtClean="0">
                <a:solidFill>
                  <a:schemeClr val="bg1"/>
                </a:solidFill>
                <a:latin typeface="Arial Narrow" pitchFamily="34" charset="0"/>
              </a:rPr>
              <a:t>ážeme se jimi po nějaké osobě, zvířeti, věci, vlastnosti</a:t>
            </a:r>
          </a:p>
          <a:p>
            <a:pPr lvl="1"/>
            <a:r>
              <a:rPr lang="cs-CZ" sz="2000" b="1" dirty="0" smtClean="0">
                <a:solidFill>
                  <a:schemeClr val="bg1"/>
                </a:solidFill>
                <a:latin typeface="Arial Narrow" pitchFamily="34" charset="0"/>
              </a:rPr>
              <a:t> stojí  a počátku věty tázací, na konci věty píšeme otazník</a:t>
            </a:r>
          </a:p>
          <a:p>
            <a:pPr>
              <a:buNone/>
            </a:pPr>
            <a:r>
              <a:rPr lang="cs-CZ" b="1" i="1" dirty="0" smtClean="0">
                <a:solidFill>
                  <a:schemeClr val="bg1"/>
                </a:solidFill>
                <a:latin typeface="Berlin Sans FB" pitchFamily="34" charset="0"/>
                <a:cs typeface="Aharoni" pitchFamily="2" charset="-79"/>
              </a:rPr>
              <a:t>Vztažná  </a:t>
            </a:r>
            <a:r>
              <a:rPr lang="cs-CZ" sz="2200" b="1" dirty="0" smtClean="0">
                <a:solidFill>
                  <a:schemeClr val="bg1"/>
                </a:solidFill>
                <a:latin typeface="Arial Narrow" pitchFamily="34" charset="0"/>
              </a:rPr>
              <a:t>– spojují věty do souvětí, větné členy do několikanásobných větných členů</a:t>
            </a:r>
          </a:p>
          <a:p>
            <a:pPr lvl="1"/>
            <a:r>
              <a:rPr lang="cs-CZ" sz="2200" b="1" dirty="0" smtClean="0">
                <a:solidFill>
                  <a:schemeClr val="bg1"/>
                </a:solidFill>
                <a:latin typeface="Arial Narrow" pitchFamily="34" charset="0"/>
              </a:rPr>
              <a:t>najdeme je na rozhraní vět</a:t>
            </a:r>
          </a:p>
          <a:p>
            <a:pPr marL="0" indent="0">
              <a:buNone/>
            </a:pPr>
            <a:r>
              <a:rPr lang="cs-CZ" b="1" i="1" dirty="0" smtClean="0">
                <a:solidFill>
                  <a:schemeClr val="bg1"/>
                </a:solidFill>
                <a:latin typeface="Berlin Sans FB" pitchFamily="34" charset="0"/>
              </a:rPr>
              <a:t>Neurčitá  </a:t>
            </a:r>
            <a:r>
              <a:rPr lang="cs-CZ" sz="2200" b="1" i="1" dirty="0" smtClean="0">
                <a:solidFill>
                  <a:schemeClr val="bg1"/>
                </a:solidFill>
                <a:latin typeface="Arial Narrow" pitchFamily="34" charset="0"/>
              </a:rPr>
              <a:t>– tato zájmena určují, o kom nebo o čem je řeč, jen obecně</a:t>
            </a:r>
            <a:endParaRPr lang="cs-CZ" sz="2200" b="1" i="1" dirty="0" smtClean="0">
              <a:solidFill>
                <a:schemeClr val="bg1"/>
              </a:solidFill>
              <a:latin typeface="Berlin Sans FB" pitchFamily="34" charset="0"/>
            </a:endParaRPr>
          </a:p>
          <a:p>
            <a:pPr marL="0" indent="0">
              <a:buNone/>
            </a:pPr>
            <a:r>
              <a:rPr lang="cs-CZ" b="1" i="1" dirty="0" smtClean="0">
                <a:solidFill>
                  <a:schemeClr val="bg1"/>
                </a:solidFill>
                <a:latin typeface="Berlin Sans FB" pitchFamily="34" charset="0"/>
                <a:cs typeface="Aharoni" pitchFamily="2" charset="-79"/>
              </a:rPr>
              <a:t>Záporná</a:t>
            </a:r>
            <a:r>
              <a:rPr lang="cs-CZ" b="1" i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cs-CZ" sz="2200" b="1" i="1" dirty="0" smtClean="0">
                <a:solidFill>
                  <a:schemeClr val="bg1"/>
                </a:solidFill>
                <a:latin typeface="Arial Narrow" pitchFamily="34" charset="0"/>
              </a:rPr>
              <a:t>– popíráme jimi existenci podstatného jména</a:t>
            </a:r>
            <a:endParaRPr lang="cs-CZ" sz="2200" b="1" i="1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441162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DRUHY ZÁJMEN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86766" cy="4525963"/>
          </a:xfrm>
          <a:solidFill>
            <a:schemeClr val="accent1">
              <a:lumMod val="20000"/>
              <a:lumOff val="80000"/>
            </a:schemeClr>
          </a:solidFill>
          <a:ln w="6350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u="sng" dirty="0" smtClean="0">
                <a:latin typeface="Aharoni" pitchFamily="2" charset="-79"/>
                <a:cs typeface="Aharoni" pitchFamily="2" charset="-79"/>
              </a:rPr>
              <a:t>Osobní</a:t>
            </a:r>
            <a:r>
              <a:rPr lang="cs-CZ" dirty="0" smtClean="0"/>
              <a:t>                	</a:t>
            </a:r>
            <a:r>
              <a:rPr lang="cs-CZ" u="sng" dirty="0" smtClean="0">
                <a:latin typeface="Aharoni" pitchFamily="2" charset="-79"/>
                <a:cs typeface="Aharoni" pitchFamily="2" charset="-79"/>
              </a:rPr>
              <a:t>Přivlastňovací</a:t>
            </a:r>
          </a:p>
          <a:p>
            <a:pPr>
              <a:buNone/>
            </a:pPr>
            <a:r>
              <a:rPr lang="cs-CZ" dirty="0" smtClean="0"/>
              <a:t>já			    	můj</a:t>
            </a:r>
          </a:p>
          <a:p>
            <a:pPr>
              <a:buNone/>
            </a:pPr>
            <a:r>
              <a:rPr lang="cs-CZ" dirty="0" smtClean="0"/>
              <a:t>ty			    	tvůj</a:t>
            </a:r>
          </a:p>
          <a:p>
            <a:pPr>
              <a:buNone/>
            </a:pPr>
            <a:r>
              <a:rPr lang="cs-CZ" dirty="0" smtClean="0"/>
              <a:t>on		    	jeho</a:t>
            </a:r>
          </a:p>
          <a:p>
            <a:pPr>
              <a:buNone/>
            </a:pPr>
            <a:r>
              <a:rPr lang="cs-CZ" dirty="0" smtClean="0"/>
              <a:t>ona 		    	její</a:t>
            </a:r>
          </a:p>
          <a:p>
            <a:pPr>
              <a:buNone/>
            </a:pPr>
            <a:r>
              <a:rPr lang="cs-CZ" dirty="0" smtClean="0"/>
              <a:t>ono		    	jeho</a:t>
            </a:r>
          </a:p>
          <a:p>
            <a:pPr>
              <a:buNone/>
            </a:pPr>
            <a:r>
              <a:rPr lang="cs-CZ" dirty="0" smtClean="0"/>
              <a:t>my 		    	náš</a:t>
            </a:r>
          </a:p>
          <a:p>
            <a:pPr>
              <a:buNone/>
            </a:pPr>
            <a:r>
              <a:rPr lang="cs-CZ" dirty="0" smtClean="0"/>
              <a:t>vy			    	váš</a:t>
            </a:r>
          </a:p>
          <a:p>
            <a:pPr>
              <a:buNone/>
            </a:pPr>
            <a:r>
              <a:rPr lang="cs-CZ" dirty="0" smtClean="0"/>
              <a:t>oni, ony, ona	    	jejich</a:t>
            </a:r>
          </a:p>
          <a:p>
            <a:pPr>
              <a:buNone/>
            </a:pPr>
            <a:r>
              <a:rPr lang="cs-CZ" dirty="0" smtClean="0"/>
              <a:t>se, si		    	svůj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857884" y="1600200"/>
            <a:ext cx="2828916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u="sng" dirty="0" smtClean="0">
                <a:latin typeface="Aharoni" pitchFamily="2" charset="-79"/>
                <a:cs typeface="Aharoni" pitchFamily="2" charset="-79"/>
              </a:rPr>
              <a:t>Ukazovací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ten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ten</a:t>
            </a:r>
            <a:r>
              <a:rPr lang="cs-CZ" dirty="0" smtClean="0"/>
              <a:t>to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ten</a:t>
            </a:r>
            <a:r>
              <a:rPr lang="cs-CZ" dirty="0" smtClean="0"/>
              <a:t>hle</a:t>
            </a:r>
          </a:p>
          <a:p>
            <a:pPr>
              <a:buNone/>
            </a:pPr>
            <a:r>
              <a:rPr lang="cs-CZ" dirty="0" smtClean="0"/>
              <a:t>onen</a:t>
            </a:r>
          </a:p>
          <a:p>
            <a:pPr>
              <a:buNone/>
            </a:pPr>
            <a:r>
              <a:rPr lang="cs-CZ" dirty="0" smtClean="0"/>
              <a:t>takový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týž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ten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týž</a:t>
            </a:r>
          </a:p>
          <a:p>
            <a:pPr>
              <a:buNone/>
            </a:pPr>
            <a:r>
              <a:rPr lang="cs-CZ" dirty="0" smtClean="0"/>
              <a:t>sám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1857356" y="1571612"/>
            <a:ext cx="978408" cy="484632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  <a:latin typeface="Bauhaus 93" pitchFamily="82" charset="0"/>
                <a:cs typeface="Aharoni" pitchFamily="2" charset="-79"/>
              </a:rPr>
              <a:t>ČÍ?</a:t>
            </a:r>
            <a:endParaRPr lang="cs-CZ" b="1" dirty="0">
              <a:solidFill>
                <a:schemeClr val="accent4">
                  <a:lumMod val="50000"/>
                </a:schemeClr>
              </a:solidFill>
              <a:latin typeface="Bauhaus 93" pitchFamily="82" charset="0"/>
              <a:cs typeface="Aharoni" pitchFamily="2" charset="-79"/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928662" y="2285992"/>
            <a:ext cx="2214578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1000100" y="2714620"/>
            <a:ext cx="214314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1000100" y="3143248"/>
            <a:ext cx="214314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1142976" y="3571876"/>
            <a:ext cx="2000264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1142976" y="4000504"/>
            <a:ext cx="2000264" cy="1588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1071538" y="4429132"/>
            <a:ext cx="2071702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>
            <a:off x="1000100" y="4929198"/>
            <a:ext cx="214314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2285984" y="5357826"/>
            <a:ext cx="857256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1285852" y="5786454"/>
            <a:ext cx="1857388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DRUHY ZÁJMEN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829064"/>
          </a:xfrm>
          <a:solidFill>
            <a:schemeClr val="accent1">
              <a:lumMod val="20000"/>
              <a:lumOff val="80000"/>
            </a:schemeClr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u="sng" dirty="0" smtClean="0">
                <a:latin typeface="Aharoni" pitchFamily="2" charset="-79"/>
                <a:cs typeface="Aharoni" pitchFamily="2" charset="-79"/>
              </a:rPr>
              <a:t>Tázací</a:t>
            </a:r>
            <a:r>
              <a:rPr lang="cs-CZ" sz="2800" dirty="0" smtClean="0">
                <a:latin typeface="Aharoni" pitchFamily="2" charset="-79"/>
                <a:cs typeface="Aharoni" pitchFamily="2" charset="-79"/>
              </a:rPr>
              <a:t>	  </a:t>
            </a:r>
            <a:r>
              <a:rPr lang="cs-CZ" sz="2800" u="sng" dirty="0" smtClean="0">
                <a:latin typeface="Aharoni" pitchFamily="2" charset="-79"/>
                <a:cs typeface="Aharoni" pitchFamily="2" charset="-79"/>
              </a:rPr>
              <a:t>vztažná</a:t>
            </a:r>
            <a:r>
              <a:rPr lang="cs-CZ" sz="2800" dirty="0" smtClean="0">
                <a:latin typeface="Aharoni" pitchFamily="2" charset="-79"/>
                <a:cs typeface="Aharoni" pitchFamily="2" charset="-79"/>
              </a:rPr>
              <a:t>	     </a:t>
            </a:r>
            <a:r>
              <a:rPr lang="cs-CZ" sz="2800" u="sng" dirty="0" smtClean="0">
                <a:latin typeface="Aharoni" pitchFamily="2" charset="-79"/>
                <a:cs typeface="Aharoni" pitchFamily="2" charset="-79"/>
              </a:rPr>
              <a:t>neurčitá</a:t>
            </a:r>
            <a:r>
              <a:rPr lang="cs-CZ" sz="2800" dirty="0" smtClean="0">
                <a:latin typeface="Aharoni" pitchFamily="2" charset="-79"/>
                <a:cs typeface="Aharoni" pitchFamily="2" charset="-79"/>
              </a:rPr>
              <a:t>	        	</a:t>
            </a:r>
            <a:r>
              <a:rPr lang="cs-CZ" sz="2800" u="sng" dirty="0" smtClean="0">
                <a:latin typeface="Aharoni" pitchFamily="2" charset="-79"/>
                <a:cs typeface="Aharoni" pitchFamily="2" charset="-79"/>
              </a:rPr>
              <a:t>záporná</a:t>
            </a:r>
          </a:p>
          <a:p>
            <a:pPr>
              <a:buNone/>
            </a:pPr>
            <a:r>
              <a:rPr lang="cs-CZ" sz="2400" dirty="0" smtClean="0">
                <a:cs typeface="Aharoni" pitchFamily="2" charset="-79"/>
              </a:rPr>
              <a:t>kdo?		    kdo		       někdo	            	nikdo</a:t>
            </a:r>
          </a:p>
          <a:p>
            <a:pPr>
              <a:buNone/>
            </a:pPr>
            <a:r>
              <a:rPr lang="cs-CZ" sz="2400" dirty="0" smtClean="0">
                <a:cs typeface="Aharoni" pitchFamily="2" charset="-79"/>
              </a:rPr>
              <a:t>co?</a:t>
            </a:r>
            <a:r>
              <a:rPr lang="cs-CZ" sz="2800" dirty="0" smtClean="0">
                <a:latin typeface="Aharoni" pitchFamily="2" charset="-79"/>
                <a:cs typeface="Aharoni" pitchFamily="2" charset="-79"/>
              </a:rPr>
              <a:t>	</a:t>
            </a:r>
            <a:r>
              <a:rPr lang="cs-CZ" sz="2400" dirty="0" smtClean="0">
                <a:cs typeface="Aharoni" pitchFamily="2" charset="-79"/>
              </a:rPr>
              <a:t>	    Co                         něco		nic</a:t>
            </a:r>
          </a:p>
          <a:p>
            <a:pPr>
              <a:buNone/>
            </a:pPr>
            <a:r>
              <a:rPr lang="cs-CZ" sz="2400" dirty="0" smtClean="0">
                <a:cs typeface="Aharoni" pitchFamily="2" charset="-79"/>
              </a:rPr>
              <a:t>jaký?		    jaký		       nějaký		nijaký</a:t>
            </a:r>
          </a:p>
          <a:p>
            <a:pPr>
              <a:buNone/>
            </a:pPr>
            <a:r>
              <a:rPr lang="cs-CZ" sz="2400" dirty="0" smtClean="0">
                <a:cs typeface="Aharoni" pitchFamily="2" charset="-79"/>
              </a:rPr>
              <a:t>který? 		    který	                    některý		             </a:t>
            </a:r>
          </a:p>
          <a:p>
            <a:pPr>
              <a:buNone/>
            </a:pPr>
            <a:r>
              <a:rPr lang="cs-CZ" sz="2400" dirty="0" smtClean="0">
                <a:cs typeface="Aharoni" pitchFamily="2" charset="-79"/>
              </a:rPr>
              <a:t>čí?		                 čí		       něčí		ničí</a:t>
            </a:r>
          </a:p>
          <a:p>
            <a:pPr>
              <a:buNone/>
            </a:pPr>
            <a:r>
              <a:rPr lang="cs-CZ" sz="2400" dirty="0" smtClean="0">
                <a:cs typeface="Aharoni" pitchFamily="2" charset="-79"/>
              </a:rPr>
              <a:t>			    jenž		       všechen		žádný</a:t>
            </a:r>
          </a:p>
          <a:p>
            <a:pPr>
              <a:buNone/>
            </a:pPr>
            <a:r>
              <a:rPr lang="cs-CZ" sz="2400" dirty="0" smtClean="0">
                <a:cs typeface="Aharoni" pitchFamily="2" charset="-79"/>
              </a:rPr>
              <a:t>                                                             každý</a:t>
            </a:r>
            <a:endParaRPr lang="cs-CZ" sz="2400" dirty="0">
              <a:cs typeface="Aharoni" pitchFamily="2" charset="-79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57158" y="5643578"/>
            <a:ext cx="1549575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b="1" i="1" dirty="0" smtClean="0">
                <a:latin typeface="Arial Narrow" pitchFamily="34" charset="0"/>
              </a:rPr>
              <a:t>Na začátku věty tázací</a:t>
            </a:r>
            <a:endParaRPr lang="cs-CZ" sz="2000" b="1" i="1" dirty="0">
              <a:latin typeface="Arial Narrow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57422" y="5643578"/>
            <a:ext cx="1428760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latin typeface="Arial Narrow" pitchFamily="34" charset="0"/>
              </a:rPr>
              <a:t>Spojují věty do souvětí</a:t>
            </a:r>
            <a:endParaRPr lang="cs-CZ" sz="2000" b="1" i="1" dirty="0">
              <a:latin typeface="Arial Narrow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7686" y="5643578"/>
            <a:ext cx="2202847" cy="10156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latin typeface="Arial Narrow" pitchFamily="34" charset="0"/>
              </a:rPr>
              <a:t>Předpony: ně, leda,</a:t>
            </a:r>
          </a:p>
          <a:p>
            <a:r>
              <a:rPr lang="cs-CZ" sz="2000" b="1" i="1" dirty="0" smtClean="0">
                <a:latin typeface="Arial Narrow" pitchFamily="34" charset="0"/>
              </a:rPr>
              <a:t>          </a:t>
            </a:r>
            <a:r>
              <a:rPr lang="cs-CZ" sz="2000" b="1" i="1" dirty="0" err="1" smtClean="0">
                <a:latin typeface="Arial Narrow" pitchFamily="34" charset="0"/>
              </a:rPr>
              <a:t>lec</a:t>
            </a:r>
            <a:r>
              <a:rPr lang="cs-CZ" sz="2000" b="1" i="1" dirty="0" smtClean="0">
                <a:latin typeface="Arial Narrow" pitchFamily="34" charset="0"/>
              </a:rPr>
              <a:t>, málo</a:t>
            </a:r>
          </a:p>
          <a:p>
            <a:r>
              <a:rPr lang="cs-CZ" sz="2000" b="1" i="1" dirty="0" smtClean="0">
                <a:latin typeface="Arial Narrow" pitchFamily="34" charset="0"/>
              </a:rPr>
              <a:t>Přípony:  -si, -</a:t>
            </a:r>
            <a:r>
              <a:rPr lang="cs-CZ" sz="2000" b="1" i="1" dirty="0" err="1" smtClean="0">
                <a:latin typeface="Arial Narrow" pitchFamily="34" charset="0"/>
              </a:rPr>
              <a:t>koli</a:t>
            </a:r>
            <a:r>
              <a:rPr lang="cs-CZ" sz="2000" b="1" i="1" dirty="0" smtClean="0">
                <a:latin typeface="Arial Narrow" pitchFamily="34" charset="0"/>
              </a:rPr>
              <a:t>(v)</a:t>
            </a:r>
            <a:endParaRPr lang="cs-CZ" sz="2000" b="1" i="1" dirty="0">
              <a:latin typeface="Arial Narrow" pitchFamily="34" charset="0"/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 rot="5400000">
            <a:off x="357158" y="4929198"/>
            <a:ext cx="1000132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5400000">
            <a:off x="2500298" y="5214950"/>
            <a:ext cx="71438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5400000">
            <a:off x="4786314" y="5429264"/>
            <a:ext cx="428628" cy="1588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6929454" y="5715016"/>
            <a:ext cx="1656223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latin typeface="Arial Narrow" pitchFamily="34" charset="0"/>
              </a:rPr>
              <a:t>Předpona ni-</a:t>
            </a:r>
          </a:p>
          <a:p>
            <a:r>
              <a:rPr lang="cs-CZ" sz="2000" b="1" i="1" dirty="0" smtClean="0">
                <a:latin typeface="Arial Narrow" pitchFamily="34" charset="0"/>
              </a:rPr>
              <a:t>popírá význam</a:t>
            </a:r>
            <a:endParaRPr lang="cs-CZ" sz="2000" b="1" i="1" dirty="0">
              <a:latin typeface="Arial Narrow" pitchFamily="34" charset="0"/>
            </a:endParaRPr>
          </a:p>
        </p:txBody>
      </p:sp>
      <p:cxnSp>
        <p:nvCxnSpPr>
          <p:cNvPr id="15" name="Přímá spojovací šipka 14"/>
          <p:cNvCxnSpPr/>
          <p:nvPr/>
        </p:nvCxnSpPr>
        <p:spPr>
          <a:xfrm rot="5400000">
            <a:off x="7036611" y="5250669"/>
            <a:ext cx="785818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9025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00174"/>
            <a:ext cx="1971660" cy="5072098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já</a:t>
            </a:r>
            <a:br>
              <a:rPr lang="cs-CZ" sz="2000" dirty="0" smtClean="0"/>
            </a:br>
            <a:r>
              <a:rPr lang="cs-CZ" sz="2000" dirty="0" smtClean="0"/>
              <a:t>žádný</a:t>
            </a:r>
            <a:br>
              <a:rPr lang="cs-CZ" sz="2000" dirty="0" smtClean="0"/>
            </a:br>
            <a:r>
              <a:rPr lang="cs-CZ" sz="2000" dirty="0" smtClean="0"/>
              <a:t>váš</a:t>
            </a:r>
            <a:br>
              <a:rPr lang="cs-CZ" sz="2000" dirty="0" smtClean="0"/>
            </a:br>
            <a:r>
              <a:rPr lang="cs-CZ" sz="2000" dirty="0" smtClean="0"/>
              <a:t>si</a:t>
            </a:r>
            <a:br>
              <a:rPr lang="cs-CZ" sz="2000" dirty="0" smtClean="0"/>
            </a:br>
            <a:r>
              <a:rPr lang="cs-CZ" sz="2000" dirty="0" smtClean="0"/>
              <a:t>lecco</a:t>
            </a:r>
            <a:br>
              <a:rPr lang="cs-CZ" sz="2000" dirty="0" smtClean="0"/>
            </a:br>
            <a:r>
              <a:rPr lang="cs-CZ" sz="2000" dirty="0" smtClean="0"/>
              <a:t>ten</a:t>
            </a:r>
            <a:br>
              <a:rPr lang="cs-CZ" sz="2000" dirty="0" smtClean="0"/>
            </a:br>
            <a:r>
              <a:rPr lang="cs-CZ" sz="2000" dirty="0" smtClean="0"/>
              <a:t>co?</a:t>
            </a:r>
            <a:br>
              <a:rPr lang="cs-CZ" sz="2000" dirty="0" smtClean="0"/>
            </a:br>
            <a:r>
              <a:rPr lang="cs-CZ" sz="2000" dirty="0" smtClean="0"/>
              <a:t>něco</a:t>
            </a:r>
            <a:br>
              <a:rPr lang="cs-CZ" sz="2000" dirty="0" smtClean="0"/>
            </a:br>
            <a:r>
              <a:rPr lang="cs-CZ" sz="2000" dirty="0" smtClean="0"/>
              <a:t>nijaký</a:t>
            </a:r>
            <a:br>
              <a:rPr lang="cs-CZ" sz="2000" dirty="0" smtClean="0"/>
            </a:br>
            <a:r>
              <a:rPr lang="cs-CZ" sz="2000" dirty="0" smtClean="0"/>
              <a:t>můj</a:t>
            </a:r>
            <a:br>
              <a:rPr lang="cs-CZ" sz="2000" dirty="0" smtClean="0"/>
            </a:br>
            <a:r>
              <a:rPr lang="cs-CZ" sz="2000" dirty="0" smtClean="0"/>
              <a:t>my</a:t>
            </a:r>
            <a:br>
              <a:rPr lang="cs-CZ" sz="2000" dirty="0" smtClean="0"/>
            </a:br>
            <a:r>
              <a:rPr lang="cs-CZ" sz="2000" dirty="0" smtClean="0"/>
              <a:t>ledakdo</a:t>
            </a:r>
            <a:br>
              <a:rPr lang="cs-CZ" sz="2000" dirty="0" smtClean="0"/>
            </a:br>
            <a:r>
              <a:rPr lang="cs-CZ" sz="2000" dirty="0" smtClean="0"/>
              <a:t>nikdo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714612" y="1714488"/>
            <a:ext cx="2857520" cy="4525963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200" dirty="0" smtClean="0"/>
              <a:t>		</a:t>
            </a:r>
          </a:p>
          <a:p>
            <a:pPr algn="ctr">
              <a:buNone/>
            </a:pPr>
            <a:endParaRPr lang="cs-CZ" sz="2200" b="1" dirty="0" smtClean="0">
              <a:latin typeface="Arial Black" pitchFamily="34" charset="0"/>
            </a:endParaRPr>
          </a:p>
          <a:p>
            <a:pPr algn="ctr">
              <a:buNone/>
            </a:pPr>
            <a:r>
              <a:rPr lang="cs-CZ" b="1" dirty="0" smtClean="0">
                <a:latin typeface="Arial Black" pitchFamily="34" charset="0"/>
              </a:rPr>
              <a:t>Osobní</a:t>
            </a:r>
          </a:p>
          <a:p>
            <a:pPr algn="ctr">
              <a:buNone/>
            </a:pPr>
            <a:r>
              <a:rPr lang="cs-CZ" b="1" dirty="0" smtClean="0">
                <a:latin typeface="Arial Black" pitchFamily="34" charset="0"/>
              </a:rPr>
              <a:t>Přivlastňovací</a:t>
            </a:r>
          </a:p>
          <a:p>
            <a:pPr algn="ctr">
              <a:buNone/>
            </a:pPr>
            <a:r>
              <a:rPr lang="cs-CZ" b="1" dirty="0" smtClean="0">
                <a:latin typeface="Arial Black" pitchFamily="34" charset="0"/>
              </a:rPr>
              <a:t>Ukazovací</a:t>
            </a:r>
          </a:p>
          <a:p>
            <a:pPr algn="ctr">
              <a:buNone/>
            </a:pPr>
            <a:r>
              <a:rPr lang="cs-CZ" b="1" dirty="0" smtClean="0">
                <a:latin typeface="Arial Black" pitchFamily="34" charset="0"/>
              </a:rPr>
              <a:t>Tázací</a:t>
            </a:r>
          </a:p>
          <a:p>
            <a:pPr algn="ctr">
              <a:buNone/>
            </a:pPr>
            <a:r>
              <a:rPr lang="cs-CZ" b="1" dirty="0" smtClean="0">
                <a:latin typeface="Arial Black" pitchFamily="34" charset="0"/>
              </a:rPr>
              <a:t>Vztažná</a:t>
            </a:r>
          </a:p>
          <a:p>
            <a:pPr algn="ctr">
              <a:buNone/>
            </a:pPr>
            <a:r>
              <a:rPr lang="cs-CZ" b="1" dirty="0" smtClean="0">
                <a:latin typeface="Arial Black" pitchFamily="34" charset="0"/>
              </a:rPr>
              <a:t>Neurčitá</a:t>
            </a:r>
          </a:p>
          <a:p>
            <a:pPr algn="ctr">
              <a:buNone/>
            </a:pPr>
            <a:r>
              <a:rPr lang="cs-CZ" b="1" dirty="0" smtClean="0">
                <a:latin typeface="Arial Black" pitchFamily="34" charset="0"/>
              </a:rPr>
              <a:t>Záporná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15074" y="1571612"/>
            <a:ext cx="2428892" cy="511494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200" dirty="0" smtClean="0"/>
              <a:t>kdo?	</a:t>
            </a:r>
          </a:p>
          <a:p>
            <a:pPr>
              <a:buNone/>
            </a:pPr>
            <a:r>
              <a:rPr lang="cs-CZ" sz="2200" dirty="0" smtClean="0"/>
              <a:t>ty</a:t>
            </a:r>
          </a:p>
          <a:p>
            <a:pPr>
              <a:buNone/>
            </a:pPr>
            <a:r>
              <a:rPr lang="cs-CZ" sz="2200" dirty="0" smtClean="0"/>
              <a:t>který (v souvětí)</a:t>
            </a:r>
          </a:p>
          <a:p>
            <a:pPr>
              <a:buNone/>
            </a:pPr>
            <a:r>
              <a:rPr lang="cs-CZ" sz="2200" dirty="0" smtClean="0"/>
              <a:t>tentýž</a:t>
            </a:r>
          </a:p>
          <a:p>
            <a:pPr>
              <a:buNone/>
            </a:pPr>
            <a:r>
              <a:rPr lang="cs-CZ" sz="2200" dirty="0" smtClean="0"/>
              <a:t>jakýsi</a:t>
            </a:r>
          </a:p>
          <a:p>
            <a:pPr>
              <a:buNone/>
            </a:pPr>
            <a:r>
              <a:rPr lang="cs-CZ" sz="2200" dirty="0" smtClean="0"/>
              <a:t>máloco</a:t>
            </a:r>
          </a:p>
          <a:p>
            <a:pPr>
              <a:buNone/>
            </a:pPr>
            <a:r>
              <a:rPr lang="cs-CZ" sz="2200" dirty="0" smtClean="0"/>
              <a:t>náš</a:t>
            </a:r>
          </a:p>
          <a:p>
            <a:pPr>
              <a:buNone/>
            </a:pPr>
            <a:r>
              <a:rPr lang="cs-CZ" sz="2200" dirty="0" smtClean="0"/>
              <a:t>jenž</a:t>
            </a:r>
          </a:p>
          <a:p>
            <a:pPr>
              <a:buNone/>
            </a:pPr>
            <a:r>
              <a:rPr lang="cs-CZ" sz="2200" dirty="0" smtClean="0"/>
              <a:t>jejich</a:t>
            </a:r>
          </a:p>
          <a:p>
            <a:pPr>
              <a:buNone/>
            </a:pPr>
            <a:r>
              <a:rPr lang="cs-CZ" sz="2200" dirty="0" smtClean="0"/>
              <a:t>oni</a:t>
            </a:r>
          </a:p>
          <a:p>
            <a:pPr>
              <a:buNone/>
            </a:pPr>
            <a:r>
              <a:rPr lang="cs-CZ" sz="2200" dirty="0" smtClean="0"/>
              <a:t>nic</a:t>
            </a:r>
          </a:p>
          <a:p>
            <a:pPr>
              <a:buNone/>
            </a:pPr>
            <a:r>
              <a:rPr lang="cs-CZ" sz="2200" dirty="0" smtClean="0"/>
              <a:t>všechen</a:t>
            </a:r>
          </a:p>
          <a:p>
            <a:pPr>
              <a:buNone/>
            </a:pPr>
            <a:r>
              <a:rPr lang="cs-CZ" sz="2200" dirty="0" smtClean="0"/>
              <a:t>svůj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400" dirty="0" smtClean="0"/>
              <a:t>	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1472" y="428604"/>
            <a:ext cx="7929618" cy="58477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Spoj zájmeno s příslušným druhem</a:t>
            </a:r>
            <a:endParaRPr lang="cs-CZ" sz="3200" b="1" dirty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857224" y="857232"/>
          <a:ext cx="7358114" cy="27181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362233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2352411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1)   Zájmeno jako slovní druh</a:t>
                      </a:r>
                    </a:p>
                    <a:p>
                      <a:r>
                        <a:rPr lang="cs-CZ" sz="1800" dirty="0" smtClean="0"/>
                        <a:t>2)</a:t>
                      </a:r>
                      <a:r>
                        <a:rPr lang="cs-CZ" sz="1800" baseline="0" dirty="0" smtClean="0"/>
                        <a:t>   </a:t>
                      </a:r>
                      <a:r>
                        <a:rPr lang="cs-CZ" sz="1800" dirty="0" smtClean="0"/>
                        <a:t>Druhy zájmen + jejich charakteristika</a:t>
                      </a:r>
                    </a:p>
                    <a:p>
                      <a:r>
                        <a:rPr lang="cs-CZ" sz="1800" dirty="0" smtClean="0"/>
                        <a:t>3)   Vyvozování zájmen osobních, přivlastňovacích a tázacích, nácvik </a:t>
                      </a:r>
                    </a:p>
                    <a:p>
                      <a:pPr marL="342900" indent="-342900">
                        <a:buAutoNum type="arabicParenR" startAt="4"/>
                      </a:pPr>
                      <a:r>
                        <a:rPr lang="cs-CZ" sz="1800" dirty="0" smtClean="0"/>
                        <a:t>Zájmena tázací + vyvozování zájmen vztažných, neurčitých a záporných,   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sz="1800" dirty="0" smtClean="0"/>
                        <a:t>       nácvik</a:t>
                      </a:r>
                    </a:p>
                    <a:p>
                      <a:pPr marL="342900" indent="-342900">
                        <a:buAutoNum type="arabicParenR" startAt="5"/>
                      </a:pPr>
                      <a:r>
                        <a:rPr lang="cs-CZ" sz="1800" dirty="0" smtClean="0"/>
                        <a:t>Určování zájmen: spojování zájmen s druhem – interaktivní tabule +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sz="1800" dirty="0" smtClean="0"/>
                        <a:t>       pracovní</a:t>
                      </a:r>
                      <a:r>
                        <a:rPr lang="cs-CZ" sz="1800" baseline="0" dirty="0" smtClean="0"/>
                        <a:t> listy</a:t>
                      </a:r>
                      <a:endParaRPr lang="cs-CZ" sz="1800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57224" y="3786190"/>
          <a:ext cx="7358114" cy="142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016509">
                <a:tc>
                  <a:txBody>
                    <a:bodyPr/>
                    <a:lstStyle/>
                    <a:p>
                      <a:r>
                        <a:rPr lang="cs-CZ" dirty="0" smtClean="0"/>
                        <a:t>Vše </a:t>
                      </a:r>
                      <a:r>
                        <a:rPr lang="cs-CZ" dirty="0" smtClean="0"/>
                        <a:t>z vlastních </a:t>
                      </a:r>
                      <a:r>
                        <a:rPr lang="cs-CZ" dirty="0" smtClean="0"/>
                        <a:t>zdrojů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obsahuje animace.</a:t>
                      </a:r>
                      <a:endParaRPr lang="cs-CZ" smtClean="0"/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197</TotalTime>
  <Words>346</Words>
  <Application>Microsoft Office PowerPoint</Application>
  <PresentationFormat>Předvádění na obrazovce (4:3)</PresentationFormat>
  <Paragraphs>114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ZÁJMENA – DRUHY ZÁJMEN</vt:lpstr>
      <vt:lpstr>Snímek 2</vt:lpstr>
      <vt:lpstr>ZÁJMENA </vt:lpstr>
      <vt:lpstr>Druhy zájmen</vt:lpstr>
      <vt:lpstr>DRUHY ZÁJMEN</vt:lpstr>
      <vt:lpstr>DRUHY ZÁJMEN</vt:lpstr>
      <vt:lpstr>já žádný váš si lecco ten co? něco nijaký můj my ledakdo nikdo  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ZÁJMENA</dc:title>
  <dc:creator>Bahela</dc:creator>
  <cp:lastModifiedBy>hela</cp:lastModifiedBy>
  <cp:revision>40</cp:revision>
  <dcterms:created xsi:type="dcterms:W3CDTF">2011-12-19T12:22:45Z</dcterms:created>
  <dcterms:modified xsi:type="dcterms:W3CDTF">2012-02-25T15:55:07Z</dcterms:modified>
</cp:coreProperties>
</file>