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1" r:id="rId3"/>
    <p:sldId id="257" r:id="rId4"/>
    <p:sldId id="258" r:id="rId5"/>
    <p:sldId id="259" r:id="rId6"/>
    <p:sldId id="260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F3B3"/>
    <a:srgbClr val="FFFF99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83D7B4-334A-45B0-9766-4FCAF904B598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938822-FDF6-4B43-AF78-B6070B092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500042"/>
            <a:ext cx="7843838" cy="1084261"/>
          </a:xfrm>
          <a:ln w="12700">
            <a:noFill/>
          </a:ln>
        </p:spPr>
        <p:txBody>
          <a:bodyPr>
            <a:normAutofit/>
          </a:bodyPr>
          <a:lstStyle/>
          <a:p>
            <a:r>
              <a:rPr lang="cs-CZ" sz="3200" dirty="0" smtClean="0"/>
              <a:t>ČÍSLOVKY - SKLOŇOVÁNÍ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1928802"/>
            <a:ext cx="7858180" cy="4429156"/>
          </a:xfrm>
          <a:ln w="9525">
            <a:noFill/>
          </a:ln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VY_32_INOVACE_01_A_11_ČÍSLOVKY - SKLOŇOVÁNÍ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 CZ.1.07/1.4.00/21.2131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24" y="4857760"/>
            <a:ext cx="7286676" cy="1333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15. ledna 2012</a:t>
                      </a:r>
                      <a:endParaRPr lang="cs-CZ" dirty="0"/>
                    </a:p>
                  </a:txBody>
                  <a:tcPr>
                    <a:solidFill>
                      <a:srgbClr val="EAF3B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 ledna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VI.A,</a:t>
                      </a:r>
                      <a:r>
                        <a:rPr lang="cs-CZ" baseline="0" dirty="0" smtClean="0"/>
                        <a:t> VI.B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rgbClr val="EAF3B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>
                    <a:solidFill>
                      <a:srgbClr val="EAF3B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Skloňování číslovek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Skloňování</a:t>
                      </a:r>
                      <a:r>
                        <a:rPr lang="cs-CZ" baseline="0" dirty="0" smtClean="0"/>
                        <a:t> č</a:t>
                      </a:r>
                      <a:r>
                        <a:rPr lang="cs-CZ" dirty="0" smtClean="0"/>
                        <a:t>íslovek: dva</a:t>
                      </a:r>
                      <a:r>
                        <a:rPr lang="cs-CZ" baseline="0" dirty="0" smtClean="0"/>
                        <a:t> -</a:t>
                      </a:r>
                      <a:r>
                        <a:rPr lang="cs-CZ" dirty="0" smtClean="0"/>
                        <a:t> oba,</a:t>
                      </a:r>
                      <a:r>
                        <a:rPr lang="cs-CZ" baseline="0" dirty="0" smtClean="0"/>
                        <a:t> tři – čtyři, 5 – 99, sto, tisíc, milion, miliarda, neurčité číslovky,  </a:t>
                      </a:r>
                      <a:r>
                        <a:rPr lang="cs-CZ" baseline="0" dirty="0" err="1" smtClean="0"/>
                        <a:t>číslovky</a:t>
                      </a:r>
                      <a:r>
                        <a:rPr lang="cs-CZ" baseline="0" dirty="0" smtClean="0"/>
                        <a:t> řadové, skloňování číslovek složených</a:t>
                      </a:r>
                      <a:endParaRPr lang="cs-CZ" dirty="0"/>
                    </a:p>
                  </a:txBody>
                  <a:tcPr>
                    <a:solidFill>
                      <a:srgbClr val="EAF3B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011222"/>
          </a:xfr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Skloňování číslovek dva, oba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857784"/>
          </a:xfrm>
          <a:solidFill>
            <a:srgbClr val="FFFF99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sz="3100" i="1" u="sng" dirty="0" smtClean="0"/>
              <a:t>	rod mužský	____ ženský		střední</a:t>
            </a:r>
            <a:endParaRPr lang="cs-CZ" sz="3100" dirty="0" smtClean="0"/>
          </a:p>
          <a:p>
            <a:pPr>
              <a:buNone/>
            </a:pPr>
            <a:r>
              <a:rPr lang="cs-CZ" sz="3100" dirty="0" smtClean="0"/>
              <a:t>1.p.	dva,oba	         dvě,obě	            	dvě,obě	                   </a:t>
            </a:r>
          </a:p>
          <a:p>
            <a:pPr>
              <a:buNone/>
            </a:pPr>
            <a:r>
              <a:rPr lang="cs-CZ" sz="3100" dirty="0" smtClean="0"/>
              <a:t>2.p.			       dvou,obou			</a:t>
            </a:r>
          </a:p>
          <a:p>
            <a:pPr>
              <a:buNone/>
            </a:pPr>
            <a:r>
              <a:rPr lang="cs-CZ" sz="3100" dirty="0" smtClean="0"/>
              <a:t>3.p.			   dvěma,oběma			</a:t>
            </a:r>
          </a:p>
          <a:p>
            <a:pPr>
              <a:buNone/>
            </a:pPr>
            <a:r>
              <a:rPr lang="cs-CZ" sz="3100" dirty="0" smtClean="0"/>
              <a:t>4.p.	dva,oba	          dvě,obě		dvě,obě	</a:t>
            </a:r>
          </a:p>
          <a:p>
            <a:pPr>
              <a:buNone/>
            </a:pPr>
            <a:r>
              <a:rPr lang="cs-CZ" sz="3100" dirty="0" smtClean="0"/>
              <a:t>5.p.	dva,oba	          dvě,obě		dvě,obě	</a:t>
            </a:r>
          </a:p>
          <a:p>
            <a:pPr>
              <a:buNone/>
            </a:pPr>
            <a:r>
              <a:rPr lang="cs-CZ" sz="3100" dirty="0" smtClean="0"/>
              <a:t>6.p.			   (o) dvou,obou			</a:t>
            </a:r>
          </a:p>
          <a:p>
            <a:pPr>
              <a:buNone/>
            </a:pPr>
            <a:r>
              <a:rPr lang="cs-CZ" sz="3100" dirty="0" smtClean="0"/>
              <a:t>7.p.			     dvěma,oběma			</a:t>
            </a:r>
          </a:p>
          <a:p>
            <a:pPr>
              <a:buNone/>
            </a:pPr>
            <a:r>
              <a:rPr lang="cs-CZ" sz="3100" dirty="0" smtClean="0"/>
              <a:t> </a:t>
            </a:r>
            <a:endParaRPr lang="cs-CZ" sz="31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Skloňování číslovek tři, čtyři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1.p.	  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tři	</a:t>
            </a:r>
            <a:r>
              <a:rPr lang="cs-CZ" dirty="0" smtClean="0"/>
              <a:t>	   	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čtyři</a:t>
            </a: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2.p.	   tří/</a:t>
            </a:r>
            <a:r>
              <a:rPr lang="cs-CZ" b="1" dirty="0" smtClean="0">
                <a:solidFill>
                  <a:srgbClr val="00B050"/>
                </a:solidFill>
              </a:rPr>
              <a:t>třech</a:t>
            </a:r>
            <a:r>
              <a:rPr lang="cs-CZ" dirty="0" smtClean="0"/>
              <a:t>	       čtyř/</a:t>
            </a:r>
            <a:r>
              <a:rPr lang="cs-CZ" b="1" dirty="0" smtClean="0">
                <a:solidFill>
                  <a:srgbClr val="00B050"/>
                </a:solidFill>
              </a:rPr>
              <a:t>čtyřech</a:t>
            </a:r>
            <a:r>
              <a:rPr lang="cs-CZ" dirty="0" smtClean="0"/>
              <a:t>		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3.p.	   třem		čtyřem		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4.p.	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tři	</a:t>
            </a:r>
            <a:r>
              <a:rPr lang="cs-CZ" dirty="0" smtClean="0"/>
              <a:t>	   	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čtyři</a:t>
            </a:r>
            <a:r>
              <a:rPr lang="cs-CZ" dirty="0" smtClean="0"/>
              <a:t>			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6.p.	   </a:t>
            </a:r>
            <a:r>
              <a:rPr lang="cs-CZ" b="1" dirty="0" smtClean="0">
                <a:solidFill>
                  <a:srgbClr val="00B050"/>
                </a:solidFill>
              </a:rPr>
              <a:t>třech</a:t>
            </a:r>
            <a:r>
              <a:rPr lang="cs-CZ" dirty="0" smtClean="0"/>
              <a:t>	   	</a:t>
            </a:r>
            <a:r>
              <a:rPr lang="cs-CZ" b="1" dirty="0" smtClean="0">
                <a:solidFill>
                  <a:srgbClr val="00B050"/>
                </a:solidFill>
              </a:rPr>
              <a:t>čtyřech</a:t>
            </a:r>
            <a:r>
              <a:rPr lang="cs-CZ" dirty="0" smtClean="0"/>
              <a:t>		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7.p.	   třemi	   	čtyřmi		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b="1" dirty="0" smtClean="0">
              <a:solidFill>
                <a:srgbClr val="FF0000"/>
              </a:solidFill>
              <a:latin typeface="Baskerville Old Face" pitchFamily="18" charset="0"/>
            </a:endParaRP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7286644" y="2143116"/>
            <a:ext cx="642942" cy="571504"/>
          </a:xfrm>
          <a:prstGeom prst="star5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7072330" y="3071810"/>
            <a:ext cx="500066" cy="500066"/>
          </a:xfrm>
          <a:prstGeom prst="star5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7715272" y="2643182"/>
            <a:ext cx="785818" cy="785818"/>
          </a:xfrm>
          <a:prstGeom prst="star5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357950" y="5214950"/>
            <a:ext cx="642942" cy="64294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500958" y="5143512"/>
            <a:ext cx="785818" cy="785818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286644" y="4214818"/>
            <a:ext cx="642942" cy="64294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643702" y="4500570"/>
            <a:ext cx="571504" cy="571504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Baskerville Old Face" pitchFamily="18" charset="0"/>
              </a:rPr>
              <a:t>Skloňování číslovek pět – devadesát  devět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  <a:solidFill>
            <a:srgbClr val="FFFF99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/>
          <a:lstStyle/>
          <a:p>
            <a:pPr>
              <a:buNone/>
            </a:pPr>
            <a:r>
              <a:rPr lang="cs-CZ" dirty="0" smtClean="0"/>
              <a:t>1.p.	  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pět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2.p.	   </a:t>
            </a:r>
            <a:r>
              <a:rPr lang="cs-CZ" b="1" dirty="0" smtClean="0">
                <a:solidFill>
                  <a:srgbClr val="FF0000"/>
                </a:solidFill>
              </a:rPr>
              <a:t>pěti</a:t>
            </a:r>
          </a:p>
          <a:p>
            <a:pPr>
              <a:buNone/>
            </a:pPr>
            <a:r>
              <a:rPr lang="cs-CZ" dirty="0" smtClean="0"/>
              <a:t>3.p.	   </a:t>
            </a:r>
            <a:r>
              <a:rPr lang="cs-CZ" b="1" dirty="0" smtClean="0">
                <a:solidFill>
                  <a:srgbClr val="FF0000"/>
                </a:solidFill>
              </a:rPr>
              <a:t>pěti</a:t>
            </a:r>
          </a:p>
          <a:p>
            <a:pPr>
              <a:buNone/>
            </a:pPr>
            <a:r>
              <a:rPr lang="cs-CZ" dirty="0" smtClean="0"/>
              <a:t>4.p.	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pět</a:t>
            </a:r>
          </a:p>
          <a:p>
            <a:pPr>
              <a:buNone/>
            </a:pPr>
            <a:r>
              <a:rPr lang="cs-CZ" dirty="0" smtClean="0"/>
              <a:t>6.p.	   </a:t>
            </a:r>
            <a:r>
              <a:rPr lang="cs-CZ" b="1" dirty="0" smtClean="0">
                <a:solidFill>
                  <a:srgbClr val="FF0000"/>
                </a:solidFill>
              </a:rPr>
              <a:t>pěti</a:t>
            </a:r>
          </a:p>
          <a:p>
            <a:pPr>
              <a:buNone/>
            </a:pPr>
            <a:r>
              <a:rPr lang="cs-CZ" dirty="0" smtClean="0"/>
              <a:t>7.p.	   </a:t>
            </a:r>
            <a:r>
              <a:rPr lang="cs-CZ" b="1" dirty="0" smtClean="0">
                <a:solidFill>
                  <a:srgbClr val="FF0000"/>
                </a:solidFill>
              </a:rPr>
              <a:t>pěti</a:t>
            </a:r>
          </a:p>
        </p:txBody>
      </p:sp>
      <p:sp>
        <p:nvSpPr>
          <p:cNvPr id="5" name="Obdélník 4"/>
          <p:cNvSpPr/>
          <p:nvPr/>
        </p:nvSpPr>
        <p:spPr>
          <a:xfrm>
            <a:off x="3143240" y="2071678"/>
            <a:ext cx="5286412" cy="392909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Číslovka pět má pouze dva tvary – pět, pěti.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Jako číslovka pět se skloňují další číslovky do 99.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Číslovka  sto   → město</a:t>
            </a:r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               tisíc → stroj</a:t>
            </a:r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           milion → hrad</a:t>
            </a:r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        miliarda → žena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několik, kolik, tolik, mnoho mají pouze 2 tvary</a:t>
            </a:r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	 (několik – několika)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málo – nesklonné</a:t>
            </a:r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- číslovky řadové → mladý, jarní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Osmicípá hvězda 6"/>
          <p:cNvSpPr/>
          <p:nvPr/>
        </p:nvSpPr>
        <p:spPr>
          <a:xfrm>
            <a:off x="928662" y="5143512"/>
            <a:ext cx="500066" cy="500066"/>
          </a:xfrm>
          <a:prstGeom prst="star8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smicípá hvězda 9"/>
          <p:cNvSpPr/>
          <p:nvPr/>
        </p:nvSpPr>
        <p:spPr>
          <a:xfrm>
            <a:off x="2857488" y="5500702"/>
            <a:ext cx="500066" cy="500066"/>
          </a:xfrm>
          <a:prstGeom prst="star8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smicípá hvězda 10"/>
          <p:cNvSpPr/>
          <p:nvPr/>
        </p:nvSpPr>
        <p:spPr>
          <a:xfrm>
            <a:off x="2571736" y="4714884"/>
            <a:ext cx="490542" cy="490542"/>
          </a:xfrm>
          <a:prstGeom prst="star8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smicípá hvězda 11"/>
          <p:cNvSpPr/>
          <p:nvPr/>
        </p:nvSpPr>
        <p:spPr>
          <a:xfrm>
            <a:off x="2071670" y="5286388"/>
            <a:ext cx="500066" cy="500066"/>
          </a:xfrm>
          <a:prstGeom prst="star8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smicípá hvězda 12"/>
          <p:cNvSpPr/>
          <p:nvPr/>
        </p:nvSpPr>
        <p:spPr>
          <a:xfrm>
            <a:off x="1500166" y="5643578"/>
            <a:ext cx="500066" cy="500066"/>
          </a:xfrm>
          <a:prstGeom prst="star8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latin typeface="Aharoni" pitchFamily="2" charset="-79"/>
                <a:cs typeface="Aharoni" pitchFamily="2" charset="-79"/>
              </a:rPr>
              <a:t>Číslovky složené</a:t>
            </a:r>
            <a:endParaRPr lang="cs-CZ" sz="32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/>
              <a:t>Číslovky složené z jednotek a desítek </a:t>
            </a:r>
            <a:r>
              <a:rPr lang="cs-CZ" sz="2400" dirty="0" smtClean="0"/>
              <a:t>lze vyslovovat a psát dvojím způsobem:   a) dvacet pět</a:t>
            </a:r>
          </a:p>
          <a:p>
            <a:pPr>
              <a:buNone/>
            </a:pPr>
            <a:r>
              <a:rPr lang="cs-CZ" sz="2400" dirty="0" smtClean="0"/>
              <a:t>			 	 b) pět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dvacet (jednotky se neskloňují)</a:t>
            </a:r>
          </a:p>
          <a:p>
            <a:pPr>
              <a:buNone/>
            </a:pPr>
            <a:r>
              <a:rPr lang="cs-CZ" sz="2400" b="1" u="sng" dirty="0" smtClean="0"/>
              <a:t>Skloňování složitých číslovek </a:t>
            </a:r>
            <a:r>
              <a:rPr lang="cs-CZ" sz="2400" dirty="0" smtClean="0"/>
              <a:t>– každé slovo zvlášť</a:t>
            </a:r>
          </a:p>
          <a:p>
            <a:pPr>
              <a:buNone/>
            </a:pPr>
            <a:r>
              <a:rPr lang="cs-CZ" sz="2400" dirty="0" smtClean="0"/>
              <a:t>	456 – čtyři sta padesát šest (1.pád)                                    		   čtyř set padesáti šesti (2.pád)			   	   čtyřem stům padesáti šesti (3.pád) …..</a:t>
            </a:r>
            <a:endParaRPr lang="cs-CZ" sz="2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Doplň správné tvary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  <a:ln w="28575"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Přijdu k vám s (oba) ______________ kamarády. </a:t>
            </a:r>
          </a:p>
          <a:p>
            <a:pPr>
              <a:buNone/>
            </a:pPr>
            <a:r>
              <a:rPr lang="cs-CZ" sz="2000" dirty="0" smtClean="0"/>
              <a:t>Doma budu od (4) ________ do (5)________ hodin.  </a:t>
            </a:r>
          </a:p>
          <a:p>
            <a:pPr>
              <a:buNone/>
            </a:pPr>
            <a:r>
              <a:rPr lang="cs-CZ" sz="2000" dirty="0" smtClean="0"/>
              <a:t>Mezi (obě) ____________ sestrami nedělám rozdíly, mám  je ______ ráda.              </a:t>
            </a:r>
          </a:p>
          <a:p>
            <a:pPr>
              <a:buNone/>
            </a:pPr>
            <a:r>
              <a:rPr lang="cs-CZ" sz="2000" dirty="0" smtClean="0"/>
              <a:t>Ke (2) __________ perům přidej (3.) __________.</a:t>
            </a:r>
          </a:p>
          <a:p>
            <a:pPr>
              <a:buNone/>
            </a:pPr>
            <a:r>
              <a:rPr lang="cs-CZ" sz="2000" dirty="0" smtClean="0"/>
              <a:t>Osmnáct děleno (2) ___________ je _________. </a:t>
            </a:r>
          </a:p>
          <a:p>
            <a:pPr>
              <a:buNone/>
            </a:pPr>
            <a:r>
              <a:rPr lang="cs-CZ" sz="2000" dirty="0" smtClean="0"/>
              <a:t>Osmnáct děleno (3) ___________ je _________.</a:t>
            </a:r>
          </a:p>
          <a:p>
            <a:pPr>
              <a:buNone/>
            </a:pPr>
            <a:r>
              <a:rPr lang="cs-CZ" sz="2000" dirty="0" smtClean="0"/>
              <a:t>Osmnáct děleno (9) ___________ jsou ________.</a:t>
            </a:r>
          </a:p>
          <a:p>
            <a:pPr>
              <a:buNone/>
            </a:pPr>
            <a:r>
              <a:rPr lang="cs-CZ" sz="2000" dirty="0" smtClean="0"/>
              <a:t>Dvacet čtyři děleno (4) __________ je __________.</a:t>
            </a:r>
          </a:p>
          <a:p>
            <a:pPr>
              <a:buNone/>
            </a:pPr>
            <a:r>
              <a:rPr lang="cs-CZ" sz="2000" dirty="0" smtClean="0"/>
              <a:t>Dvacet čtyři děleno (2) __________ je __________.</a:t>
            </a:r>
          </a:p>
          <a:p>
            <a:pPr>
              <a:buNone/>
            </a:pPr>
            <a:r>
              <a:rPr lang="cs-CZ" sz="2000" dirty="0" smtClean="0"/>
              <a:t>Najdi (22.) stranu ____________  a vypracuj (3.).cvičení</a:t>
            </a:r>
          </a:p>
          <a:p>
            <a:pPr>
              <a:buNone/>
            </a:pPr>
            <a:r>
              <a:rPr lang="cs-CZ" sz="2000" dirty="0" smtClean="0"/>
              <a:t>Otevři knihu na straně (35) ________________________ a vyber si mezi (2)</a:t>
            </a:r>
          </a:p>
          <a:p>
            <a:pPr>
              <a:buNone/>
            </a:pPr>
            <a:r>
              <a:rPr lang="cs-CZ" sz="2000" dirty="0" smtClean="0"/>
              <a:t> ____________ cvičeními, to vypracuj nyní, (2.) __________ napiš doma.</a:t>
            </a:r>
            <a:endParaRPr lang="cs-CZ" sz="20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3"/>
          <a:ext cx="7358114" cy="35070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329219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  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2304533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Opakování druhů číslovek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</a:t>
                      </a:r>
                      <a:r>
                        <a:rPr lang="cs-CZ" baseline="0" dirty="0" smtClean="0"/>
                        <a:t> -  skloňování číslovek: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a)  dva – oba ve všech třech rodech, porovnávání tvarů, tvary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spisovné a nespisovné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b)  tři, čtyři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c)  pět – devadesát devět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d)  složené číslovky   </a:t>
                      </a:r>
                      <a:endParaRPr lang="cs-CZ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3)   Procvičování – pracovní listy a IAT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rgbClr val="EAF3B3"/>
                    </a:solidFill>
                  </a:tcPr>
                </a:tc>
              </a:tr>
              <a:tr h="580959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214818"/>
          <a:ext cx="7358114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350413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864033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</a:t>
                      </a:r>
                      <a:r>
                        <a:rPr lang="cs-CZ" dirty="0" smtClean="0"/>
                        <a:t>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EAF3B3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393</Words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ČÍSLOVKY - SKLOŇOVÁNÍ</vt:lpstr>
      <vt:lpstr>Snímek 2</vt:lpstr>
      <vt:lpstr>Skloňování číslovek dva, oba</vt:lpstr>
      <vt:lpstr>Skloňování číslovek tři, čtyři</vt:lpstr>
      <vt:lpstr>Skloňování číslovek pět – devadesát  devět</vt:lpstr>
      <vt:lpstr>Číslovky složené</vt:lpstr>
      <vt:lpstr>Doplň správné tvary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číslovek</dc:title>
  <dc:creator>hela</dc:creator>
  <cp:lastModifiedBy>hela</cp:lastModifiedBy>
  <cp:revision>50</cp:revision>
  <dcterms:created xsi:type="dcterms:W3CDTF">2012-01-12T19:23:20Z</dcterms:created>
  <dcterms:modified xsi:type="dcterms:W3CDTF">2012-02-25T15:56:47Z</dcterms:modified>
</cp:coreProperties>
</file>