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7"/>
  </p:notesMasterIdLst>
  <p:sldIdLst>
    <p:sldId id="256" r:id="rId2"/>
    <p:sldId id="257" r:id="rId3"/>
    <p:sldId id="258" r:id="rId4"/>
    <p:sldId id="259" r:id="rId5"/>
    <p:sldId id="260" r:id="rId6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rgbClr val="FF0000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55" autoAdjust="0"/>
    <p:restoredTop sz="94621" autoAdjust="0"/>
  </p:normalViewPr>
  <p:slideViewPr>
    <p:cSldViewPr>
      <p:cViewPr>
        <p:scale>
          <a:sx n="100" d="100"/>
          <a:sy n="100" d="100"/>
        </p:scale>
        <p:origin x="-294" y="-16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fld id="{D6C7B028-A73E-4E43-9E62-25E7A1C48ABE}" type="datetimeFigureOut">
              <a:rPr lang="cs-CZ"/>
              <a:pPr>
                <a:defRPr/>
              </a:pPr>
              <a:t>13.5.2012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 smtClean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fld id="{263814AC-1CB1-4D0C-AD51-022BFB70336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042029675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http://www.jk-machinery.cz/48/247/technologie-cisteni-maku-pro-21-stoleti/</a:t>
            </a:r>
          </a:p>
          <a:p>
            <a:r>
              <a:rPr lang="cs-CZ" dirty="0" smtClean="0"/>
              <a:t>http://www.jk-machinery.com/gallery/1/346-mak.jpg</a:t>
            </a:r>
          </a:p>
          <a:p>
            <a:r>
              <a:rPr lang="cs-CZ" dirty="0" smtClean="0"/>
              <a:t>http://upload.wikimedia.org/wikipedia/commons/1/18/Illustration_Papaver_somniferum0.jpg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263814AC-1CB1-4D0C-AD51-022BFB703369}" type="slidenum">
              <a:rPr lang="cs-CZ" smtClean="0"/>
              <a:pPr>
                <a:defRPr/>
              </a:pPr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53359724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http://upload.wikimedia.org/wikipedia/commons/thumb/f/f4/Aardappel_bloeiend_Fresco.jpg/220px-Aardappel_bloeiend_Fresco.jpg</a:t>
            </a:r>
          </a:p>
          <a:p>
            <a:r>
              <a:rPr lang="cs-CZ" dirty="0" smtClean="0"/>
              <a:t>http://cs.wikipedia.org/wiki/Lilek_brambor</a:t>
            </a:r>
          </a:p>
          <a:p>
            <a:r>
              <a:rPr lang="cs-CZ" dirty="0" smtClean="0"/>
              <a:t>http://static.prozeny.cz/obrazky/361/shutterstock35822716-w485h323q98u.jpg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263814AC-1CB1-4D0C-AD51-022BFB703369}" type="slidenum">
              <a:rPr lang="cs-CZ" smtClean="0"/>
              <a:pPr>
                <a:defRPr/>
              </a:pPr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90394142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http://eldar.cz/herbar/nahledy/brukev_repka_olejka_kvet.jpg</a:t>
            </a:r>
          </a:p>
          <a:p>
            <a:r>
              <a:rPr lang="cs-CZ" dirty="0" smtClean="0"/>
              <a:t>http://web2.mendelu.cz/af_222_multitext/picniny/obrazky/repka.jpg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263814AC-1CB1-4D0C-AD51-022BFB703369}" type="slidenum">
              <a:rPr lang="cs-CZ" smtClean="0"/>
              <a:pPr>
                <a:defRPr/>
              </a:pPr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5182140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A69BAA5-5F05-49E3-9603-A4D36F5CAF65}" type="datetime1">
              <a:rPr lang="cs-CZ"/>
              <a:pPr>
                <a:defRPr/>
              </a:pPr>
              <a:t>13.5.2012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86268A1-D489-408E-8D80-09586488791B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98972232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7F7DCB3-A0DC-4024-94FC-C5D2437AF69B}" type="datetime1">
              <a:rPr lang="cs-CZ"/>
              <a:pPr>
                <a:defRPr/>
              </a:pPr>
              <a:t>13.5.2012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E6B36A5-B184-45BF-93B0-BA17EA73173E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6119630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16DC709-4594-4BC7-AFAA-502FCD76F42D}" type="datetime1">
              <a:rPr lang="cs-CZ"/>
              <a:pPr>
                <a:defRPr/>
              </a:pPr>
              <a:t>13.5.2012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D425E9-76EF-4C21-82C0-07EBE0A467EE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07696672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376FB74-5125-4E4D-8F8F-41C3F415D63A}" type="datetime1">
              <a:rPr lang="cs-CZ"/>
              <a:pPr>
                <a:defRPr/>
              </a:pPr>
              <a:t>13.5.2012</a:t>
            </a:fld>
            <a:endParaRPr lang="cs-CZ" dirty="0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861CBE2-96A3-4210-A7C7-94183C87550E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02352343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EA33A4-823B-4324-8F91-0A13B4AFACDF}" type="datetime1">
              <a:rPr lang="cs-CZ"/>
              <a:pPr>
                <a:defRPr/>
              </a:pPr>
              <a:t>13.5.2012</a:t>
            </a:fld>
            <a:endParaRPr lang="cs-CZ" dirty="0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29C5B95-CF74-4274-9E3B-019D37ACE9CB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56723911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F63A4FF-0C12-430B-A814-FCD9E8633250}" type="datetime1">
              <a:rPr lang="cs-CZ"/>
              <a:pPr>
                <a:defRPr/>
              </a:pPr>
              <a:t>13.5.2012</a:t>
            </a:fld>
            <a:endParaRPr lang="cs-CZ" dirty="0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A88E5F-B3C7-469E-85B1-D56B851B2787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54864173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9C32D50-518D-4FFB-84D3-192AF5BF39D8}" type="datetime1">
              <a:rPr lang="cs-CZ"/>
              <a:pPr>
                <a:defRPr/>
              </a:pPr>
              <a:t>13.5.2012</a:t>
            </a:fld>
            <a:endParaRPr lang="cs-CZ" dirty="0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D82E12C-8A11-4778-AE24-211A960D38A6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7407487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433834C-4610-46F8-86BE-19B4B9C665D0}" type="datetime1">
              <a:rPr lang="cs-CZ"/>
              <a:pPr>
                <a:defRPr/>
              </a:pPr>
              <a:t>13.5.2012</a:t>
            </a:fld>
            <a:endParaRPr lang="cs-CZ" dirty="0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3272599-4E97-4E76-9563-BE6DE4D29E44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25728607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cs-CZ" noProof="0" smtClean="0"/>
              <a:t>Klepnutím na ikonu přidáte obrázek.</a:t>
            </a:r>
            <a:endParaRPr lang="cs-CZ" noProof="0" dirty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745443A-D6D2-4138-8B36-29DB2E165A49}" type="datetime1">
              <a:rPr lang="cs-CZ"/>
              <a:pPr>
                <a:defRPr/>
              </a:pPr>
              <a:t>13.5.2012</a:t>
            </a:fld>
            <a:endParaRPr lang="cs-CZ" dirty="0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CC05E5F-7788-4E7A-88AD-D6250E63202F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53069354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BBB6793-1BFD-4948-A3FF-0BE988D98CBC}" type="datetime1">
              <a:rPr lang="cs-CZ"/>
              <a:pPr>
                <a:defRPr/>
              </a:pPr>
              <a:t>13.5.2012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55CF458-1C8C-4E46-8E83-B3F5EAE97E53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30313162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9FE9BB9-8370-4F3A-8A20-BEB35AC00A8D}" type="datetime1">
              <a:rPr lang="cs-CZ"/>
              <a:pPr>
                <a:defRPr/>
              </a:pPr>
              <a:t>13.5.2012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3E3A74D-8B9F-4E1C-8549-08F1DCC92B4E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85291637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DDEBCF"/>
            </a:gs>
            <a:gs pos="94000">
              <a:srgbClr val="9CB86E"/>
            </a:gs>
            <a:gs pos="100000">
              <a:srgbClr val="156B13"/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B29AA4A3-7A93-434C-B289-F2E45BFAE2DE}" type="datetime1">
              <a:rPr lang="cs-CZ"/>
              <a:pPr>
                <a:defRPr/>
              </a:pPr>
              <a:t>13.5.2012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 dirty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AE930AD9-4FE6-4BF0-BA50-9AAFE37BA284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sldNum="0" hdr="0" ftr="0" dt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z="2800" dirty="0" smtClean="0">
                <a:latin typeface="+mn-lt"/>
              </a:rPr>
              <a:t>VY_32_INOVACE_293_Plodiny Jesenicka</a:t>
            </a:r>
          </a:p>
        </p:txBody>
      </p:sp>
      <p:pic>
        <p:nvPicPr>
          <p:cNvPr id="2051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835150" y="5373688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052" name="TextovéPole 2"/>
          <p:cNvSpPr txBox="1">
            <a:spLocks noChangeArrowheads="1"/>
          </p:cNvSpPr>
          <p:nvPr/>
        </p:nvSpPr>
        <p:spPr bwMode="auto">
          <a:xfrm>
            <a:off x="3851275" y="1498600"/>
            <a:ext cx="1225550" cy="368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>
              <a:defRPr/>
            </a:pPr>
            <a:r>
              <a:rPr lang="cs-CZ" dirty="0" smtClean="0">
                <a:latin typeface="+mn-lt"/>
              </a:rPr>
              <a:t>Šablona</a:t>
            </a:r>
          </a:p>
        </p:txBody>
      </p:sp>
      <p:sp>
        <p:nvSpPr>
          <p:cNvPr id="2" name="TextovéPole 1"/>
          <p:cNvSpPr txBox="1"/>
          <p:nvPr/>
        </p:nvSpPr>
        <p:spPr>
          <a:xfrm>
            <a:off x="684213" y="620713"/>
            <a:ext cx="1493837" cy="2159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/>
            </a:pPr>
            <a:r>
              <a:rPr lang="cs-CZ" sz="800" dirty="0">
                <a:latin typeface="+mn-lt"/>
              </a:rPr>
              <a:t>Identifikátor školy: 600 150 569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684213" y="989013"/>
            <a:ext cx="1441420" cy="215444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/>
            </a:pPr>
            <a:r>
              <a:rPr lang="cs-CZ" sz="800" dirty="0" smtClean="0">
                <a:latin typeface="+mn-lt"/>
              </a:rPr>
              <a:t>Jméno autora: Antonín </a:t>
            </a:r>
            <a:r>
              <a:rPr lang="cs-CZ" sz="800" dirty="0" err="1" smtClean="0">
                <a:latin typeface="+mn-lt"/>
              </a:rPr>
              <a:t>Ďopan</a:t>
            </a:r>
            <a:endParaRPr lang="cs-CZ" sz="800" dirty="0">
              <a:latin typeface="+mn-lt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6111300" y="620713"/>
            <a:ext cx="1393330" cy="215444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/>
            </a:pPr>
            <a:r>
              <a:rPr lang="cs-CZ" sz="800" dirty="0" smtClean="0">
                <a:latin typeface="+mn-lt"/>
              </a:rPr>
              <a:t>Datum vytvoření: 13.12.2010</a:t>
            </a:r>
            <a:endParaRPr lang="cs-CZ" sz="800" dirty="0">
              <a:latin typeface="+mn-lt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710421" y="4077072"/>
            <a:ext cx="2291012" cy="215444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/>
            </a:pPr>
            <a:r>
              <a:rPr lang="cs-CZ" sz="800" dirty="0" smtClean="0">
                <a:latin typeface="+mn-lt"/>
              </a:rPr>
              <a:t>Vzdělávací obor, téma: Tělesná výchova, Jesenicko</a:t>
            </a:r>
            <a:endParaRPr lang="cs-CZ" sz="800" dirty="0">
              <a:latin typeface="+mn-lt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710421" y="4456055"/>
            <a:ext cx="590226" cy="215444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/>
            </a:pPr>
            <a:r>
              <a:rPr lang="cs-CZ" sz="800" dirty="0" smtClean="0">
                <a:latin typeface="+mn-lt"/>
              </a:rPr>
              <a:t>Ročník: 8.</a:t>
            </a:r>
            <a:endParaRPr lang="cs-CZ" sz="800" dirty="0">
              <a:latin typeface="+mn-lt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2" y="295786"/>
            <a:ext cx="8496944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V prezentaci vám představíme nejčastěji pěstované plodiny Jesenicka. Jsou jimi:</a:t>
            </a:r>
            <a:endParaRPr lang="cs-CZ" sz="3200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915814" y="2636912"/>
            <a:ext cx="2961067" cy="175432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Tx/>
              <a:buChar char="-"/>
            </a:pPr>
            <a:r>
              <a:rPr lang="cs-CZ" sz="3600" dirty="0" smtClean="0"/>
              <a:t>mák setý</a:t>
            </a:r>
          </a:p>
          <a:p>
            <a:pPr marL="285750" indent="-285750">
              <a:buFontTx/>
              <a:buChar char="-"/>
            </a:pPr>
            <a:r>
              <a:rPr lang="cs-CZ" sz="3600" dirty="0" smtClean="0"/>
              <a:t>brambory</a:t>
            </a:r>
          </a:p>
          <a:p>
            <a:pPr marL="285750" indent="-285750">
              <a:buFontTx/>
              <a:buChar char="-"/>
            </a:pPr>
            <a:r>
              <a:rPr lang="cs-CZ" sz="3600" dirty="0"/>
              <a:t>ř</a:t>
            </a:r>
            <a:r>
              <a:rPr lang="cs-CZ" sz="3600" dirty="0" smtClean="0"/>
              <a:t>epka olejka</a:t>
            </a:r>
          </a:p>
        </p:txBody>
      </p:sp>
    </p:spTree>
    <p:extLst>
      <p:ext uri="{BB962C8B-B14F-4D97-AF65-F5344CB8AC3E}">
        <p14:creationId xmlns:p14="http://schemas.microsoft.com/office/powerpoint/2010/main" xmlns="" val="239579157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3131840" y="260648"/>
            <a:ext cx="277511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MÁK SETÝ</a:t>
            </a:r>
            <a:endParaRPr lang="cs-CZ" sz="4000" dirty="0">
              <a:solidFill>
                <a:schemeClr val="tx2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251520" y="968534"/>
            <a:ext cx="4161162" cy="181588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1600" dirty="0"/>
              <a:t>S odhadovanou osetou plochou 80 tisíc hektarů a celkově velmi dobrou úrodou se Česká </a:t>
            </a:r>
            <a:r>
              <a:rPr lang="cs-CZ" sz="1600" dirty="0" smtClean="0"/>
              <a:t>republika stává </a:t>
            </a:r>
            <a:r>
              <a:rPr lang="cs-CZ" sz="1600" dirty="0"/>
              <a:t>největším producentem máku na světě. Vypěstované množství dokonce několikanásobně přesáhne produkci druhé země v pořadí, kterou je Turecko. </a:t>
            </a:r>
          </a:p>
        </p:txBody>
      </p:sp>
      <p:sp>
        <p:nvSpPr>
          <p:cNvPr id="6" name="Obdélník 5"/>
          <p:cNvSpPr/>
          <p:nvPr/>
        </p:nvSpPr>
        <p:spPr>
          <a:xfrm>
            <a:off x="4505695" y="968534"/>
            <a:ext cx="4572000" cy="3293209"/>
          </a:xfrm>
          <a:prstGeom prst="rect">
            <a:avLst/>
          </a:prstGeom>
        </p:spPr>
        <p:txBody>
          <a:bodyPr>
            <a:spAutoFit/>
          </a:bodyPr>
          <a:lstStyle/>
          <a:p>
            <a:pPr algn="just"/>
            <a:r>
              <a:rPr lang="cs-CZ" sz="1600" dirty="0"/>
              <a:t>Další českou specialitou je využití vypěstovaného máku. Zatímco většina zemí pěstuje mák zejména pro farmaceutické účely, u nás se využívá převážně v potravinářství, což je dáno tradiční oblibou máku při přípravě speciálních pokrmů, moučníků a pečiva. Ostatně díky aktivitě našich pekařů si tradiční české buchty s mákem našly řadu konzumentů </a:t>
            </a:r>
            <a:r>
              <a:rPr lang="cs-CZ" sz="1600" dirty="0" smtClean="0"/>
              <a:t>              i </a:t>
            </a:r>
            <a:r>
              <a:rPr lang="cs-CZ" sz="1600" dirty="0"/>
              <a:t>v okolních zemích. Vzhledem k nízké poptávce po makovině pro farmaceutické účely nachází tato surovina stále větší uplatnění při výrobě pelet na vytápění. Její velmi dobrou výhřevnosti oceňují obyvatelé mnoha rodinných domků. </a:t>
            </a: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076056" y="4300480"/>
            <a:ext cx="2935604" cy="2400672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  <a:extLst/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51642" y="2780081"/>
            <a:ext cx="2690418" cy="3921071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  <a:extLst/>
        </p:spPr>
      </p:pic>
    </p:spTree>
    <p:extLst>
      <p:ext uri="{BB962C8B-B14F-4D97-AF65-F5344CB8AC3E}">
        <p14:creationId xmlns:p14="http://schemas.microsoft.com/office/powerpoint/2010/main" xmlns="" val="365261507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3101686" y="116632"/>
            <a:ext cx="3108864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BRAMBORY</a:t>
            </a:r>
            <a:endParaRPr lang="cs-CZ" sz="4000" dirty="0">
              <a:solidFill>
                <a:schemeClr val="tx2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608368" y="1268760"/>
            <a:ext cx="2095500" cy="3362325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  <a:extLst/>
        </p:spPr>
      </p:pic>
      <p:sp>
        <p:nvSpPr>
          <p:cNvPr id="2" name="Obdélník 1"/>
          <p:cNvSpPr/>
          <p:nvPr/>
        </p:nvSpPr>
        <p:spPr>
          <a:xfrm>
            <a:off x="2609" y="1242336"/>
            <a:ext cx="3433986" cy="477053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1600" b="1" dirty="0"/>
              <a:t>Lilek </a:t>
            </a:r>
            <a:r>
              <a:rPr lang="cs-CZ" sz="1600" b="1" dirty="0" smtClean="0"/>
              <a:t>brambor </a:t>
            </a:r>
            <a:r>
              <a:rPr lang="cs-CZ" sz="1600" dirty="0" smtClean="0"/>
              <a:t>je víceletá hlíznatá plodina </a:t>
            </a:r>
            <a:r>
              <a:rPr lang="cs-CZ" sz="1600" dirty="0"/>
              <a:t>z </a:t>
            </a:r>
            <a:r>
              <a:rPr lang="cs-CZ" sz="1600" dirty="0" smtClean="0"/>
              <a:t>čeledi lilkovité. </a:t>
            </a:r>
            <a:r>
              <a:rPr lang="cs-CZ" sz="1600" dirty="0"/>
              <a:t>Brambory jsou jednou z nejvýznamnějších zemědělských </a:t>
            </a:r>
            <a:r>
              <a:rPr lang="cs-CZ" sz="1600" dirty="0" smtClean="0"/>
              <a:t>plodin. </a:t>
            </a:r>
            <a:r>
              <a:rPr lang="cs-CZ" sz="1600" dirty="0"/>
              <a:t>Za svoji oblibu vděčí nenáročnosti na přírodní podmínky a především pak mimořádně vysokým hektarovým výnosům. Jejich široká adopce v evropském zemědělství počátkem </a:t>
            </a:r>
            <a:r>
              <a:rPr lang="cs-CZ" sz="1600" dirty="0" smtClean="0"/>
              <a:t>19. století ochránila Evropu </a:t>
            </a:r>
            <a:r>
              <a:rPr lang="cs-CZ" sz="1600" dirty="0"/>
              <a:t>od cyklických hladomorů </a:t>
            </a:r>
            <a:r>
              <a:rPr lang="cs-CZ" sz="1600" dirty="0" smtClean="0"/>
              <a:t>        </a:t>
            </a:r>
            <a:r>
              <a:rPr lang="cs-CZ" sz="1600" dirty="0" smtClean="0"/>
              <a:t>       a </a:t>
            </a:r>
            <a:r>
              <a:rPr lang="cs-CZ" sz="1600" dirty="0"/>
              <a:t>„epidemií“ </a:t>
            </a:r>
            <a:r>
              <a:rPr lang="cs-CZ" sz="1600" dirty="0" smtClean="0"/>
              <a:t>kurdějí. </a:t>
            </a:r>
            <a:r>
              <a:rPr lang="cs-CZ" sz="1600" dirty="0"/>
              <a:t>Český botanik </a:t>
            </a:r>
            <a:r>
              <a:rPr lang="cs-CZ" sz="1600" dirty="0" smtClean="0"/>
              <a:t>     a </a:t>
            </a:r>
            <a:r>
              <a:rPr lang="cs-CZ" sz="1600" dirty="0"/>
              <a:t>buditel </a:t>
            </a:r>
            <a:r>
              <a:rPr lang="cs-CZ" sz="1600" dirty="0" smtClean="0"/>
              <a:t>Jan Svatopluk </a:t>
            </a:r>
            <a:r>
              <a:rPr lang="cs-CZ" sz="1600" dirty="0" err="1" smtClean="0"/>
              <a:t>Presl</a:t>
            </a:r>
            <a:r>
              <a:rPr lang="cs-CZ" sz="1600" dirty="0" smtClean="0"/>
              <a:t> je </a:t>
            </a:r>
            <a:r>
              <a:rPr lang="cs-CZ" sz="1600" dirty="0" smtClean="0"/>
              <a:t>    ve </a:t>
            </a:r>
            <a:r>
              <a:rPr lang="cs-CZ" sz="1600" dirty="0"/>
              <a:t>svém </a:t>
            </a:r>
            <a:r>
              <a:rPr lang="cs-CZ" sz="1600" i="1" dirty="0"/>
              <a:t>Rostlinopise</a:t>
            </a:r>
            <a:r>
              <a:rPr lang="cs-CZ" sz="1600" dirty="0"/>
              <a:t> považuje </a:t>
            </a:r>
            <a:r>
              <a:rPr lang="cs-CZ" sz="1600" dirty="0" smtClean="0"/>
              <a:t>     za </a:t>
            </a:r>
            <a:r>
              <a:rPr lang="cs-CZ" sz="1600" dirty="0"/>
              <a:t>„největší užitek, který lidstvo </a:t>
            </a:r>
            <a:r>
              <a:rPr lang="cs-CZ" sz="1600" dirty="0" smtClean="0"/>
              <a:t>     z </a:t>
            </a:r>
            <a:r>
              <a:rPr lang="cs-CZ" sz="1600" dirty="0"/>
              <a:t>objevení Ameriky </a:t>
            </a:r>
            <a:r>
              <a:rPr lang="cs-CZ" sz="1600" dirty="0" smtClean="0"/>
              <a:t>mělo</a:t>
            </a:r>
            <a:r>
              <a:rPr lang="cs-CZ" sz="1600" dirty="0" smtClean="0"/>
              <a:t>“, </a:t>
            </a:r>
            <a:r>
              <a:rPr lang="cs-CZ" sz="1600" dirty="0" smtClean="0"/>
              <a:t>a </a:t>
            </a:r>
            <a:r>
              <a:rPr lang="cs-CZ" sz="1600" dirty="0"/>
              <a:t>jistě nebyl daleko od pravdy, alespoň tedy ve své době. S výjimkou jedlých hlíz je celá rostlina jedovatá.</a:t>
            </a:r>
          </a:p>
        </p:txBody>
      </p:sp>
      <p:sp>
        <p:nvSpPr>
          <p:cNvPr id="3" name="Obdélník 2"/>
          <p:cNvSpPr/>
          <p:nvPr/>
        </p:nvSpPr>
        <p:spPr>
          <a:xfrm>
            <a:off x="5916356" y="1281926"/>
            <a:ext cx="3191019" cy="329320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1600" dirty="0"/>
              <a:t>Většina produkce </a:t>
            </a:r>
            <a:r>
              <a:rPr lang="cs-CZ" sz="1600" dirty="0" smtClean="0"/>
              <a:t>brambor           v </a:t>
            </a:r>
            <a:r>
              <a:rPr lang="cs-CZ" sz="1600" dirty="0"/>
              <a:t>rozvinutých zemích se průmyslově </a:t>
            </a:r>
            <a:r>
              <a:rPr lang="cs-CZ" sz="1600" dirty="0" smtClean="0"/>
              <a:t>zpracovává. </a:t>
            </a:r>
            <a:r>
              <a:rPr lang="cs-CZ" sz="1600" dirty="0"/>
              <a:t>Vyrábí se z nich především škrob </a:t>
            </a:r>
            <a:r>
              <a:rPr lang="cs-CZ" sz="1600" dirty="0" smtClean="0"/>
              <a:t>          a </a:t>
            </a:r>
            <a:r>
              <a:rPr lang="cs-CZ" sz="1600" dirty="0" err="1" smtClean="0"/>
              <a:t>ethanol</a:t>
            </a:r>
            <a:r>
              <a:rPr lang="cs-CZ" sz="1600" dirty="0" smtClean="0"/>
              <a:t>, </a:t>
            </a:r>
            <a:r>
              <a:rPr lang="cs-CZ" sz="1600" dirty="0" smtClean="0"/>
              <a:t>ať </a:t>
            </a:r>
            <a:r>
              <a:rPr lang="cs-CZ" sz="1600" dirty="0"/>
              <a:t>již pro potravinářské či průmyslové použití. Značná část je rovněž zpracována potravinářským průmyslem na přípravu hranolků, </a:t>
            </a:r>
            <a:r>
              <a:rPr lang="cs-CZ" sz="1600" dirty="0" smtClean="0"/>
              <a:t>lupínků a </a:t>
            </a:r>
            <a:r>
              <a:rPr lang="cs-CZ" sz="1600" dirty="0"/>
              <a:t>podobně. V evropských zemích tvoří brambory </a:t>
            </a:r>
            <a:r>
              <a:rPr lang="cs-CZ" sz="1600" dirty="0" smtClean="0"/>
              <a:t>a </a:t>
            </a:r>
            <a:r>
              <a:rPr lang="cs-CZ" sz="1600" dirty="0"/>
              <a:t>výrobky z nich podstatnou část kalorického příjmu.</a:t>
            </a:r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860032" y="4769623"/>
            <a:ext cx="3559198" cy="1682303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  <a:extLst/>
        </p:spPr>
      </p:pic>
    </p:spTree>
    <p:extLst>
      <p:ext uri="{BB962C8B-B14F-4D97-AF65-F5344CB8AC3E}">
        <p14:creationId xmlns:p14="http://schemas.microsoft.com/office/powerpoint/2010/main" xmlns="" val="148807921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2" grpId="0"/>
      <p:bldP spid="3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220072" y="3789040"/>
            <a:ext cx="2123276" cy="2833426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  <a:extLst/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67544" y="1614910"/>
            <a:ext cx="3142451" cy="4189934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  <a:extLst/>
        </p:spPr>
      </p:pic>
      <p:sp>
        <p:nvSpPr>
          <p:cNvPr id="6" name="TextovéPole 5"/>
          <p:cNvSpPr txBox="1"/>
          <p:nvPr/>
        </p:nvSpPr>
        <p:spPr>
          <a:xfrm>
            <a:off x="2771800" y="133589"/>
            <a:ext cx="400039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ŘEPKA OLEJKA</a:t>
            </a:r>
            <a:endParaRPr lang="cs-CZ" sz="4000" dirty="0">
              <a:solidFill>
                <a:schemeClr val="tx2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4211960" y="1401553"/>
            <a:ext cx="4738085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Řepka je v ČR nejpěstovanější olejninou. Získává se z ní kvalitní potravinářský olej. Dále se využívá pro výrobu mazacích olejů, hydraulických olejů, bionafty, pracích prostředků, kosmetiky a využívá se rovněž </a:t>
            </a:r>
            <a:r>
              <a:rPr lang="cs-CZ" dirty="0" smtClean="0"/>
              <a:t>              v </a:t>
            </a:r>
            <a:r>
              <a:rPr lang="cs-CZ" dirty="0" smtClean="0"/>
              <a:t>gumárenství.</a:t>
            </a:r>
          </a:p>
          <a:p>
            <a:r>
              <a:rPr lang="cs-CZ" dirty="0" smtClean="0"/>
              <a:t>Výlisky a šrot vyráběný ze semen je výborným doplňkem krmiv.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94928368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2" grpId="0"/>
    </p:bldLst>
  </p:timing>
</p:sld>
</file>

<file path=ppt/theme/theme1.xml><?xml version="1.0" encoding="utf-8"?>
<a:theme xmlns:a="http://schemas.openxmlformats.org/drawingml/2006/main" name="DUM-PPT-šablona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DUM-PPT-šablona</Template>
  <TotalTime>224</TotalTime>
  <Words>416</Words>
  <Application>Microsoft Office PowerPoint</Application>
  <PresentationFormat>Předvádění na obrazovce (4:3)</PresentationFormat>
  <Paragraphs>31</Paragraphs>
  <Slides>5</Slides>
  <Notes>3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DUM-PPT-šablona</vt:lpstr>
      <vt:lpstr>VY_32_INOVACE_293_Plodiny Jesenicka</vt:lpstr>
      <vt:lpstr>Snímek 2</vt:lpstr>
      <vt:lpstr>Snímek 3</vt:lpstr>
      <vt:lpstr>Snímek 4</vt:lpstr>
      <vt:lpstr>Snímek 5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učebního materiálu</dc:title>
  <dc:creator>Tereza Bížová</dc:creator>
  <dc:description>Dostupné z Metodického portálu www.rvp.cz, ISSN: 1802-4785, financovaného z ESF a státního rozpočtu ČR. Provozováno Výzkumným ústavem pedagogickým v Praze.</dc:description>
  <cp:lastModifiedBy>Dum</cp:lastModifiedBy>
  <cp:revision>18</cp:revision>
  <dcterms:created xsi:type="dcterms:W3CDTF">2010-10-19T08:27:42Z</dcterms:created>
  <dcterms:modified xsi:type="dcterms:W3CDTF">2012-05-13T11:58:25Z</dcterms:modified>
</cp:coreProperties>
</file>