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1" r:id="rId5"/>
    <p:sldId id="262" r:id="rId6"/>
    <p:sldId id="265" r:id="rId7"/>
    <p:sldId id="264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E39"/>
    <a:srgbClr val="2E5C3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PŘÍSLOVCE</a:t>
            </a:r>
            <a:endParaRPr lang="cs-CZ" sz="3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VY_32_INOVACE_01_A_16_PŘÍSLOVCE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ve="http://schemas.openxmlformats.org/markup-compatibility/2006" xmlns:o="urn:schemas-microsoft-com:office:office" xmlns:m="http://schemas.openxmlformats.org/officeDocument/2006/math" xmlns:v="urn:schemas-microsoft-com:vml" xmlns:wp="http://schemas.openxmlformats.org/drawingml/2006/wordprocessingDrawing" xmlns:w10="urn:schemas-microsoft-com:office:word" xmlns:w="http://schemas.openxmlformats.org/wordprocessingml/2006/main" xmlns:wne="http://schemas.microsoft.com/office/word/2006/wordml" xmlns="" xmlns:a14="http://schemas.microsoft.com/office/drawing/2010/main" xmlns:pic="http://schemas.openxmlformats.org/drawingml/2006/picture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007E39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rgbClr val="007E3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27. ledna 2012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února 2012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VII.A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Příslovce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Příslovce jako slovní druh, bližší okolnosti děje,</a:t>
                      </a:r>
                    </a:p>
                    <a:p>
                      <a:r>
                        <a:rPr lang="cs-CZ" dirty="0" smtClean="0"/>
                        <a:t>tvoření příslovcí, příslovečné spřežky,  ustrnutí prostého pádu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80" cy="1143000"/>
          </a:xfrm>
          <a:solidFill>
            <a:srgbClr val="007E39"/>
          </a:solidFill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PŘÍSLOVCE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401080" cy="4857784"/>
          </a:xfrm>
          <a:solidFill>
            <a:schemeClr val="accent3">
              <a:lumMod val="60000"/>
              <a:lumOff val="40000"/>
            </a:schemeClr>
          </a:solidFill>
          <a:ln w="19050">
            <a:solidFill>
              <a:srgbClr val="007E39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400" b="1" dirty="0" smtClean="0">
                <a:solidFill>
                  <a:srgbClr val="2E5C32"/>
                </a:solidFill>
              </a:rPr>
              <a:t>= neohebný slovní druh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2E5C32"/>
                </a:solidFill>
              </a:rPr>
              <a:t>- vyjadřuje </a:t>
            </a:r>
            <a:r>
              <a:rPr lang="cs-CZ" sz="2400" b="1" u="sng" dirty="0" smtClean="0">
                <a:solidFill>
                  <a:srgbClr val="2E5C32"/>
                </a:solidFill>
              </a:rPr>
              <a:t>bližší okolnosti děje </a:t>
            </a:r>
            <a:r>
              <a:rPr lang="cs-CZ" sz="2400" b="1" dirty="0" smtClean="0">
                <a:solidFill>
                  <a:srgbClr val="2E5C32"/>
                </a:solidFill>
              </a:rPr>
              <a:t>(místo, čas, způsob, příčinu) </a:t>
            </a:r>
            <a:r>
              <a:rPr lang="cs-CZ" sz="2400" b="1" u="sng" dirty="0" smtClean="0">
                <a:solidFill>
                  <a:srgbClr val="2E5C32"/>
                </a:solidFill>
              </a:rPr>
              <a:t>nebo</a:t>
            </a:r>
          </a:p>
          <a:p>
            <a:pPr>
              <a:buNone/>
            </a:pPr>
            <a:r>
              <a:rPr lang="cs-CZ" sz="2400" dirty="0" smtClean="0">
                <a:solidFill>
                  <a:srgbClr val="2E5C32"/>
                </a:solidFill>
              </a:rPr>
              <a:t>		</a:t>
            </a:r>
            <a:r>
              <a:rPr lang="cs-CZ" sz="2400" b="1" dirty="0" smtClean="0">
                <a:solidFill>
                  <a:srgbClr val="2E5C32"/>
                </a:solidFill>
              </a:rPr>
              <a:t>označují</a:t>
            </a:r>
            <a:r>
              <a:rPr lang="cs-CZ" sz="2400" b="1" u="sng" dirty="0" smtClean="0">
                <a:solidFill>
                  <a:srgbClr val="2E5C32"/>
                </a:solidFill>
              </a:rPr>
              <a:t> míru a stupeň vlastnosti</a:t>
            </a:r>
            <a:endParaRPr lang="cs-CZ" sz="2400" b="1" dirty="0" smtClean="0">
              <a:solidFill>
                <a:srgbClr val="2E5C32"/>
              </a:solidFill>
            </a:endParaRP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800" i="1" u="sng" dirty="0" smtClean="0"/>
              <a:t>Druh		Otázka			Příklad</a:t>
            </a:r>
          </a:p>
          <a:p>
            <a:pPr>
              <a:buNone/>
            </a:pPr>
            <a:r>
              <a:rPr lang="cs-CZ" sz="2000" dirty="0" smtClean="0"/>
              <a:t>Místa		Kam? Kudy? Kde?		Postav se </a:t>
            </a:r>
            <a:r>
              <a:rPr lang="cs-CZ" sz="2000" b="1" u="sng" dirty="0" smtClean="0">
                <a:solidFill>
                  <a:srgbClr val="2E5C32"/>
                </a:solidFill>
              </a:rPr>
              <a:t>dozadu</a:t>
            </a:r>
            <a:r>
              <a:rPr lang="cs-CZ" sz="2000" dirty="0" smtClean="0"/>
              <a:t>.      </a:t>
            </a:r>
          </a:p>
          <a:p>
            <a:pPr>
              <a:buNone/>
            </a:pPr>
            <a:r>
              <a:rPr lang="cs-CZ" sz="2000" dirty="0" smtClean="0"/>
              <a:t>Času		Kdy? Jak dlouho?		</a:t>
            </a:r>
            <a:r>
              <a:rPr lang="cs-CZ" sz="2000" b="1" u="sng" dirty="0" smtClean="0">
                <a:solidFill>
                  <a:srgbClr val="2E5C32"/>
                </a:solidFill>
              </a:rPr>
              <a:t>Zítra</a:t>
            </a:r>
            <a:r>
              <a:rPr lang="cs-CZ" sz="2000" dirty="0" smtClean="0"/>
              <a:t> se nevrátím.</a:t>
            </a:r>
          </a:p>
          <a:p>
            <a:pPr>
              <a:buNone/>
            </a:pPr>
            <a:r>
              <a:rPr lang="cs-CZ" sz="2000" dirty="0" smtClean="0"/>
              <a:t>Způsobu		Jak? Jakým způsobem?	Vrátil se k nám </a:t>
            </a:r>
            <a:r>
              <a:rPr lang="cs-CZ" sz="2000" b="1" u="sng" dirty="0" smtClean="0">
                <a:solidFill>
                  <a:srgbClr val="2E5C32"/>
                </a:solidFill>
              </a:rPr>
              <a:t>rychle</a:t>
            </a:r>
            <a:r>
              <a:rPr lang="cs-CZ" sz="2000" dirty="0" smtClean="0"/>
              <a:t>.</a:t>
            </a:r>
          </a:p>
          <a:p>
            <a:pPr>
              <a:buNone/>
            </a:pPr>
            <a:r>
              <a:rPr lang="cs-CZ" sz="2000" dirty="0" smtClean="0"/>
              <a:t>Míry		Jak hodně? Do jaké míry?	U plotu štěkal </a:t>
            </a:r>
            <a:r>
              <a:rPr lang="cs-CZ" sz="2000" b="1" u="sng" dirty="0" smtClean="0">
                <a:solidFill>
                  <a:srgbClr val="2E5C32"/>
                </a:solidFill>
              </a:rPr>
              <a:t>velmi </a:t>
            </a:r>
            <a:r>
              <a:rPr lang="cs-CZ" sz="2000" dirty="0" smtClean="0"/>
              <a:t>starý pes.</a:t>
            </a:r>
          </a:p>
          <a:p>
            <a:pPr>
              <a:buNone/>
            </a:pPr>
            <a:r>
              <a:rPr lang="cs-CZ" sz="2000" dirty="0" smtClean="0"/>
              <a:t>Příčiny		Proč? Z jaké příčiny?	</a:t>
            </a:r>
            <a:r>
              <a:rPr lang="cs-CZ" sz="2000" b="1" u="sng" dirty="0" smtClean="0">
                <a:solidFill>
                  <a:srgbClr val="2E5C32"/>
                </a:solidFill>
              </a:rPr>
              <a:t>Smíchem</a:t>
            </a:r>
            <a:r>
              <a:rPr lang="cs-CZ" sz="2000" dirty="0" smtClean="0"/>
              <a:t> nemohl popadnout dech.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200" dirty="0" smtClean="0"/>
              <a:t>Ve větě bývá příslovce v postavení příslovečného určení.</a:t>
            </a:r>
          </a:p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429684" cy="1143000"/>
          </a:xfrm>
          <a:solidFill>
            <a:srgbClr val="007E39"/>
          </a:solidFill>
          <a:ln w="19050">
            <a:solidFill>
              <a:srgbClr val="007E39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Tvoření příslovcí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429684" cy="4786346"/>
          </a:xfrm>
          <a:solidFill>
            <a:schemeClr val="accent3">
              <a:lumMod val="60000"/>
              <a:lumOff val="40000"/>
            </a:schemeClr>
          </a:solidFill>
          <a:ln w="19050">
            <a:solidFill>
              <a:srgbClr val="007E39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	1. </a:t>
            </a:r>
            <a:r>
              <a:rPr lang="cs-CZ" sz="2000" b="1" u="sng" dirty="0" smtClean="0">
                <a:solidFill>
                  <a:srgbClr val="2E5C32"/>
                </a:solidFill>
              </a:rPr>
              <a:t>od přídavných jmen </a:t>
            </a:r>
            <a:r>
              <a:rPr lang="cs-CZ" sz="2000" dirty="0" smtClean="0"/>
              <a:t>příponami </a:t>
            </a:r>
            <a:r>
              <a:rPr lang="cs-CZ" sz="2400" b="1" dirty="0" smtClean="0">
                <a:solidFill>
                  <a:srgbClr val="2E5C32"/>
                </a:solidFill>
              </a:rPr>
              <a:t> – e </a:t>
            </a:r>
            <a:r>
              <a:rPr lang="cs-CZ" sz="2000" dirty="0" smtClean="0"/>
              <a:t>(obvykle) </a:t>
            </a:r>
          </a:p>
          <a:p>
            <a:pPr>
              <a:buNone/>
            </a:pPr>
            <a:r>
              <a:rPr lang="cs-CZ" sz="2000" dirty="0" smtClean="0"/>
              <a:t>					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- o </a:t>
            </a:r>
            <a:r>
              <a:rPr lang="cs-CZ" sz="2000" dirty="0" smtClean="0"/>
              <a:t>(daleko)</a:t>
            </a:r>
          </a:p>
          <a:p>
            <a:pPr>
              <a:buNone/>
            </a:pPr>
            <a:r>
              <a:rPr lang="cs-CZ" sz="2000" dirty="0" smtClean="0"/>
              <a:t>					</a:t>
            </a: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    - y </a:t>
            </a:r>
            <a:r>
              <a:rPr lang="cs-CZ" sz="2000" dirty="0" smtClean="0"/>
              <a:t>(česky)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2. </a:t>
            </a:r>
            <a:r>
              <a:rPr lang="cs-CZ" sz="2000" b="1" u="sng" dirty="0" smtClean="0">
                <a:solidFill>
                  <a:srgbClr val="2E5C32"/>
                </a:solidFill>
              </a:rPr>
              <a:t>ustrnutím prostého pádu</a:t>
            </a:r>
            <a:r>
              <a:rPr lang="cs-CZ" sz="2000" dirty="0" smtClean="0">
                <a:solidFill>
                  <a:srgbClr val="2E5C32"/>
                </a:solidFill>
              </a:rPr>
              <a:t>  </a:t>
            </a:r>
            <a:r>
              <a:rPr lang="cs-CZ" sz="2000" dirty="0" smtClean="0"/>
              <a:t>podstatného jména (trochu, domů, kolem)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3. spojením předložky s jiným slovem = </a:t>
            </a:r>
            <a:r>
              <a:rPr lang="cs-CZ" sz="2000" b="1" u="sng" dirty="0" smtClean="0">
                <a:solidFill>
                  <a:srgbClr val="2E5C32"/>
                </a:solidFill>
              </a:rPr>
              <a:t>příslovečné spřežky</a:t>
            </a:r>
          </a:p>
          <a:p>
            <a:pPr>
              <a:buNone/>
            </a:pPr>
            <a:r>
              <a:rPr lang="cs-CZ" sz="2000" dirty="0" smtClean="0"/>
              <a:t>	         - píší se dohromady jako jedno slovo (dokonce, zpaměti, zpravidla)</a:t>
            </a:r>
          </a:p>
          <a:p>
            <a:pPr>
              <a:buNone/>
            </a:pPr>
            <a:r>
              <a:rPr lang="cs-CZ" sz="2000" dirty="0" smtClean="0"/>
              <a:t>		(pozn.: Někdy je plně nechápeme jako příslovce, pak je </a:t>
            </a:r>
          </a:p>
          <a:p>
            <a:pPr>
              <a:buNone/>
            </a:pPr>
            <a:r>
              <a:rPr lang="cs-CZ" sz="2000" dirty="0" smtClean="0"/>
              <a:t>			lze napsat i zvlášť)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med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3225800"/>
          </a:xfrm>
          <a:solidFill>
            <a:schemeClr val="bg2">
              <a:lumMod val="90000"/>
            </a:schemeClr>
          </a:solidFill>
          <a:ln w="19050">
            <a:solidFill>
              <a:srgbClr val="007E39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l"/>
            <a:r>
              <a:rPr lang="cs-CZ" sz="2000" b="1" u="sng" dirty="0" smtClean="0"/>
              <a:t/>
            </a:r>
            <a:br>
              <a:rPr lang="cs-CZ" sz="2000" b="1" u="sng" dirty="0" smtClean="0"/>
            </a:br>
            <a:r>
              <a:rPr lang="cs-CZ" sz="2000" b="1" u="sng" dirty="0" smtClean="0"/>
              <a:t/>
            </a:r>
            <a:br>
              <a:rPr lang="cs-CZ" sz="2000" b="1" u="sng" dirty="0" smtClean="0"/>
            </a:br>
            <a:r>
              <a:rPr lang="cs-CZ" sz="2400" b="1" u="sng" dirty="0" smtClean="0">
                <a:solidFill>
                  <a:srgbClr val="007E39"/>
                </a:solidFill>
                <a:latin typeface="Berlin Sans FB Demi" pitchFamily="34" charset="0"/>
              </a:rPr>
              <a:t>Od přídavných jmen utvoř příslovce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starostlivý, zvědavý, pečlivý, zamračený, daleký, dlouhý, oddělený, starý, zlý,</a:t>
            </a:r>
            <a:br>
              <a:rPr lang="cs-CZ" sz="2000" dirty="0" smtClean="0"/>
            </a:br>
            <a:r>
              <a:rPr lang="cs-CZ" sz="2000" dirty="0" smtClean="0"/>
              <a:t>večerní, zdravý, dobrý, vysoký, jednotlivý, hluboký, polský, překvapený, široký</a:t>
            </a:r>
            <a:br>
              <a:rPr lang="cs-CZ" sz="2000" dirty="0" smtClean="0"/>
            </a:br>
            <a:r>
              <a:rPr lang="cs-CZ" sz="2400" dirty="0" smtClean="0"/>
              <a:t>_____________________________________________________</a:t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_____________________________________________________</a:t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_____________________________________________________</a:t>
            </a:r>
            <a:br>
              <a:rPr lang="cs-CZ" sz="2400" dirty="0" smtClean="0"/>
            </a:br>
            <a:r>
              <a:rPr lang="cs-CZ" sz="2400" dirty="0" smtClean="0"/>
              <a:t>_______________________________________________________________________________________________________________________________________________________________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3643314"/>
            <a:ext cx="8329642" cy="3071834"/>
          </a:xfrm>
          <a:solidFill>
            <a:schemeClr val="bg2">
              <a:lumMod val="90000"/>
            </a:schemeClr>
          </a:solidFill>
          <a:ln w="19050">
            <a:solidFill>
              <a:srgbClr val="007E39"/>
            </a:solidFill>
          </a:ln>
          <a:effectLst>
            <a:outerShdw blurRad="50800" dist="38100" dir="16200000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>
                <a:solidFill>
                  <a:srgbClr val="007E39"/>
                </a:solidFill>
                <a:latin typeface="Berlin Sans FB Demi" pitchFamily="34" charset="0"/>
              </a:rPr>
              <a:t>Od příslovcí tvoř přídavná jména</a:t>
            </a:r>
            <a:r>
              <a:rPr lang="cs-CZ" sz="2000" b="1" u="sng" dirty="0" smtClean="0">
                <a:solidFill>
                  <a:srgbClr val="007E39"/>
                </a:solidFill>
                <a:latin typeface="Berlin Sans FB Demi" pitchFamily="34" charset="0"/>
              </a:rPr>
              <a:t>  </a:t>
            </a:r>
            <a:r>
              <a:rPr lang="cs-CZ" sz="2000" dirty="0" smtClean="0">
                <a:solidFill>
                  <a:srgbClr val="007E39"/>
                </a:solidFill>
                <a:latin typeface="Berlin Sans FB Demi" pitchFamily="34" charset="0"/>
              </a:rPr>
              <a:t>                                                        </a:t>
            </a:r>
          </a:p>
          <a:p>
            <a:pPr>
              <a:buNone/>
            </a:pPr>
            <a:r>
              <a:rPr lang="cs-CZ" sz="2000" dirty="0" smtClean="0"/>
              <a:t>klidně, stejně, škodlivě, maďarsky, roztomile, lehce, snadno, hlasitě, oblíbeně, </a:t>
            </a:r>
          </a:p>
          <a:p>
            <a:pPr>
              <a:buNone/>
            </a:pPr>
            <a:r>
              <a:rPr lang="cs-CZ" sz="2000" dirty="0" smtClean="0"/>
              <a:t>zdravě, německy, často, hbitě, bezhlavě, nepohodlně, modře, denně</a:t>
            </a:r>
            <a:endParaRPr lang="cs-CZ" dirty="0" smtClean="0"/>
          </a:p>
          <a:p>
            <a:pPr>
              <a:buNone/>
            </a:pPr>
            <a:r>
              <a:rPr lang="cs-CZ" sz="2400" dirty="0" smtClean="0"/>
              <a:t>_____________________________________________________</a:t>
            </a:r>
          </a:p>
          <a:p>
            <a:pPr>
              <a:buNone/>
            </a:pPr>
            <a:r>
              <a:rPr lang="cs-CZ" sz="2400" dirty="0" smtClean="0"/>
              <a:t>_____________________________________________________</a:t>
            </a:r>
          </a:p>
          <a:p>
            <a:pPr>
              <a:buNone/>
            </a:pPr>
            <a:r>
              <a:rPr lang="cs-CZ" sz="2400" dirty="0" smtClean="0"/>
              <a:t>_____________________________________________________</a:t>
            </a:r>
          </a:p>
          <a:p>
            <a:pPr>
              <a:buNone/>
            </a:pPr>
            <a:r>
              <a:rPr lang="cs-CZ" sz="2400" dirty="0" smtClean="0"/>
              <a:t>_____________________________________________________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7E39"/>
          </a:solidFill>
          <a:ln w="19050">
            <a:solidFill>
              <a:srgbClr val="007E39"/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Význam příslovcí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2643206"/>
          </a:xfrm>
          <a:solidFill>
            <a:schemeClr val="accent3">
              <a:lumMod val="60000"/>
              <a:lumOff val="40000"/>
            </a:schemeClr>
          </a:solidFill>
          <a:ln w="19050">
            <a:solidFill>
              <a:srgbClr val="2E5C32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1700" dirty="0" smtClean="0"/>
          </a:p>
          <a:p>
            <a:pPr>
              <a:buNone/>
            </a:pPr>
            <a:r>
              <a:rPr lang="cs-CZ" sz="2400" dirty="0" smtClean="0"/>
              <a:t>U některých příslovcí jsou možné dva tvary:</a:t>
            </a:r>
          </a:p>
          <a:p>
            <a:pPr>
              <a:buNone/>
            </a:pPr>
            <a:r>
              <a:rPr lang="cs-CZ" sz="2400" dirty="0" smtClean="0"/>
              <a:t>		 blízko/blízce  -  blíže i blíž  -  nejblíže i nejblíž	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Někdy dvojí tvary znamenají také dva různé významy:    </a:t>
            </a:r>
          </a:p>
          <a:p>
            <a:pPr>
              <a:buNone/>
            </a:pPr>
            <a:r>
              <a:rPr lang="cs-CZ" sz="2400" dirty="0" smtClean="0"/>
              <a:t>             daleko – dalece	hluboko – hluboce</a:t>
            </a:r>
          </a:p>
          <a:p>
            <a:pPr>
              <a:buNone/>
            </a:pPr>
            <a:r>
              <a:rPr lang="cs-CZ" sz="2400" dirty="0" smtClean="0"/>
              <a:t>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4429132"/>
            <a:ext cx="8286808" cy="1384995"/>
          </a:xfrm>
          <a:prstGeom prst="rect">
            <a:avLst/>
          </a:prstGeom>
          <a:solidFill>
            <a:schemeClr val="bg2">
              <a:lumMod val="90000"/>
            </a:schemeClr>
          </a:solidFill>
          <a:ln w="19050">
            <a:solidFill>
              <a:srgbClr val="2E5C32"/>
            </a:solidFill>
          </a:ln>
          <a:effectLst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7E39"/>
                </a:solidFill>
                <a:latin typeface="Berlin Sans FB Demi" pitchFamily="34" charset="0"/>
                <a:cs typeface="Aharoni" pitchFamily="2" charset="-79"/>
              </a:rPr>
              <a:t>Odliš význam:</a:t>
            </a:r>
            <a:r>
              <a:rPr lang="cs-CZ" sz="2000" dirty="0" smtClean="0">
                <a:solidFill>
                  <a:srgbClr val="007E39"/>
                </a:solidFill>
                <a:latin typeface="Berlin Sans FB Demi" pitchFamily="34" charset="0"/>
                <a:cs typeface="Aharoni" pitchFamily="2" charset="-79"/>
              </a:rPr>
              <a:t>       </a:t>
            </a:r>
            <a:r>
              <a:rPr lang="cs-CZ" sz="2000" dirty="0" smtClean="0"/>
              <a:t>daleko – dalece	      hluboko – hluboce    </a:t>
            </a:r>
          </a:p>
          <a:p>
            <a:r>
              <a:rPr lang="cs-CZ" sz="2000" dirty="0" smtClean="0"/>
              <a:t>                                          dlouho – dlouze	      těžko – těžce	</a:t>
            </a:r>
          </a:p>
          <a:p>
            <a:r>
              <a:rPr lang="cs-CZ" sz="2000" dirty="0" smtClean="0"/>
              <a:t>                                          blízko – blízce	      draho - draze</a:t>
            </a:r>
          </a:p>
          <a:p>
            <a:r>
              <a:rPr lang="cs-CZ" sz="2000" dirty="0" smtClean="0"/>
              <a:t>	                          široko – široce 	      vysoko – vysoce	</a:t>
            </a:r>
            <a:endParaRPr lang="cs-CZ" sz="2000" dirty="0"/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  <a:solidFill>
            <a:srgbClr val="007E39"/>
          </a:solidFill>
          <a:ln w="28575"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Rozliš příslovce od jiných slovních druhů.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32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75000"/>
                  </a:schemeClr>
                </a:solidFill>
              </a:rPr>
              <a:t>Nadepiš číslicí slovní druh, příslovce navíc barevně podtrhni.</a:t>
            </a:r>
            <a:endParaRPr lang="cs-CZ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  <a:solidFill>
            <a:schemeClr val="bg2">
              <a:lumMod val="90000"/>
            </a:schemeClr>
          </a:solidFill>
          <a:ln w="19050"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Kolem našeho domu prošel velmi pomalu. Prošel kolem velmi pomalu.</a:t>
            </a:r>
          </a:p>
          <a:p>
            <a:pPr>
              <a:buNone/>
            </a:pPr>
            <a:r>
              <a:rPr lang="cs-CZ" sz="2200" dirty="0" smtClean="0"/>
              <a:t>Na nic se nesahalo, jen kolem se trochu hýbalo. Bylo mi z toho nanic.</a:t>
            </a:r>
          </a:p>
          <a:p>
            <a:pPr>
              <a:buNone/>
            </a:pPr>
            <a:r>
              <a:rPr lang="cs-CZ" sz="2200" dirty="0" smtClean="0"/>
              <a:t>Vrať se domů co nejdříve. Hodně domů muselo být zbořeno.</a:t>
            </a:r>
          </a:p>
          <a:p>
            <a:pPr>
              <a:buNone/>
            </a:pPr>
            <a:r>
              <a:rPr lang="cs-CZ" sz="2200" dirty="0" smtClean="0"/>
              <a:t>Z dolů kolem Ostravy bylo vytěženo mnoho uhlí. Sjel dolů výtahem.</a:t>
            </a:r>
          </a:p>
          <a:p>
            <a:pPr>
              <a:buNone/>
            </a:pPr>
            <a:r>
              <a:rPr lang="cs-CZ" sz="2200" dirty="0" smtClean="0"/>
              <a:t>Na konec cesty už měl málo sil, ale vítězství si nenechal vzít. Postavte </a:t>
            </a:r>
          </a:p>
          <a:p>
            <a:pPr>
              <a:buNone/>
            </a:pPr>
            <a:r>
              <a:rPr lang="cs-CZ" sz="2200" dirty="0" smtClean="0"/>
              <a:t>se nakonec.</a:t>
            </a:r>
          </a:p>
          <a:p>
            <a:pPr>
              <a:buNone/>
            </a:pPr>
            <a:r>
              <a:rPr lang="cs-CZ" sz="2200" dirty="0" smtClean="0"/>
              <a:t>Jdi vedle, a až si vzpomeneš, vrať se zase k nám. Jdi vedle nás, aby ses </a:t>
            </a:r>
          </a:p>
          <a:p>
            <a:pPr>
              <a:buNone/>
            </a:pPr>
            <a:r>
              <a:rPr lang="cs-CZ" sz="2200" dirty="0" smtClean="0"/>
              <a:t>neztratil.</a:t>
            </a:r>
          </a:p>
          <a:p>
            <a:pPr>
              <a:buNone/>
            </a:pPr>
            <a:r>
              <a:rPr lang="cs-CZ" sz="2200" dirty="0" smtClean="0"/>
              <a:t>Po té cestě dojdeš až k myslivně. Poté zazvoň, a jakmile se otevřou </a:t>
            </a:r>
          </a:p>
          <a:p>
            <a:pPr>
              <a:buNone/>
            </a:pPr>
            <a:r>
              <a:rPr lang="cs-CZ" sz="2200" dirty="0" smtClean="0"/>
              <a:t>dveře, slušně pozdrav.</a:t>
            </a:r>
          </a:p>
          <a:p>
            <a:pPr>
              <a:buNone/>
            </a:pPr>
            <a:r>
              <a:rPr lang="cs-CZ" sz="2200" dirty="0" smtClean="0"/>
              <a:t>Ráno vstanu, omyji se a nezapomenu se nasnídat. Rána bývají chladná.</a:t>
            </a:r>
          </a:p>
          <a:p>
            <a:pPr>
              <a:buNone/>
            </a:pPr>
            <a:r>
              <a:rPr lang="cs-CZ" sz="2200" dirty="0" smtClean="0"/>
              <a:t>		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  <a:solidFill>
            <a:srgbClr val="007E39"/>
          </a:solidFill>
        </p:spPr>
        <p:txBody>
          <a:bodyPr>
            <a:normAutofit fontScale="90000"/>
          </a:bodyPr>
          <a:lstStyle/>
          <a:p>
            <a:r>
              <a:rPr lang="cs-CZ" sz="3200" b="1" u="sng" dirty="0" smtClean="0"/>
              <a:t/>
            </a:r>
            <a:br>
              <a:rPr lang="cs-CZ" sz="3200" b="1" u="sng" dirty="0" smtClean="0"/>
            </a:br>
            <a:r>
              <a:rPr lang="cs-CZ" sz="3600" b="1" u="sng" dirty="0" smtClean="0">
                <a:solidFill>
                  <a:schemeClr val="bg1"/>
                </a:solidFill>
              </a:rPr>
              <a:t>Vzpomeneš  si  na  pravidlo  psaní  MNĚ / MĚ? </a:t>
            </a:r>
            <a:r>
              <a:rPr lang="cs-CZ" sz="3200" b="1" u="sng" dirty="0" smtClean="0">
                <a:solidFill>
                  <a:schemeClr val="bg1"/>
                </a:solidFill>
              </a:rPr>
              <a:t/>
            </a:r>
            <a:br>
              <a:rPr lang="cs-CZ" sz="3200" b="1" u="sng" dirty="0" smtClean="0">
                <a:solidFill>
                  <a:schemeClr val="bg1"/>
                </a:solidFill>
              </a:rPr>
            </a:b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697427"/>
          </a:xfrm>
          <a:solidFill>
            <a:schemeClr val="bg2">
              <a:lumMod val="90000"/>
            </a:schemeClr>
          </a:solidFill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1200" dirty="0" smtClean="0"/>
          </a:p>
          <a:p>
            <a:pPr>
              <a:buNone/>
            </a:pPr>
            <a:r>
              <a:rPr lang="cs-CZ" sz="2200" dirty="0" err="1" smtClean="0"/>
              <a:t>skrom</a:t>
            </a:r>
            <a:r>
              <a:rPr lang="cs-CZ" sz="2200" dirty="0" smtClean="0"/>
              <a:t>___ poděkoval, tajem___ se zasmál, </a:t>
            </a:r>
            <a:r>
              <a:rPr lang="cs-CZ" sz="2200" dirty="0" err="1" smtClean="0"/>
              <a:t>sebevědom</a:t>
            </a:r>
            <a:r>
              <a:rPr lang="cs-CZ" sz="2200" dirty="0" smtClean="0"/>
              <a:t>___ se uklonil, </a:t>
            </a:r>
          </a:p>
          <a:p>
            <a:pPr>
              <a:buNone/>
            </a:pPr>
            <a:r>
              <a:rPr lang="cs-CZ" sz="2200" dirty="0" err="1" smtClean="0"/>
              <a:t>zřejm</a:t>
            </a:r>
            <a:r>
              <a:rPr lang="cs-CZ" sz="2200" dirty="0" smtClean="0"/>
              <a:t>___ nic nevěděl, dojem___ zahrála na flétnu, odpověděl </a:t>
            </a:r>
          </a:p>
          <a:p>
            <a:pPr>
              <a:buNone/>
            </a:pPr>
            <a:r>
              <a:rPr lang="cs-CZ" sz="2200" dirty="0" smtClean="0"/>
              <a:t>nerozum___,  </a:t>
            </a:r>
            <a:r>
              <a:rPr lang="cs-CZ" sz="2200" dirty="0" err="1" smtClean="0"/>
              <a:t>vzájem</a:t>
            </a:r>
            <a:r>
              <a:rPr lang="cs-CZ" sz="2200" dirty="0" smtClean="0"/>
              <a:t>___ se představili, nad lesem se strm___ tyčily </a:t>
            </a:r>
          </a:p>
          <a:p>
            <a:pPr>
              <a:buNone/>
            </a:pPr>
            <a:r>
              <a:rPr lang="cs-CZ" sz="2200" dirty="0" smtClean="0"/>
              <a:t>skály, jezte </a:t>
            </a:r>
            <a:r>
              <a:rPr lang="cs-CZ" sz="2200" dirty="0" err="1" smtClean="0"/>
              <a:t>střídm</a:t>
            </a:r>
            <a:r>
              <a:rPr lang="cs-CZ" sz="2200" dirty="0" smtClean="0"/>
              <a:t>___, </a:t>
            </a:r>
            <a:r>
              <a:rPr lang="cs-CZ" sz="2200" dirty="0" err="1" smtClean="0"/>
              <a:t>jem</a:t>
            </a:r>
            <a:r>
              <a:rPr lang="cs-CZ" sz="2200" dirty="0" smtClean="0"/>
              <a:t>___ nastrouhaná mrkev,  </a:t>
            </a:r>
            <a:r>
              <a:rPr lang="cs-CZ" sz="2200" dirty="0" err="1" smtClean="0"/>
              <a:t>soukrom</a:t>
            </a:r>
            <a:r>
              <a:rPr lang="cs-CZ" sz="2200" dirty="0" smtClean="0"/>
              <a:t>___ </a:t>
            </a:r>
          </a:p>
          <a:p>
            <a:pPr>
              <a:buNone/>
            </a:pPr>
            <a:r>
              <a:rPr lang="cs-CZ" sz="2200" dirty="0" smtClean="0"/>
              <a:t>podniká, choval se rozum___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800" b="1" u="sng" dirty="0" smtClean="0">
                <a:solidFill>
                  <a:srgbClr val="2E5C32"/>
                </a:solidFill>
                <a:latin typeface="Algerian" pitchFamily="82" charset="0"/>
              </a:rPr>
              <a:t>Zopakuj si toto pravidlo:</a:t>
            </a:r>
          </a:p>
          <a:p>
            <a:pPr>
              <a:buNone/>
            </a:pPr>
            <a:r>
              <a:rPr lang="cs-CZ" sz="2000" dirty="0" smtClean="0">
                <a:solidFill>
                  <a:srgbClr val="2E5C32"/>
                </a:solidFill>
                <a:latin typeface="Berlin Sans FB Demi" pitchFamily="34" charset="0"/>
              </a:rPr>
              <a:t>Je-li v přídavném jméně kořen zakončený na </a:t>
            </a:r>
            <a:r>
              <a:rPr lang="cs-CZ" sz="2000" dirty="0" err="1" smtClean="0">
                <a:solidFill>
                  <a:srgbClr val="2E5C32"/>
                </a:solidFill>
                <a:latin typeface="Berlin Sans FB Demi" pitchFamily="34" charset="0"/>
              </a:rPr>
              <a:t>mn</a:t>
            </a:r>
            <a:r>
              <a:rPr lang="cs-CZ" sz="2000" dirty="0" smtClean="0">
                <a:solidFill>
                  <a:srgbClr val="2E5C32"/>
                </a:solidFill>
                <a:latin typeface="Berlin Sans FB Demi" pitchFamily="34" charset="0"/>
              </a:rPr>
              <a:t>  (jemný), potom </a:t>
            </a:r>
            <a:r>
              <a:rPr lang="cs-CZ" sz="2000" dirty="0" err="1" smtClean="0">
                <a:solidFill>
                  <a:srgbClr val="2E5C32"/>
                </a:solidFill>
                <a:latin typeface="Berlin Sans FB Demi" pitchFamily="34" charset="0"/>
              </a:rPr>
              <a:t>mn</a:t>
            </a:r>
            <a:r>
              <a:rPr lang="cs-CZ" sz="2000" dirty="0" smtClean="0">
                <a:solidFill>
                  <a:srgbClr val="2E5C32"/>
                </a:solidFill>
                <a:latin typeface="Berlin Sans FB Demi" pitchFamily="34" charset="0"/>
              </a:rPr>
              <a:t> píšeme též v příslovci (jemně). Najdeme-li před koncovkou pouze m, v příslovci píšeme také pouze m.</a:t>
            </a:r>
          </a:p>
          <a:p>
            <a:pPr>
              <a:buNone/>
            </a:pPr>
            <a:r>
              <a:rPr lang="cs-CZ" sz="2000" dirty="0" smtClean="0"/>
              <a:t>		tajemný	    -    tajemně		soukromý   -   soukromě</a:t>
            </a:r>
          </a:p>
          <a:p>
            <a:pPr>
              <a:buNone/>
            </a:pPr>
            <a:r>
              <a:rPr lang="cs-CZ" sz="2000" dirty="0" smtClean="0"/>
              <a:t>		dojemný    -    dojemně		střídmý	     -   střídmě</a:t>
            </a:r>
            <a:endParaRPr lang="cs-CZ" sz="2000" dirty="0"/>
          </a:p>
        </p:txBody>
      </p:sp>
    </p:spTree>
  </p:cSld>
  <p:clrMapOvr>
    <a:masterClrMapping/>
  </p:clrMapOvr>
  <p:transition spd="med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3"/>
          <a:ext cx="7358114" cy="32776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5707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007E39"/>
                    </a:solidFill>
                  </a:tcPr>
                </a:tc>
              </a:tr>
              <a:tr h="2231737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Příslovce jako slovní druh,  postavení ve větě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Tvoření příslovcí z přídavných jmen, ustrnutím pádu podstatného jména, spojením předložky s jiným slovem (spřežky)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Odlišování významu u příslovcí s dvěma možnými tvary</a:t>
                      </a:r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Procvičování – interaktivní tabule + pracovní listy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      a)</a:t>
                      </a:r>
                      <a:r>
                        <a:rPr lang="cs-CZ" baseline="0" dirty="0" smtClean="0"/>
                        <a:t> tvoření příslovcí z přídavných jmen a opačně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b) rozlišování příslovcí od jiných slovních druhů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c)  psaní mně / mě  + vyvození pravidla</a:t>
                      </a:r>
                      <a:endParaRPr lang="cs-CZ" dirty="0" smtClean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  <a:tr h="625895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28625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007E39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 z vlastních </a:t>
                      </a:r>
                      <a:r>
                        <a:rPr lang="cs-CZ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bg2">
                        <a:lumMod val="9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475</Words>
  <PresentationFormat>Předvádění na obrazovce (4:3)</PresentationFormat>
  <Paragraphs>110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PŘÍSLOVCE</vt:lpstr>
      <vt:lpstr>Snímek 2</vt:lpstr>
      <vt:lpstr>PŘÍSLOVCE</vt:lpstr>
      <vt:lpstr>Tvoření příslovcí </vt:lpstr>
      <vt:lpstr>  Od přídavných jmen utvoř příslovce  starostlivý, zvědavý, pečlivý, zamračený, daleký, dlouhý, oddělený, starý, zlý, večerní, zdravý, dobrý, vysoký, jednotlivý, hluboký, polský, překvapený, široký _____________________________________________________ _____________________________________________________ _____________________________________________________ _______________________________________________________________________________________________________________________________________________________________  </vt:lpstr>
      <vt:lpstr>Význam příslovcí</vt:lpstr>
      <vt:lpstr>Rozliš příslovce od jiných slovních druhů. Nadepiš číslicí slovní druh, příslovce navíc barevně podtrhni.</vt:lpstr>
      <vt:lpstr> Vzpomeneš  si  na  pravidlo  psaní  MNĚ / MĚ? 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hela</cp:lastModifiedBy>
  <cp:revision>70</cp:revision>
  <dcterms:created xsi:type="dcterms:W3CDTF">2012-01-20T18:34:33Z</dcterms:created>
  <dcterms:modified xsi:type="dcterms:W3CDTF">2012-02-25T15:58:43Z</dcterms:modified>
</cp:coreProperties>
</file>