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3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PŘÍSLOVCE - STUPŇOVÁNÍ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VY_32_INOVACE_01_A_17_PŘÍSLOVCE - STUPŇOVÁNÍ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28. ledna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Stupňování příslovcí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Příslovce, stupňování</a:t>
                      </a:r>
                      <a:r>
                        <a:rPr lang="cs-CZ" baseline="0" dirty="0" smtClean="0"/>
                        <a:t> příslovcí – 2. a 3.stupeň, nepravidelné stupňování, zesilování / zeslabování významu 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358246" cy="1154098"/>
          </a:xfrm>
          <a:solidFill>
            <a:schemeClr val="accent4">
              <a:lumMod val="75000"/>
            </a:schemeClr>
          </a:solidFill>
          <a:ln w="28575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Stupňování příslovcí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358246" cy="5072098"/>
          </a:xfrm>
          <a:solidFill>
            <a:schemeClr val="accent3">
              <a:lumMod val="40000"/>
              <a:lumOff val="60000"/>
            </a:schemeClr>
          </a:solidFill>
          <a:ln w="19050">
            <a:solidFill>
              <a:schemeClr val="accent4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i="1" u="sng" dirty="0" smtClean="0">
                <a:solidFill>
                  <a:schemeClr val="accent4">
                    <a:lumMod val="50000"/>
                  </a:schemeClr>
                </a:solidFill>
              </a:rPr>
              <a:t>Příslovce</a:t>
            </a:r>
            <a:r>
              <a:rPr lang="cs-CZ" sz="2400" dirty="0" smtClean="0"/>
              <a:t> = neohebný slovní druh, přesto může svůj význam 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u="sng" dirty="0" smtClean="0">
                <a:solidFill>
                  <a:schemeClr val="accent4">
                    <a:lumMod val="50000"/>
                  </a:schemeClr>
                </a:solidFill>
              </a:rPr>
              <a:t>zesilovat, či zeslabovat  stupňováním </a:t>
            </a:r>
            <a:r>
              <a:rPr lang="cs-CZ" sz="2400" dirty="0" smtClean="0"/>
              <a:t>podobně jako přídavná jména.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2400" b="1" i="1" u="sng" dirty="0" smtClean="0">
                <a:solidFill>
                  <a:srgbClr val="008000"/>
                </a:solidFill>
              </a:rPr>
              <a:t> 2. stupeň </a:t>
            </a:r>
            <a:r>
              <a:rPr lang="cs-CZ" sz="2400" dirty="0" smtClean="0"/>
              <a:t>– se tvoří příponami –eji, -ěji, -e </a:t>
            </a:r>
          </a:p>
          <a:p>
            <a:pPr>
              <a:buNone/>
            </a:pPr>
            <a:r>
              <a:rPr lang="cs-CZ" sz="2400" dirty="0" smtClean="0"/>
              <a:t>                 		</a:t>
            </a:r>
            <a:r>
              <a:rPr lang="cs-CZ" sz="2400" dirty="0" smtClean="0">
                <a:solidFill>
                  <a:srgbClr val="008000"/>
                </a:solidFill>
                <a:latin typeface="Lucida Calligraphy" pitchFamily="66" charset="0"/>
              </a:rPr>
              <a:t>(směleji, krásněji, blíže)</a:t>
            </a:r>
          </a:p>
          <a:p>
            <a:r>
              <a:rPr lang="cs-CZ" sz="2400" b="1" i="1" u="sng" dirty="0" smtClean="0">
                <a:solidFill>
                  <a:srgbClr val="008000"/>
                </a:solidFill>
              </a:rPr>
              <a:t> 3. stupeň </a:t>
            </a:r>
            <a:r>
              <a:rPr lang="cs-CZ" sz="2400" dirty="0" smtClean="0"/>
              <a:t>-  se tvoří předponou nej- + 2. stupeň </a:t>
            </a:r>
          </a:p>
          <a:p>
            <a:pPr>
              <a:buNone/>
            </a:pPr>
            <a:r>
              <a:rPr lang="cs-CZ" sz="2400" dirty="0" smtClean="0"/>
              <a:t>                 		</a:t>
            </a:r>
            <a:r>
              <a:rPr lang="cs-CZ" sz="2400" dirty="0" smtClean="0">
                <a:solidFill>
                  <a:srgbClr val="008000"/>
                </a:solidFill>
                <a:latin typeface="Lucida Calligraphy" pitchFamily="66" charset="0"/>
              </a:rPr>
              <a:t>(nejlépe, nejsměleji)</a:t>
            </a:r>
          </a:p>
          <a:p>
            <a:endParaRPr lang="cs-CZ" sz="1800" dirty="0" smtClean="0"/>
          </a:p>
          <a:p>
            <a:pPr>
              <a:buNone/>
            </a:pPr>
            <a:r>
              <a:rPr lang="cs-CZ" sz="2400" b="1" i="1" u="sng" dirty="0" smtClean="0">
                <a:solidFill>
                  <a:schemeClr val="accent4">
                    <a:lumMod val="50000"/>
                  </a:schemeClr>
                </a:solidFill>
              </a:rPr>
              <a:t>Některá příslovce mohou mít dva (tři) tvary:  </a:t>
            </a:r>
          </a:p>
          <a:p>
            <a:pPr>
              <a:buNone/>
            </a:pPr>
            <a:r>
              <a:rPr lang="cs-CZ" sz="2400" dirty="0" smtClean="0"/>
              <a:t>              snadno – snáze i snadněji – nejsnáze i nejsnadněji</a:t>
            </a:r>
          </a:p>
          <a:p>
            <a:pPr>
              <a:buNone/>
            </a:pPr>
            <a:r>
              <a:rPr lang="cs-CZ" sz="2400" dirty="0" smtClean="0"/>
              <a:t>		široko   -  šíře i šíř i šířeji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28575">
            <a:solidFill>
              <a:srgbClr val="008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Nepravidelné stupňování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  <a:solidFill>
            <a:schemeClr val="accent3">
              <a:lumMod val="60000"/>
              <a:lumOff val="40000"/>
            </a:schemeClr>
          </a:solidFill>
          <a:ln w="19050">
            <a:solidFill>
              <a:srgbClr val="008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/>
          </a:p>
          <a:p>
            <a:r>
              <a:rPr lang="cs-CZ" sz="2400" dirty="0" smtClean="0"/>
              <a:t>Někdy se </a:t>
            </a:r>
            <a:r>
              <a:rPr lang="cs-CZ" sz="2400" b="1" dirty="0" smtClean="0">
                <a:solidFill>
                  <a:srgbClr val="7030A0"/>
                </a:solidFill>
              </a:rPr>
              <a:t>2.stupeň</a:t>
            </a:r>
            <a:r>
              <a:rPr lang="cs-CZ" sz="2400" dirty="0" smtClean="0"/>
              <a:t> příslovcí tvoří </a:t>
            </a:r>
            <a:r>
              <a:rPr lang="cs-CZ" sz="2400" b="1" dirty="0" smtClean="0">
                <a:solidFill>
                  <a:srgbClr val="7030A0"/>
                </a:solidFill>
              </a:rPr>
              <a:t>od jiného  kořene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podobně jako u přídavných jmen.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800" dirty="0" smtClean="0"/>
              <a:t>		</a:t>
            </a:r>
            <a:r>
              <a:rPr lang="cs-CZ" sz="1800" b="1" i="1" u="sng" dirty="0" smtClean="0">
                <a:solidFill>
                  <a:srgbClr val="7030A0"/>
                </a:solidFill>
              </a:rPr>
              <a:t>1.stupeň	</a:t>
            </a:r>
            <a:r>
              <a:rPr lang="cs-CZ" sz="1800" dirty="0" smtClean="0"/>
              <a:t>		</a:t>
            </a:r>
            <a:r>
              <a:rPr lang="cs-CZ" sz="1800" b="1" i="1" u="sng" dirty="0" smtClean="0">
                <a:solidFill>
                  <a:srgbClr val="7030A0"/>
                </a:solidFill>
              </a:rPr>
              <a:t>2.stupeň	</a:t>
            </a:r>
            <a:r>
              <a:rPr lang="cs-CZ" sz="1800" dirty="0" smtClean="0"/>
              <a:t>		</a:t>
            </a:r>
            <a:r>
              <a:rPr lang="cs-CZ" sz="1800" b="1" i="1" u="sng" dirty="0" smtClean="0">
                <a:solidFill>
                  <a:srgbClr val="7030A0"/>
                </a:solidFill>
              </a:rPr>
              <a:t>3.stupeň</a:t>
            </a:r>
          </a:p>
          <a:p>
            <a:pPr>
              <a:buNone/>
            </a:pPr>
            <a:r>
              <a:rPr lang="cs-CZ" sz="2400" dirty="0" smtClean="0"/>
              <a:t>		dobře			lépe			nejlépe</a:t>
            </a:r>
          </a:p>
          <a:p>
            <a:pPr>
              <a:buNone/>
            </a:pPr>
            <a:r>
              <a:rPr lang="cs-CZ" sz="2400" dirty="0" smtClean="0"/>
              <a:t>		zle			hůře			nejhůře</a:t>
            </a:r>
          </a:p>
          <a:p>
            <a:pPr>
              <a:buNone/>
            </a:pPr>
            <a:r>
              <a:rPr lang="cs-CZ" sz="2400" dirty="0" smtClean="0"/>
              <a:t>		málo			méně			nejméně</a:t>
            </a:r>
          </a:p>
          <a:p>
            <a:pPr>
              <a:buNone/>
            </a:pPr>
            <a:r>
              <a:rPr lang="cs-CZ" sz="2400" dirty="0" smtClean="0"/>
              <a:t>		mnoho			více			nejvíce</a:t>
            </a:r>
          </a:p>
          <a:p>
            <a:pPr>
              <a:buNone/>
            </a:pPr>
            <a:r>
              <a:rPr lang="cs-CZ" sz="2400" dirty="0" smtClean="0"/>
              <a:t>		brzy			dříve			nejdříve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28575">
            <a:solidFill>
              <a:srgbClr val="008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Stupňuj příslovce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400" dirty="0" smtClean="0">
                <a:solidFill>
                  <a:srgbClr val="92D050"/>
                </a:solidFill>
              </a:rPr>
              <a:t>(dej si pozor na pravopis)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  <a:ln w="19050">
            <a:solidFill>
              <a:srgbClr val="008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i="1" u="sng" dirty="0" smtClean="0">
                <a:solidFill>
                  <a:schemeClr val="accent4">
                    <a:lumMod val="75000"/>
                  </a:schemeClr>
                </a:solidFill>
              </a:rPr>
              <a:t>1.stupeň	</a:t>
            </a:r>
            <a:r>
              <a:rPr lang="cs-CZ" sz="1800" dirty="0" smtClean="0"/>
              <a:t>		</a:t>
            </a:r>
            <a:r>
              <a:rPr lang="cs-CZ" sz="1800" b="1" i="1" u="sng" dirty="0" smtClean="0">
                <a:solidFill>
                  <a:schemeClr val="accent4">
                    <a:lumMod val="75000"/>
                  </a:schemeClr>
                </a:solidFill>
              </a:rPr>
              <a:t>2.stupeň</a:t>
            </a:r>
            <a:r>
              <a:rPr lang="cs-CZ" sz="1800" dirty="0" smtClean="0"/>
              <a:t>			</a:t>
            </a:r>
            <a:r>
              <a:rPr lang="cs-CZ" sz="1800" b="1" i="1" u="sng" dirty="0" smtClean="0">
                <a:solidFill>
                  <a:schemeClr val="accent4">
                    <a:lumMod val="75000"/>
                  </a:schemeClr>
                </a:solidFill>
              </a:rPr>
              <a:t>3.stupeň</a:t>
            </a:r>
          </a:p>
          <a:p>
            <a:pPr>
              <a:buNone/>
            </a:pPr>
            <a:r>
              <a:rPr lang="cs-CZ" sz="2200" u="sng" dirty="0" smtClean="0"/>
              <a:t>rychle	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hladce____________________________________________________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skromně__________________________________________________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vědomě__________________________________________________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jemně____________________________________________________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zle_______________________________________________________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vysoko___________________________________________________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lehce____________________________________________________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střídmě___________________________________________________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draho____________________________________________________</a:t>
            </a:r>
          </a:p>
          <a:p>
            <a:pPr>
              <a:buNone/>
            </a:pPr>
            <a:r>
              <a:rPr lang="cs-CZ" sz="2200" u="sng" dirty="0" smtClean="0"/>
              <a:t>dobře____________________________________________________</a:t>
            </a:r>
          </a:p>
          <a:p>
            <a:pPr>
              <a:buNone/>
            </a:pPr>
            <a:endParaRPr lang="cs-CZ" sz="2400" u="sng" dirty="0" smtClean="0"/>
          </a:p>
          <a:p>
            <a:pPr>
              <a:buNone/>
            </a:pPr>
            <a:endParaRPr lang="cs-CZ" sz="2400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19050">
            <a:solidFill>
              <a:srgbClr val="008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Zesilování / zeslabování významu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3214710"/>
          </a:xfrm>
          <a:solidFill>
            <a:schemeClr val="accent3">
              <a:lumMod val="40000"/>
              <a:lumOff val="60000"/>
            </a:schemeClr>
          </a:solidFill>
          <a:ln w="19050">
            <a:solidFill>
              <a:srgbClr val="00800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Mnohá příslovce nemůžeme stupňovat nebo potřebujeme odlišit míru.  </a:t>
            </a:r>
          </a:p>
          <a:p>
            <a:pPr>
              <a:buNone/>
            </a:pPr>
            <a:r>
              <a:rPr lang="cs-CZ" sz="2400" b="1" i="1" u="sng" dirty="0" smtClean="0">
                <a:solidFill>
                  <a:srgbClr val="7030A0"/>
                </a:solidFill>
              </a:rPr>
              <a:t>Zesilovat či zeslabovat význam lze pomocí:</a:t>
            </a:r>
          </a:p>
          <a:p>
            <a:pPr>
              <a:buNone/>
            </a:pPr>
            <a:r>
              <a:rPr lang="cs-CZ" sz="2400" dirty="0" smtClean="0"/>
              <a:t>	a) </a:t>
            </a:r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příslovce</a:t>
            </a:r>
            <a:r>
              <a:rPr lang="cs-CZ" sz="2400" dirty="0" smtClean="0"/>
              <a:t> – </a:t>
            </a:r>
            <a:r>
              <a:rPr lang="cs-CZ" sz="2400" b="1" dirty="0" smtClean="0">
                <a:solidFill>
                  <a:srgbClr val="008000"/>
                </a:solidFill>
              </a:rPr>
              <a:t>velmi</a:t>
            </a:r>
            <a:r>
              <a:rPr lang="cs-CZ" sz="2400" dirty="0" smtClean="0"/>
              <a:t> vysoko, </a:t>
            </a:r>
            <a:r>
              <a:rPr lang="cs-CZ" sz="2400" b="1" dirty="0" smtClean="0">
                <a:solidFill>
                  <a:srgbClr val="008000"/>
                </a:solidFill>
              </a:rPr>
              <a:t>hodně</a:t>
            </a:r>
            <a:r>
              <a:rPr lang="cs-CZ" sz="2400" dirty="0" smtClean="0"/>
              <a:t> daleko, </a:t>
            </a:r>
            <a:r>
              <a:rPr lang="cs-CZ" sz="2400" b="1" dirty="0" smtClean="0">
                <a:solidFill>
                  <a:srgbClr val="008000"/>
                </a:solidFill>
              </a:rPr>
              <a:t>mnohem</a:t>
            </a:r>
            <a:r>
              <a:rPr lang="cs-CZ" sz="2400" dirty="0" smtClean="0"/>
              <a:t> déle, </a:t>
            </a:r>
          </a:p>
          <a:p>
            <a:pPr>
              <a:buNone/>
            </a:pPr>
            <a:r>
              <a:rPr lang="cs-CZ" sz="2400" dirty="0" smtClean="0"/>
              <a:t>                                </a:t>
            </a:r>
            <a:r>
              <a:rPr lang="cs-CZ" sz="2400" b="1" dirty="0" smtClean="0">
                <a:solidFill>
                  <a:srgbClr val="008000"/>
                </a:solidFill>
              </a:rPr>
              <a:t>obzvláště</a:t>
            </a:r>
            <a:r>
              <a:rPr lang="cs-CZ" sz="2400" dirty="0" smtClean="0"/>
              <a:t> málo, </a:t>
            </a:r>
            <a:r>
              <a:rPr lang="cs-CZ" sz="2400" b="1" dirty="0" smtClean="0">
                <a:solidFill>
                  <a:srgbClr val="008000"/>
                </a:solidFill>
              </a:rPr>
              <a:t>převážně</a:t>
            </a:r>
            <a:r>
              <a:rPr lang="cs-CZ" sz="2400" dirty="0" smtClean="0"/>
              <a:t> nevhodně</a:t>
            </a:r>
          </a:p>
          <a:p>
            <a:pPr>
              <a:buNone/>
            </a:pPr>
            <a:r>
              <a:rPr lang="cs-CZ" sz="2400" dirty="0" smtClean="0"/>
              <a:t>     b) </a:t>
            </a:r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částice</a:t>
            </a:r>
            <a:r>
              <a:rPr lang="cs-CZ" sz="2400" dirty="0" smtClean="0"/>
              <a:t> </a:t>
            </a:r>
            <a:r>
              <a:rPr lang="cs-CZ" sz="1800" dirty="0" smtClean="0"/>
              <a:t>(pak není ani větným členem) </a:t>
            </a:r>
            <a:r>
              <a:rPr lang="cs-CZ" sz="2400" dirty="0" smtClean="0"/>
              <a:t>– </a:t>
            </a:r>
            <a:r>
              <a:rPr lang="cs-CZ" sz="2400" b="1" dirty="0" smtClean="0">
                <a:solidFill>
                  <a:srgbClr val="008000"/>
                </a:solidFill>
              </a:rPr>
              <a:t>ještě</a:t>
            </a:r>
            <a:r>
              <a:rPr lang="cs-CZ" sz="2400" dirty="0" smtClean="0"/>
              <a:t> odpoledne, </a:t>
            </a:r>
          </a:p>
          <a:p>
            <a:pPr>
              <a:buNone/>
            </a:pPr>
            <a:r>
              <a:rPr lang="cs-CZ" sz="2400" dirty="0" smtClean="0"/>
              <a:t>                                 </a:t>
            </a:r>
            <a:r>
              <a:rPr lang="cs-CZ" sz="2400" b="1" dirty="0" smtClean="0">
                <a:solidFill>
                  <a:srgbClr val="008000"/>
                </a:solidFill>
              </a:rPr>
              <a:t>zrovna</a:t>
            </a:r>
            <a:r>
              <a:rPr lang="cs-CZ" sz="2400" dirty="0" smtClean="0"/>
              <a:t> včera, </a:t>
            </a:r>
            <a:r>
              <a:rPr lang="cs-CZ" sz="2400" b="1" dirty="0" smtClean="0">
                <a:solidFill>
                  <a:srgbClr val="008000"/>
                </a:solidFill>
              </a:rPr>
              <a:t>již</a:t>
            </a:r>
            <a:r>
              <a:rPr lang="cs-CZ" sz="2400" dirty="0" smtClean="0"/>
              <a:t> poprvé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4857760"/>
            <a:ext cx="8286808" cy="175432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008000"/>
                </a:solidFill>
                <a:latin typeface="Berlin Sans FB Demi" pitchFamily="34" charset="0"/>
              </a:rPr>
              <a:t>Zesiluj / zeslabuj význam pomocí příslovcí:  </a:t>
            </a:r>
          </a:p>
          <a:p>
            <a:r>
              <a:rPr lang="cs-CZ" sz="2200" dirty="0" smtClean="0"/>
              <a:t>       V Krkonoších napadlo mnoho sněhu. Zbylo toho ve sklenici málo.</a:t>
            </a:r>
          </a:p>
          <a:p>
            <a:r>
              <a:rPr lang="cs-CZ" sz="2200" dirty="0" smtClean="0"/>
              <a:t>       Strýček Pepa bydlí daleko.  Básničku jsme se naučili snadno.</a:t>
            </a:r>
          </a:p>
          <a:p>
            <a:r>
              <a:rPr lang="cs-CZ" sz="2200" dirty="0" smtClean="0"/>
              <a:t>       Letadlo Boeing 747 vzlétlo rychle nad naše hlavy.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: stupňování příslovcí pomocí přípon –</a:t>
                      </a:r>
                      <a:r>
                        <a:rPr lang="cs-CZ" baseline="0" dirty="0" err="1" smtClean="0"/>
                        <a:t>eji</a:t>
                      </a:r>
                      <a:r>
                        <a:rPr lang="cs-CZ" baseline="0" dirty="0" smtClean="0"/>
                        <a:t>/-</a:t>
                      </a:r>
                      <a:r>
                        <a:rPr lang="cs-CZ" baseline="0" dirty="0" err="1" smtClean="0"/>
                        <a:t>ěji</a:t>
                      </a:r>
                      <a:r>
                        <a:rPr lang="cs-CZ" baseline="0" dirty="0" smtClean="0"/>
                        <a:t>, -e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Nepravidelné</a:t>
                      </a:r>
                      <a:r>
                        <a:rPr lang="cs-CZ" baseline="0" dirty="0" smtClean="0"/>
                        <a:t> stupňování některých příslovcí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Interaktivní tabule + pracovní list – stupňování příslovcí (praktická část)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Zesilování / zeslabování významu pomocí příslovcí (částic) + procvičení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2786058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231</Words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PŘÍSLOVCE - STUPŇOVÁNÍ</vt:lpstr>
      <vt:lpstr>Snímek 2</vt:lpstr>
      <vt:lpstr>Stupňování příslovcí</vt:lpstr>
      <vt:lpstr>Nepravidelné stupňování</vt:lpstr>
      <vt:lpstr>Stupňuj příslovce (dej si pozor na pravopis)</vt:lpstr>
      <vt:lpstr>Zesilování / zeslabování významu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60</cp:revision>
  <dcterms:created xsi:type="dcterms:W3CDTF">2012-01-20T18:34:33Z</dcterms:created>
  <dcterms:modified xsi:type="dcterms:W3CDTF">2012-02-25T15:59:05Z</dcterms:modified>
</cp:coreProperties>
</file>