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Hana Novotná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VY_32_INOVACE_3A01Čj 9_Jazykový rozbor – obohacování slovní zásoby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Obohacování slovní zásoby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</a:t>
          </a:r>
          <a:r>
            <a:rPr lang="cs-CZ" dirty="0" smtClean="0"/>
            <a:t>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0" custLinFactNeighborY="-2832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 Mgr. Hana Novotná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24147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VY_32_INOVACE_3A01Čj 9_Jazykový rozbor – obohacování slovní zásoby</a:t>
          </a:r>
          <a:endParaRPr lang="cs-CZ" sz="1800" kern="1200" dirty="0"/>
        </a:p>
      </dsp:txBody>
      <dsp:txXfrm>
        <a:off x="2016223" y="1224147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Obohacování slovní zásoby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</a:t>
          </a:r>
          <a:r>
            <a:rPr lang="cs-CZ" sz="1800" kern="1200" dirty="0" smtClean="0"/>
            <a:t>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žá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106A-A9DB-49A6-84EB-8B9E2125E62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572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3058368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Pro </a:t>
            </a:r>
            <a:r>
              <a:rPr lang="cs-CZ" dirty="0" smtClean="0"/>
              <a:t>9. ročník základní školy</a:t>
            </a:r>
          </a:p>
          <a:p>
            <a:r>
              <a:rPr lang="cs-CZ" dirty="0" smtClean="0"/>
              <a:t>Prezentace na interaktivní tabuli – opakování učiva</a:t>
            </a:r>
          </a:p>
          <a:p>
            <a:r>
              <a:rPr lang="cs-CZ" dirty="0" smtClean="0"/>
              <a:t>Pomůcky – stručná mluvnice česká, nástěnná tabule – souvětí</a:t>
            </a:r>
          </a:p>
          <a:p>
            <a:r>
              <a:rPr lang="cs-CZ" dirty="0" smtClean="0"/>
              <a:t>Inovace – podpora aktivity žáků, uvádění vědomostí do souvislostí</a:t>
            </a:r>
          </a:p>
          <a:p>
            <a:r>
              <a:rPr lang="cs-CZ" dirty="0" smtClean="0"/>
              <a:t>Metodické pokyny </a:t>
            </a:r>
            <a:r>
              <a:rPr lang="cs-CZ" dirty="0" smtClean="0"/>
              <a:t>–</a:t>
            </a:r>
          </a:p>
          <a:p>
            <a:pPr marL="0" indent="0">
              <a:buNone/>
            </a:pPr>
            <a:r>
              <a:rPr lang="cs-CZ" dirty="0" smtClean="0"/>
              <a:t>snímek č. 3 – větný rozbor – žák přiřazuje správně do souvětí označení vět hlavních a vedlejší, u kterých připíše číslo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nímek č. 4 – obohacování slovní zásoby – žák dopisuje do tabulky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nímek č. 5 – žák provádí rozbor na tabuli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067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Rozbor souvětí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 smtClean="0"/>
              <a:t>Československá dopravní kancelář v České republice </a:t>
            </a:r>
            <a:r>
              <a:rPr lang="cs-CZ" sz="2400" dirty="0" smtClean="0"/>
              <a:t>existuje</a:t>
            </a:r>
          </a:p>
          <a:p>
            <a:pPr marL="0" indent="0" algn="just">
              <a:buNone/>
            </a:pPr>
            <a:r>
              <a:rPr lang="cs-CZ" sz="2400" dirty="0" smtClean="0"/>
              <a:t> </a:t>
            </a:r>
            <a:r>
              <a:rPr lang="cs-CZ" sz="2400" dirty="0" smtClean="0"/>
              <a:t>řadu let, je známá po celém světě, cestuje s ní většina lidí </a:t>
            </a:r>
            <a:r>
              <a:rPr lang="cs-CZ" sz="2400" dirty="0" smtClean="0"/>
              <a:t>střední</a:t>
            </a:r>
          </a:p>
          <a:p>
            <a:pPr marL="0" indent="0" algn="just">
              <a:buNone/>
            </a:pPr>
            <a:r>
              <a:rPr lang="cs-CZ" sz="2400" dirty="0" smtClean="0"/>
              <a:t> </a:t>
            </a:r>
            <a:r>
              <a:rPr lang="cs-CZ" sz="2400" dirty="0" smtClean="0"/>
              <a:t>generace, neboť má zajímavý program, který je </a:t>
            </a:r>
            <a:r>
              <a:rPr lang="cs-CZ" sz="2400" dirty="0" smtClean="0"/>
              <a:t>sestavován</a:t>
            </a:r>
          </a:p>
          <a:p>
            <a:pPr marL="0" indent="0" algn="just">
              <a:buNone/>
            </a:pPr>
            <a:r>
              <a:rPr lang="cs-CZ" sz="2400" dirty="0" smtClean="0"/>
              <a:t> </a:t>
            </a:r>
            <a:r>
              <a:rPr lang="cs-CZ" sz="2400" dirty="0" smtClean="0"/>
              <a:t>týmem schopných organizátorů a který zahrnuje destinace </a:t>
            </a:r>
            <a:r>
              <a:rPr lang="cs-CZ" sz="2400" dirty="0" smtClean="0"/>
              <a:t>všech</a:t>
            </a:r>
          </a:p>
          <a:p>
            <a:pPr marL="0" indent="0" algn="just">
              <a:buNone/>
            </a:pPr>
            <a:r>
              <a:rPr lang="cs-CZ" sz="2400" dirty="0" smtClean="0"/>
              <a:t> </a:t>
            </a:r>
            <a:r>
              <a:rPr lang="cs-CZ" sz="2400" dirty="0" smtClean="0"/>
              <a:t>koutů světa.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1403648" y="4149080"/>
            <a:ext cx="648072" cy="43204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1H</a:t>
            </a:r>
            <a:endParaRPr lang="cs-CZ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4067944" y="4149080"/>
            <a:ext cx="648072" cy="43204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4H</a:t>
            </a:r>
            <a:endParaRPr lang="cs-CZ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4868416" y="4151774"/>
            <a:ext cx="648072" cy="43204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5H</a:t>
            </a:r>
            <a:endParaRPr lang="cs-CZ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3203848" y="4151774"/>
            <a:ext cx="648072" cy="43204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H</a:t>
            </a:r>
            <a:endParaRPr lang="cs-CZ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2276915" y="4151774"/>
            <a:ext cx="648072" cy="432048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H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403648" y="4772000"/>
            <a:ext cx="504056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FF0000"/>
                </a:solidFill>
              </a:rPr>
              <a:t>V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060104" y="4772000"/>
            <a:ext cx="504056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FF0000"/>
                </a:solidFill>
              </a:rPr>
              <a:t>V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2716560" y="4772000"/>
            <a:ext cx="504056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FF0000"/>
                </a:solidFill>
              </a:rPr>
              <a:t>V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373016" y="4772000"/>
            <a:ext cx="504056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FF0000"/>
                </a:solidFill>
              </a:rPr>
              <a:t>V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63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Obohacování slovní zásoby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/>
              <a:t>Československá dopravní kancelář v České republice </a:t>
            </a:r>
            <a:r>
              <a:rPr lang="cs-CZ" sz="2400" dirty="0" smtClean="0"/>
              <a:t>existuje </a:t>
            </a:r>
            <a:r>
              <a:rPr lang="cs-CZ" sz="2400" dirty="0"/>
              <a:t>řadu let, je známá po celém světě, cestuje s ní většina lidí </a:t>
            </a:r>
            <a:r>
              <a:rPr lang="cs-CZ" sz="2400" dirty="0" smtClean="0"/>
              <a:t>střední </a:t>
            </a:r>
            <a:r>
              <a:rPr lang="cs-CZ" sz="2400" dirty="0"/>
              <a:t>generace, neboť má zajímavý program, který je </a:t>
            </a:r>
            <a:r>
              <a:rPr lang="cs-CZ" sz="2400" dirty="0" smtClean="0"/>
              <a:t>sestavován </a:t>
            </a:r>
            <a:r>
              <a:rPr lang="cs-CZ" sz="2400" dirty="0"/>
              <a:t>týmem schopných organizátorů a který zahrnuje destinace </a:t>
            </a:r>
            <a:r>
              <a:rPr lang="cs-CZ" sz="2400" dirty="0" smtClean="0"/>
              <a:t>všech </a:t>
            </a:r>
            <a:r>
              <a:rPr lang="cs-CZ" sz="2400" dirty="0"/>
              <a:t>koutů světa.</a:t>
            </a:r>
          </a:p>
          <a:p>
            <a:pPr marL="0" indent="0">
              <a:buNone/>
            </a:pPr>
            <a:r>
              <a:rPr lang="cs-CZ" sz="2400" dirty="0" smtClean="0"/>
              <a:t>Utvoř z textu, nebo vypiš: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43458"/>
              </p:ext>
            </p:extLst>
          </p:nvPr>
        </p:nvGraphicFramePr>
        <p:xfrm>
          <a:off x="899592" y="4149080"/>
          <a:ext cx="7560840" cy="2232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840"/>
              </a:tblGrid>
              <a:tr h="372041">
                <a:tc>
                  <a:txBody>
                    <a:bodyPr/>
                    <a:lstStyle/>
                    <a:p>
                      <a:r>
                        <a:rPr lang="cs-CZ" dirty="0" smtClean="0"/>
                        <a:t>Zkratkové slovo</a:t>
                      </a:r>
                      <a:endParaRPr lang="cs-CZ" dirty="0"/>
                    </a:p>
                  </a:txBody>
                  <a:tcPr/>
                </a:tc>
              </a:tr>
              <a:tr h="372041">
                <a:tc>
                  <a:txBody>
                    <a:bodyPr/>
                    <a:lstStyle/>
                    <a:p>
                      <a:r>
                        <a:rPr lang="cs-CZ" dirty="0" smtClean="0"/>
                        <a:t>Složeninu vlastní</a:t>
                      </a:r>
                      <a:endParaRPr lang="cs-CZ" dirty="0"/>
                    </a:p>
                  </a:txBody>
                  <a:tcPr/>
                </a:tc>
              </a:tr>
              <a:tr h="372041">
                <a:tc>
                  <a:txBody>
                    <a:bodyPr/>
                    <a:lstStyle/>
                    <a:p>
                      <a:r>
                        <a:rPr lang="cs-CZ" dirty="0" smtClean="0"/>
                        <a:t>Slovo odvozené příponou</a:t>
                      </a:r>
                      <a:endParaRPr lang="cs-CZ" dirty="0"/>
                    </a:p>
                  </a:txBody>
                  <a:tcPr/>
                </a:tc>
              </a:tr>
              <a:tr h="372041">
                <a:tc>
                  <a:txBody>
                    <a:bodyPr/>
                    <a:lstStyle/>
                    <a:p>
                      <a:r>
                        <a:rPr lang="cs-CZ" dirty="0" smtClean="0"/>
                        <a:t>Slovo odvozené předponou</a:t>
                      </a:r>
                      <a:endParaRPr lang="cs-CZ" dirty="0"/>
                    </a:p>
                  </a:txBody>
                  <a:tcPr/>
                </a:tc>
              </a:tr>
              <a:tr h="372041">
                <a:tc>
                  <a:txBody>
                    <a:bodyPr/>
                    <a:lstStyle/>
                    <a:p>
                      <a:r>
                        <a:rPr lang="cs-CZ" dirty="0" smtClean="0"/>
                        <a:t>Zkratku</a:t>
                      </a:r>
                      <a:endParaRPr lang="cs-CZ" dirty="0"/>
                    </a:p>
                  </a:txBody>
                  <a:tcPr/>
                </a:tc>
              </a:tr>
              <a:tr h="372041">
                <a:tc>
                  <a:txBody>
                    <a:bodyPr/>
                    <a:lstStyle/>
                    <a:p>
                      <a:r>
                        <a:rPr lang="cs-CZ" dirty="0" smtClean="0"/>
                        <a:t>Slovo přejaté (nahraď českým)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942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Rozbory slova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 smtClean="0"/>
              <a:t>Proveď rozbor </a:t>
            </a:r>
            <a:r>
              <a:rPr lang="cs-CZ" sz="2400" dirty="0" smtClean="0">
                <a:solidFill>
                  <a:srgbClr val="FF0000"/>
                </a:solidFill>
              </a:rPr>
              <a:t>stavby</a:t>
            </a:r>
            <a:r>
              <a:rPr lang="cs-CZ" sz="2400" dirty="0" smtClean="0"/>
              <a:t> slova a popiš jednotlivé části</a:t>
            </a:r>
          </a:p>
          <a:p>
            <a:pPr marL="0" indent="0" algn="ctr">
              <a:buNone/>
            </a:pPr>
            <a:endParaRPr lang="cs-CZ" sz="2400" dirty="0"/>
          </a:p>
          <a:p>
            <a:pPr marL="0" indent="0" algn="ctr">
              <a:buNone/>
            </a:pPr>
            <a:r>
              <a:rPr lang="cs-CZ" sz="2400" dirty="0" smtClean="0"/>
              <a:t>DOPRAVNÍ</a:t>
            </a:r>
          </a:p>
          <a:p>
            <a:pPr marL="0" indent="0" algn="ctr">
              <a:buNone/>
            </a:pPr>
            <a:endParaRPr lang="cs-CZ" sz="2400" dirty="0"/>
          </a:p>
          <a:p>
            <a:pPr marL="0" indent="0" algn="ctr">
              <a:buNone/>
            </a:pPr>
            <a:endParaRPr lang="cs-CZ" sz="2400" dirty="0" smtClean="0"/>
          </a:p>
          <a:p>
            <a:pPr marL="0" indent="0" algn="ctr">
              <a:buNone/>
            </a:pPr>
            <a:r>
              <a:rPr lang="cs-CZ" sz="2400" dirty="0" smtClean="0"/>
              <a:t>Proveď </a:t>
            </a:r>
            <a:r>
              <a:rPr lang="cs-CZ" sz="2400" dirty="0" smtClean="0">
                <a:solidFill>
                  <a:schemeClr val="accent1"/>
                </a:solidFill>
              </a:rPr>
              <a:t>slovotvorný</a:t>
            </a:r>
            <a:r>
              <a:rPr lang="cs-CZ" sz="2400" dirty="0" smtClean="0"/>
              <a:t> rozbor a popiš jednotlivé části</a:t>
            </a:r>
          </a:p>
          <a:p>
            <a:pPr marL="0" indent="0">
              <a:buNone/>
            </a:pPr>
            <a:endParaRPr lang="cs-CZ" sz="2400" dirty="0"/>
          </a:p>
          <a:p>
            <a:pPr marL="0" indent="0" algn="ctr">
              <a:buNone/>
            </a:pPr>
            <a:r>
              <a:rPr lang="cs-CZ" sz="2400" dirty="0" smtClean="0"/>
              <a:t>DOPRAVNÍ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4580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Text je dílem autora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07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</TotalTime>
  <Words>275</Words>
  <Application>Microsoft Office PowerPoint</Application>
  <PresentationFormat>Předvádění na obrazovce (4:3)</PresentationFormat>
  <Paragraphs>56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Rozbor souvětí</vt:lpstr>
      <vt:lpstr>Obohacování slovní zásoby</vt:lpstr>
      <vt:lpstr>Rozbory slova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Novotná Hana</cp:lastModifiedBy>
  <cp:revision>37</cp:revision>
  <dcterms:created xsi:type="dcterms:W3CDTF">2011-08-21T15:31:45Z</dcterms:created>
  <dcterms:modified xsi:type="dcterms:W3CDTF">2011-11-25T13:19:38Z</dcterms:modified>
</cp:coreProperties>
</file>