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62" r:id="rId5"/>
    <p:sldId id="261" r:id="rId6"/>
    <p:sldId id="263" r:id="rId7"/>
    <p:sldId id="264" r:id="rId8"/>
    <p:sldId id="265" r:id="rId9"/>
    <p:sldId id="259" r:id="rId10"/>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2" d="100"/>
          <a:sy n="82" d="100"/>
        </p:scale>
        <p:origin x="-994"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DFB6402-FC79-43A0-8BC6-0CFD7B863B55}"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cs-CZ"/>
        </a:p>
      </dgm:t>
    </dgm:pt>
    <dgm:pt modelId="{58C736A0-09B5-47D0-BA14-E58DDD714B9A}">
      <dgm:prSet custT="1"/>
      <dgm:spPr>
        <a:solidFill>
          <a:schemeClr val="accent5">
            <a:lumMod val="50000"/>
          </a:schemeClr>
        </a:solidFill>
      </dgm:spPr>
      <dgm:t>
        <a:bodyPr/>
        <a:lstStyle/>
        <a:p>
          <a:pPr rtl="0"/>
          <a:r>
            <a:rPr lang="cs-CZ" sz="2400" dirty="0" smtClean="0"/>
            <a:t>Příslovce stojí ve větě samostatně</a:t>
          </a:r>
          <a:endParaRPr lang="cs-CZ" sz="2400" dirty="0"/>
        </a:p>
      </dgm:t>
    </dgm:pt>
    <dgm:pt modelId="{6115D974-5B1F-438A-BA63-9E29794E6CA7}" type="parTrans" cxnId="{B32FCF5B-7CBC-435C-BE66-7938AD69803A}">
      <dgm:prSet/>
      <dgm:spPr/>
      <dgm:t>
        <a:bodyPr/>
        <a:lstStyle/>
        <a:p>
          <a:endParaRPr lang="cs-CZ"/>
        </a:p>
      </dgm:t>
    </dgm:pt>
    <dgm:pt modelId="{A177B64A-B869-42BB-9CC3-E9D5EA61977A}" type="sibTrans" cxnId="{B32FCF5B-7CBC-435C-BE66-7938AD69803A}">
      <dgm:prSet/>
      <dgm:spPr/>
      <dgm:t>
        <a:bodyPr/>
        <a:lstStyle/>
        <a:p>
          <a:endParaRPr lang="cs-CZ"/>
        </a:p>
      </dgm:t>
    </dgm:pt>
    <dgm:pt modelId="{4FC48B3B-B334-44F0-BEFC-B83AE8FBE1DB}">
      <dgm:prSet custT="1"/>
      <dgm:spPr>
        <a:solidFill>
          <a:schemeClr val="accent5">
            <a:lumMod val="50000"/>
          </a:schemeClr>
        </a:solidFill>
        <a:ln>
          <a:solidFill>
            <a:schemeClr val="accent5">
              <a:lumMod val="75000"/>
            </a:schemeClr>
          </a:solidFill>
        </a:ln>
      </dgm:spPr>
      <dgm:t>
        <a:bodyPr/>
        <a:lstStyle/>
        <a:p>
          <a:pPr rtl="0"/>
          <a:r>
            <a:rPr lang="cs-CZ" sz="2400" dirty="0" smtClean="0"/>
            <a:t>Předložka určuje pád jmen: podstatného jména, přídavného jména, zájmena, číslovky. Samostatně se nevyskytují. Se jménem tvoří předložkový pád.</a:t>
          </a:r>
          <a:endParaRPr lang="cs-CZ" sz="2400" dirty="0"/>
        </a:p>
      </dgm:t>
    </dgm:pt>
    <dgm:pt modelId="{96F0F07F-38C2-4019-9EA3-79CEC89D593F}" type="parTrans" cxnId="{D1E63A9D-A113-46C6-814C-E063CA9B4647}">
      <dgm:prSet/>
      <dgm:spPr/>
      <dgm:t>
        <a:bodyPr/>
        <a:lstStyle/>
        <a:p>
          <a:endParaRPr lang="cs-CZ"/>
        </a:p>
      </dgm:t>
    </dgm:pt>
    <dgm:pt modelId="{CFE7B74A-5BD7-478E-891A-DDCCC3EC8C6F}" type="sibTrans" cxnId="{D1E63A9D-A113-46C6-814C-E063CA9B4647}">
      <dgm:prSet/>
      <dgm:spPr/>
      <dgm:t>
        <a:bodyPr/>
        <a:lstStyle/>
        <a:p>
          <a:endParaRPr lang="cs-CZ"/>
        </a:p>
      </dgm:t>
    </dgm:pt>
    <dgm:pt modelId="{CE2B7E66-87C1-4398-95E6-606861459BF3}" type="pres">
      <dgm:prSet presAssocID="{DDFB6402-FC79-43A0-8BC6-0CFD7B863B55}" presName="linear" presStyleCnt="0">
        <dgm:presLayoutVars>
          <dgm:animLvl val="lvl"/>
          <dgm:resizeHandles val="exact"/>
        </dgm:presLayoutVars>
      </dgm:prSet>
      <dgm:spPr/>
      <dgm:t>
        <a:bodyPr/>
        <a:lstStyle/>
        <a:p>
          <a:endParaRPr lang="cs-CZ"/>
        </a:p>
      </dgm:t>
    </dgm:pt>
    <dgm:pt modelId="{13283BDC-7621-41E7-934A-9BD58ECAF567}" type="pres">
      <dgm:prSet presAssocID="{58C736A0-09B5-47D0-BA14-E58DDD714B9A}" presName="parentText" presStyleLbl="node1" presStyleIdx="0" presStyleCnt="2" custScaleX="67014" custScaleY="65180" custLinFactY="-12044" custLinFactNeighborX="-15452" custLinFactNeighborY="-100000">
        <dgm:presLayoutVars>
          <dgm:chMax val="0"/>
          <dgm:bulletEnabled val="1"/>
        </dgm:presLayoutVars>
      </dgm:prSet>
      <dgm:spPr/>
      <dgm:t>
        <a:bodyPr/>
        <a:lstStyle/>
        <a:p>
          <a:endParaRPr lang="cs-CZ"/>
        </a:p>
      </dgm:t>
    </dgm:pt>
    <dgm:pt modelId="{1EE8E4D4-EDEF-4DAA-8217-DFEFFE2532DF}" type="pres">
      <dgm:prSet presAssocID="{A177B64A-B869-42BB-9CC3-E9D5EA61977A}" presName="spacer" presStyleCnt="0"/>
      <dgm:spPr/>
    </dgm:pt>
    <dgm:pt modelId="{3D8E8426-7BBD-4D2D-8B4A-F7C85F2EB4AE}" type="pres">
      <dgm:prSet presAssocID="{4FC48B3B-B334-44F0-BEFC-B83AE8FBE1DB}" presName="parentText" presStyleLbl="node1" presStyleIdx="1" presStyleCnt="2" custScaleX="94793" custScaleY="95665" custLinFactY="13765" custLinFactNeighborX="-694" custLinFactNeighborY="100000">
        <dgm:presLayoutVars>
          <dgm:chMax val="0"/>
          <dgm:bulletEnabled val="1"/>
        </dgm:presLayoutVars>
      </dgm:prSet>
      <dgm:spPr/>
      <dgm:t>
        <a:bodyPr/>
        <a:lstStyle/>
        <a:p>
          <a:endParaRPr lang="cs-CZ"/>
        </a:p>
      </dgm:t>
    </dgm:pt>
  </dgm:ptLst>
  <dgm:cxnLst>
    <dgm:cxn modelId="{772F19F7-A140-4B3A-AE9E-7934674A1425}" type="presOf" srcId="{DDFB6402-FC79-43A0-8BC6-0CFD7B863B55}" destId="{CE2B7E66-87C1-4398-95E6-606861459BF3}" srcOrd="0" destOrd="0" presId="urn:microsoft.com/office/officeart/2005/8/layout/vList2"/>
    <dgm:cxn modelId="{D1E63A9D-A113-46C6-814C-E063CA9B4647}" srcId="{DDFB6402-FC79-43A0-8BC6-0CFD7B863B55}" destId="{4FC48B3B-B334-44F0-BEFC-B83AE8FBE1DB}" srcOrd="1" destOrd="0" parTransId="{96F0F07F-38C2-4019-9EA3-79CEC89D593F}" sibTransId="{CFE7B74A-5BD7-478E-891A-DDCCC3EC8C6F}"/>
    <dgm:cxn modelId="{B32FCF5B-7CBC-435C-BE66-7938AD69803A}" srcId="{DDFB6402-FC79-43A0-8BC6-0CFD7B863B55}" destId="{58C736A0-09B5-47D0-BA14-E58DDD714B9A}" srcOrd="0" destOrd="0" parTransId="{6115D974-5B1F-438A-BA63-9E29794E6CA7}" sibTransId="{A177B64A-B869-42BB-9CC3-E9D5EA61977A}"/>
    <dgm:cxn modelId="{09ABA8D5-12E6-4837-827A-59FBD6C3AF5A}" type="presOf" srcId="{4FC48B3B-B334-44F0-BEFC-B83AE8FBE1DB}" destId="{3D8E8426-7BBD-4D2D-8B4A-F7C85F2EB4AE}" srcOrd="0" destOrd="0" presId="urn:microsoft.com/office/officeart/2005/8/layout/vList2"/>
    <dgm:cxn modelId="{6A5E37A9-1C41-4369-BC55-A1A8E2BD97B1}" type="presOf" srcId="{58C736A0-09B5-47D0-BA14-E58DDD714B9A}" destId="{13283BDC-7621-41E7-934A-9BD58ECAF567}" srcOrd="0" destOrd="0" presId="urn:microsoft.com/office/officeart/2005/8/layout/vList2"/>
    <dgm:cxn modelId="{6237E9A7-3EFE-459E-B155-639F31500102}" type="presParOf" srcId="{CE2B7E66-87C1-4398-95E6-606861459BF3}" destId="{13283BDC-7621-41E7-934A-9BD58ECAF567}" srcOrd="0" destOrd="0" presId="urn:microsoft.com/office/officeart/2005/8/layout/vList2"/>
    <dgm:cxn modelId="{84A4631D-83E5-4746-9C73-AB1274780EFD}" type="presParOf" srcId="{CE2B7E66-87C1-4398-95E6-606861459BF3}" destId="{1EE8E4D4-EDEF-4DAA-8217-DFEFFE2532DF}" srcOrd="1" destOrd="0" presId="urn:microsoft.com/office/officeart/2005/8/layout/vList2"/>
    <dgm:cxn modelId="{5E26F49F-8E0E-4F96-A65D-5D76B48C68C8}" type="presParOf" srcId="{CE2B7E66-87C1-4398-95E6-606861459BF3}" destId="{3D8E8426-7BBD-4D2D-8B4A-F7C85F2EB4AE}" srcOrd="2" destOrd="0" presId="urn:microsoft.com/office/officeart/2005/8/layout/vList2"/>
  </dgm:cxnLst>
  <dgm:bg>
    <a:solidFill>
      <a:schemeClr val="bg1">
        <a:lumMod val="85000"/>
      </a:schemeClr>
    </a:solidFill>
  </dgm:bg>
  <dgm:whole>
    <a:ln w="19050">
      <a:solidFill>
        <a:schemeClr val="accent5">
          <a:lumMod val="50000"/>
        </a:schemeClr>
      </a:solidFill>
    </a:ln>
  </dgm:whole>
</dgm:dataModel>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8" name="Zástupný symbol pro zápatí 7"/>
          <p:cNvSpPr>
            <a:spLocks noGrp="1"/>
          </p:cNvSpPr>
          <p:nvPr>
            <p:ph type="ftr" sz="quarter" idx="11"/>
          </p:nvPr>
        </p:nvSpPr>
        <p:spPr/>
        <p:txBody>
          <a:bodyPr/>
          <a:lstStyle/>
          <a:p>
            <a:endParaRPr lang="cs-CZ" dirty="0"/>
          </a:p>
        </p:txBody>
      </p:sp>
      <p:sp>
        <p:nvSpPr>
          <p:cNvPr id="9" name="Zástupný symbol pro číslo snímku 8"/>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4" name="Zástupný symbol pro zápatí 3"/>
          <p:cNvSpPr>
            <a:spLocks noGrp="1"/>
          </p:cNvSpPr>
          <p:nvPr>
            <p:ph type="ftr" sz="quarter" idx="11"/>
          </p:nvPr>
        </p:nvSpPr>
        <p:spPr/>
        <p:txBody>
          <a:bodyPr/>
          <a:lstStyle/>
          <a:p>
            <a:endParaRPr lang="cs-CZ" dirty="0"/>
          </a:p>
        </p:txBody>
      </p:sp>
      <p:sp>
        <p:nvSpPr>
          <p:cNvPr id="5" name="Zástupný symbol pro číslo snímku 4"/>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3" name="Zástupný symbol pro zápatí 2"/>
          <p:cNvSpPr>
            <a:spLocks noGrp="1"/>
          </p:cNvSpPr>
          <p:nvPr>
            <p:ph type="ftr" sz="quarter" idx="11"/>
          </p:nvPr>
        </p:nvSpPr>
        <p:spPr/>
        <p:txBody>
          <a:bodyPr/>
          <a:lstStyle/>
          <a:p>
            <a:endParaRPr lang="cs-CZ" dirty="0"/>
          </a:p>
        </p:txBody>
      </p:sp>
      <p:sp>
        <p:nvSpPr>
          <p:cNvPr id="4" name="Zástupný symbol pro číslo snímku 3"/>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dirty="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6" name="Zástupný symbol pro zápatí 5"/>
          <p:cNvSpPr>
            <a:spLocks noGrp="1"/>
          </p:cNvSpPr>
          <p:nvPr>
            <p:ph type="ftr" sz="quarter" idx="11"/>
          </p:nvPr>
        </p:nvSpPr>
        <p:spPr/>
        <p:txBody>
          <a:bodyPr/>
          <a:lstStyle/>
          <a:p>
            <a:endParaRPr lang="cs-CZ" dirty="0"/>
          </a:p>
        </p:txBody>
      </p:sp>
      <p:sp>
        <p:nvSpPr>
          <p:cNvPr id="7" name="Zástupný symbol pro číslo snímku 6"/>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11"/>
          </p:nvPr>
        </p:nvSpPr>
        <p:spPr/>
        <p:txBody>
          <a:bodyPr/>
          <a:lstStyle/>
          <a:p>
            <a:endParaRPr lang="cs-CZ" dirty="0"/>
          </a:p>
        </p:txBody>
      </p:sp>
      <p:sp>
        <p:nvSpPr>
          <p:cNvPr id="6" name="Zástupný symbol pro číslo snímku 5"/>
          <p:cNvSpPr>
            <a:spLocks noGrp="1"/>
          </p:cNvSpPr>
          <p:nvPr>
            <p:ph type="sldNum" sz="quarter" idx="12"/>
          </p:nvPr>
        </p:nvSpPr>
        <p:spPr/>
        <p:txBody>
          <a:bodyPr/>
          <a:lstStyle/>
          <a:p>
            <a:fld id="{20264769-77EF-4CD0-90DE-F7D7F2D423C4}" type="slidenum">
              <a:rPr lang="cs-CZ" smtClean="0"/>
              <a:pPr/>
              <a:t>‹#›</a:t>
            </a:fld>
            <a:endParaRPr lang="cs-CZ"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481B-5154-415F-B752-558547769AA3}" type="datetimeFigureOut">
              <a:rPr lang="cs-CZ" smtClean="0"/>
              <a:pPr/>
              <a:t>25.2.2012</a:t>
            </a:fld>
            <a:endParaRPr lang="cs-CZ" dirty="0"/>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dirty="0"/>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264769-77EF-4CD0-90DE-F7D7F2D423C4}" type="slidenum">
              <a:rPr lang="cs-CZ" smtClean="0"/>
              <a:pPr/>
              <a:t>‹#›</a:t>
            </a:fld>
            <a:endParaRPr lang="cs-CZ"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714348" y="500043"/>
            <a:ext cx="7772400" cy="1285884"/>
          </a:xfrm>
        </p:spPr>
        <p:txBody>
          <a:bodyPr>
            <a:normAutofit/>
          </a:bodyPr>
          <a:lstStyle/>
          <a:p>
            <a:r>
              <a:rPr lang="cs-CZ" sz="3200" dirty="0" smtClean="0"/>
              <a:t>PŘEDLOŽKY</a:t>
            </a:r>
            <a:endParaRPr lang="cs-CZ" sz="3200" dirty="0"/>
          </a:p>
        </p:txBody>
      </p:sp>
      <p:sp>
        <p:nvSpPr>
          <p:cNvPr id="3" name="Podnadpis 2"/>
          <p:cNvSpPr>
            <a:spLocks noGrp="1"/>
          </p:cNvSpPr>
          <p:nvPr>
            <p:ph type="subTitle" idx="1"/>
          </p:nvPr>
        </p:nvSpPr>
        <p:spPr>
          <a:xfrm>
            <a:off x="714348" y="1785926"/>
            <a:ext cx="7786742" cy="4286280"/>
          </a:xfrm>
        </p:spPr>
        <p:txBody>
          <a:bodyPr>
            <a:normAutofit/>
          </a:bodyPr>
          <a:lstStyle/>
          <a:p>
            <a:pPr algn="l"/>
            <a:r>
              <a:rPr lang="cs-CZ" sz="2000" dirty="0" smtClean="0">
                <a:solidFill>
                  <a:schemeClr val="tx1"/>
                </a:solidFill>
              </a:rPr>
              <a:t>Název školy:  Základní škola Karla Klíče Hostinné</a:t>
            </a:r>
          </a:p>
          <a:p>
            <a:pPr algn="l"/>
            <a:r>
              <a:rPr lang="cs-CZ" sz="2000" dirty="0" smtClean="0">
                <a:solidFill>
                  <a:schemeClr val="tx1"/>
                </a:solidFill>
              </a:rPr>
              <a:t>Autor:  Mgr. Helena Baculáková</a:t>
            </a:r>
          </a:p>
          <a:p>
            <a:pPr algn="l"/>
            <a:r>
              <a:rPr lang="cs-CZ" sz="2000" dirty="0" smtClean="0">
                <a:solidFill>
                  <a:schemeClr val="tx1"/>
                </a:solidFill>
              </a:rPr>
              <a:t>Název</a:t>
            </a:r>
            <a:r>
              <a:rPr lang="cs-CZ" sz="2000" smtClean="0">
                <a:solidFill>
                  <a:schemeClr val="tx1"/>
                </a:solidFill>
              </a:rPr>
              <a:t>:  VY_32_INOVACE_01_A_19_PŘEDLOŽKY</a:t>
            </a:r>
            <a:endParaRPr lang="cs-CZ" sz="2000" dirty="0" smtClean="0">
              <a:solidFill>
                <a:schemeClr val="tx1"/>
              </a:solidFill>
            </a:endParaRPr>
          </a:p>
          <a:p>
            <a:pPr algn="l"/>
            <a:r>
              <a:rPr lang="cs-CZ" sz="2000" dirty="0" smtClean="0">
                <a:solidFill>
                  <a:schemeClr val="tx1"/>
                </a:solidFill>
              </a:rPr>
              <a:t>Téma:   TVAROSLOVÍ</a:t>
            </a:r>
          </a:p>
          <a:p>
            <a:pPr algn="l"/>
            <a:r>
              <a:rPr lang="cs-CZ" sz="2000" dirty="0" smtClean="0">
                <a:solidFill>
                  <a:schemeClr val="tx1"/>
                </a:solidFill>
              </a:rPr>
              <a:t>Číslo projektu:  CZ.1.07/1.4.00/21.2131</a:t>
            </a:r>
          </a:p>
          <a:p>
            <a:pPr algn="l"/>
            <a:endParaRPr lang="cs-CZ" sz="2000" dirty="0" smtClean="0">
              <a:solidFill>
                <a:schemeClr val="tx1"/>
              </a:solidFill>
            </a:endParaRPr>
          </a:p>
          <a:p>
            <a:pPr algn="l"/>
            <a:endParaRPr lang="cs-CZ" sz="2000" dirty="0">
              <a:solidFill>
                <a:schemeClr val="tx1"/>
              </a:solidFill>
            </a:endParaRPr>
          </a:p>
        </p:txBody>
      </p:sp>
      <p:pic>
        <p:nvPicPr>
          <p:cNvPr id="4" name="Obrázek 3"/>
          <p:cNvPicPr/>
          <p:nvPr/>
        </p:nvPicPr>
        <p:blipFill>
          <a:blip r:embed="rId2">
            <a:extLst>
              <a:ext uri="{28A0092B-C50C-407E-A947-70E740481C1C}">
                <a14:useLocalDpi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val="0"/>
              </a:ext>
            </a:extLst>
          </a:blip>
          <a:srcRect/>
          <a:stretch>
            <a:fillRect/>
          </a:stretch>
        </p:blipFill>
        <p:spPr bwMode="auto">
          <a:xfrm>
            <a:off x="1142976" y="4572008"/>
            <a:ext cx="6858048" cy="1404701"/>
          </a:xfrm>
          <a:prstGeom prst="rect">
            <a:avLst/>
          </a:prstGeom>
          <a:noFill/>
          <a:ln>
            <a:noFill/>
          </a:ln>
          <a:effectLst/>
          <a:extLst>
            <a:ext uri="{909E8E84-426E-40DD-AFC4-6F175D3DCCD1}">
              <a14:hiddenFill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a:solidFill>
                  <a:schemeClr val="accent1"/>
                </a:solidFill>
              </a14:hiddenFill>
            </a:ext>
            <a:ext uri="{91240B29-F687-4F45-9708-019B960494DF}">
              <a14:hiddenLine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w="9525">
                <a:solidFill>
                  <a:schemeClr val="tx1"/>
                </a:solidFill>
                <a:miter lim="800000"/>
                <a:headEnd/>
                <a:tailEnd/>
              </a14:hiddenLine>
            </a:ext>
            <a:ext uri="{AF507438-7753-43E0-B8FC-AC1667EBCBE1}">
              <a14:hiddenEffects xmlns:ve="http://schemas.openxmlformats.org/markup-compatibility/2006" xmlns:o="urn:schemas-microsoft-com:office:office" xmlns:m="http://schemas.openxmlformats.org/officeDocument/2006/math" xmlns:v="urn:schemas-microsoft-com:vml" xmlns:wp="http://schemas.openxmlformats.org/drawingml/2006/wordprocessingDrawing" xmlns:w10="urn:schemas-microsoft-com:office:word" xmlns:w="http://schemas.openxmlformats.org/wordprocessingml/2006/main" xmlns:wne="http://schemas.microsoft.com/office/word/2006/wordml" xmlns="" xmlns:a14="http://schemas.microsoft.com/office/drawing/2010/main" xmlns:pic="http://schemas.openxmlformats.org/drawingml/2006/picture" xmlns:lc="http://schemas.openxmlformats.org/drawingml/2006/lockedCanvas">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ulka 1"/>
          <p:cNvGraphicFramePr>
            <a:graphicFrameLocks noGrp="1"/>
          </p:cNvGraphicFramePr>
          <p:nvPr/>
        </p:nvGraphicFramePr>
        <p:xfrm>
          <a:off x="785788" y="928672"/>
          <a:ext cx="6834212" cy="3645747"/>
        </p:xfrm>
        <a:graphic>
          <a:graphicData uri="http://schemas.openxmlformats.org/drawingml/2006/table">
            <a:tbl>
              <a:tblPr firstRow="1" bandRow="1">
                <a:tableStyleId>{5C22544A-7EE6-4342-B048-85BDC9FD1C3A}</a:tableStyleId>
              </a:tblPr>
              <a:tblGrid>
                <a:gridCol w="2214576"/>
                <a:gridCol w="2071702"/>
                <a:gridCol w="1071570"/>
                <a:gridCol w="1476364"/>
              </a:tblGrid>
              <a:tr h="429381">
                <a:tc>
                  <a:txBody>
                    <a:bodyPr/>
                    <a:lstStyle/>
                    <a:p>
                      <a:r>
                        <a:rPr lang="cs-CZ" dirty="0" smtClean="0"/>
                        <a:t>Autor</a:t>
                      </a:r>
                      <a:endParaRPr lang="cs-CZ" dirty="0"/>
                    </a:p>
                  </a:txBody>
                  <a:tcPr>
                    <a:solidFill>
                      <a:schemeClr val="accent5">
                        <a:lumMod val="50000"/>
                      </a:schemeClr>
                    </a:solidFill>
                  </a:tcPr>
                </a:tc>
                <a:tc gridSpan="3">
                  <a:txBody>
                    <a:bodyPr/>
                    <a:lstStyle/>
                    <a:p>
                      <a:r>
                        <a:rPr lang="cs-CZ" dirty="0" smtClean="0"/>
                        <a:t>Mgr. Helena Baculáková</a:t>
                      </a:r>
                      <a:endParaRPr lang="cs-CZ" dirty="0"/>
                    </a:p>
                  </a:txBody>
                  <a:tcPr>
                    <a:solidFill>
                      <a:schemeClr val="accent5">
                        <a:lumMod val="50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Vytvořeno dne</a:t>
                      </a:r>
                      <a:endParaRPr lang="cs-CZ" dirty="0"/>
                    </a:p>
                  </a:txBody>
                  <a:tcPr>
                    <a:solidFill>
                      <a:schemeClr val="accent5">
                        <a:lumMod val="75000"/>
                      </a:schemeClr>
                    </a:solidFill>
                  </a:tcPr>
                </a:tc>
                <a:tc gridSpan="3">
                  <a:txBody>
                    <a:bodyPr/>
                    <a:lstStyle/>
                    <a:p>
                      <a:r>
                        <a:rPr lang="cs-CZ" dirty="0" smtClean="0"/>
                        <a:t>28. ledna</a:t>
                      </a:r>
                      <a:r>
                        <a:rPr lang="cs-CZ" baseline="0" dirty="0" smtClean="0"/>
                        <a:t> 2012</a:t>
                      </a:r>
                      <a:endParaRPr lang="cs-CZ" dirty="0"/>
                    </a:p>
                  </a:txBody>
                  <a:tcPr>
                    <a:solidFill>
                      <a:schemeClr val="bg1">
                        <a:lumMod val="75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Odpilotováno dne</a:t>
                      </a:r>
                      <a:endParaRPr lang="cs-CZ" dirty="0"/>
                    </a:p>
                  </a:txBody>
                  <a:tcPr>
                    <a:solidFill>
                      <a:schemeClr val="accent5">
                        <a:lumMod val="75000"/>
                      </a:schemeClr>
                    </a:solidFill>
                  </a:tcPr>
                </a:tc>
                <a:tc>
                  <a:txBody>
                    <a:bodyPr/>
                    <a:lstStyle/>
                    <a:p>
                      <a:r>
                        <a:rPr lang="cs-CZ" dirty="0" smtClean="0"/>
                        <a:t>8.  února 2012</a:t>
                      </a:r>
                      <a:endParaRPr lang="cs-CZ" dirty="0"/>
                    </a:p>
                  </a:txBody>
                  <a:tcPr>
                    <a:solidFill>
                      <a:schemeClr val="bg1">
                        <a:lumMod val="85000"/>
                      </a:schemeClr>
                    </a:solidFill>
                  </a:tcPr>
                </a:tc>
                <a:tc>
                  <a:txBody>
                    <a:bodyPr/>
                    <a:lstStyle/>
                    <a:p>
                      <a:r>
                        <a:rPr lang="cs-CZ" dirty="0" smtClean="0"/>
                        <a:t>ve třídě</a:t>
                      </a:r>
                      <a:endParaRPr lang="cs-CZ" dirty="0"/>
                    </a:p>
                  </a:txBody>
                  <a:tcPr>
                    <a:solidFill>
                      <a:schemeClr val="accent5">
                        <a:lumMod val="75000"/>
                      </a:schemeClr>
                    </a:solidFill>
                  </a:tcPr>
                </a:tc>
                <a:tc>
                  <a:txBody>
                    <a:bodyPr/>
                    <a:lstStyle/>
                    <a:p>
                      <a:r>
                        <a:rPr lang="cs-CZ" dirty="0" smtClean="0"/>
                        <a:t> VII.A</a:t>
                      </a:r>
                      <a:endParaRPr lang="cs-CZ" dirty="0"/>
                    </a:p>
                  </a:txBody>
                  <a:tcPr>
                    <a:solidFill>
                      <a:schemeClr val="bg1">
                        <a:lumMod val="85000"/>
                      </a:schemeClr>
                    </a:solidFill>
                  </a:tcPr>
                </a:tc>
              </a:tr>
              <a:tr h="429381">
                <a:tc>
                  <a:txBody>
                    <a:bodyPr/>
                    <a:lstStyle/>
                    <a:p>
                      <a:r>
                        <a:rPr lang="cs-CZ" dirty="0" smtClean="0"/>
                        <a:t>Vzdělávací oblast</a:t>
                      </a:r>
                      <a:endParaRPr lang="cs-CZ" dirty="0"/>
                    </a:p>
                  </a:txBody>
                  <a:tcPr>
                    <a:solidFill>
                      <a:schemeClr val="accent5">
                        <a:lumMod val="75000"/>
                      </a:schemeClr>
                    </a:solidFill>
                  </a:tcPr>
                </a:tc>
                <a:tc gridSpan="3">
                  <a:txBody>
                    <a:bodyPr/>
                    <a:lstStyle/>
                    <a:p>
                      <a:r>
                        <a:rPr lang="cs-CZ" dirty="0" smtClean="0"/>
                        <a:t>Jazyk a jazyková komunikace</a:t>
                      </a:r>
                      <a:endParaRPr lang="cs-CZ" dirty="0"/>
                    </a:p>
                  </a:txBody>
                  <a:tcPr>
                    <a:solidFill>
                      <a:schemeClr val="bg1">
                        <a:lumMod val="75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Vzdělávací obor</a:t>
                      </a:r>
                      <a:endParaRPr lang="cs-CZ" dirty="0"/>
                    </a:p>
                  </a:txBody>
                  <a:tcPr>
                    <a:solidFill>
                      <a:schemeClr val="accent5">
                        <a:lumMod val="75000"/>
                      </a:schemeClr>
                    </a:solidFill>
                  </a:tcPr>
                </a:tc>
                <a:tc gridSpan="3">
                  <a:txBody>
                    <a:bodyPr/>
                    <a:lstStyle/>
                    <a:p>
                      <a:r>
                        <a:rPr lang="cs-CZ" dirty="0" smtClean="0"/>
                        <a:t>Český jazyk a literatura</a:t>
                      </a:r>
                      <a:endParaRPr lang="cs-CZ" dirty="0"/>
                    </a:p>
                  </a:txBody>
                  <a:tcPr>
                    <a:solidFill>
                      <a:schemeClr val="bg1">
                        <a:lumMod val="85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Tematický okruh</a:t>
                      </a:r>
                      <a:endParaRPr lang="cs-CZ" dirty="0"/>
                    </a:p>
                  </a:txBody>
                  <a:tcPr>
                    <a:solidFill>
                      <a:schemeClr val="accent5">
                        <a:lumMod val="75000"/>
                      </a:schemeClr>
                    </a:solidFill>
                  </a:tcPr>
                </a:tc>
                <a:tc gridSpan="3">
                  <a:txBody>
                    <a:bodyPr/>
                    <a:lstStyle/>
                    <a:p>
                      <a:r>
                        <a:rPr lang="cs-CZ" dirty="0" smtClean="0"/>
                        <a:t>Tvarosloví</a:t>
                      </a:r>
                      <a:endParaRPr lang="cs-CZ" dirty="0"/>
                    </a:p>
                  </a:txBody>
                  <a:tcPr>
                    <a:solidFill>
                      <a:schemeClr val="bg1">
                        <a:lumMod val="75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Téma</a:t>
                      </a:r>
                      <a:endParaRPr lang="cs-CZ" dirty="0"/>
                    </a:p>
                  </a:txBody>
                  <a:tcPr>
                    <a:solidFill>
                      <a:schemeClr val="accent5">
                        <a:lumMod val="75000"/>
                      </a:schemeClr>
                    </a:solidFill>
                  </a:tcPr>
                </a:tc>
                <a:tc gridSpan="3">
                  <a:txBody>
                    <a:bodyPr/>
                    <a:lstStyle/>
                    <a:p>
                      <a:r>
                        <a:rPr lang="cs-CZ" dirty="0" smtClean="0"/>
                        <a:t>Předložky</a:t>
                      </a:r>
                      <a:endParaRPr lang="cs-CZ" dirty="0"/>
                    </a:p>
                  </a:txBody>
                  <a:tcPr>
                    <a:solidFill>
                      <a:schemeClr val="bg1">
                        <a:lumMod val="85000"/>
                      </a:schemeClr>
                    </a:solidFill>
                  </a:tcPr>
                </a:tc>
                <a:tc hMerge="1">
                  <a:txBody>
                    <a:bodyPr/>
                    <a:lstStyle/>
                    <a:p>
                      <a:endParaRPr lang="cs-CZ" dirty="0"/>
                    </a:p>
                  </a:txBody>
                  <a:tcPr/>
                </a:tc>
                <a:tc hMerge="1">
                  <a:txBody>
                    <a:bodyPr/>
                    <a:lstStyle/>
                    <a:p>
                      <a:endParaRPr lang="cs-CZ" dirty="0"/>
                    </a:p>
                  </a:txBody>
                  <a:tcPr/>
                </a:tc>
              </a:tr>
              <a:tr h="429381">
                <a:tc>
                  <a:txBody>
                    <a:bodyPr/>
                    <a:lstStyle/>
                    <a:p>
                      <a:r>
                        <a:rPr lang="cs-CZ" dirty="0" smtClean="0"/>
                        <a:t>Klíčová slova</a:t>
                      </a:r>
                      <a:endParaRPr lang="cs-CZ" dirty="0"/>
                    </a:p>
                  </a:txBody>
                  <a:tcPr>
                    <a:solidFill>
                      <a:schemeClr val="accent5">
                        <a:lumMod val="75000"/>
                      </a:schemeClr>
                    </a:solidFill>
                  </a:tcPr>
                </a:tc>
                <a:tc gridSpan="3">
                  <a:txBody>
                    <a:bodyPr/>
                    <a:lstStyle/>
                    <a:p>
                      <a:r>
                        <a:rPr lang="cs-CZ" dirty="0" smtClean="0"/>
                        <a:t>Předložky, psaní předložek s – z, předložky vlastní a nevlastní </a:t>
                      </a:r>
                      <a:endParaRPr lang="cs-CZ" dirty="0"/>
                    </a:p>
                  </a:txBody>
                  <a:tcPr>
                    <a:solidFill>
                      <a:schemeClr val="bg1">
                        <a:lumMod val="75000"/>
                      </a:schemeClr>
                    </a:solidFill>
                  </a:tcPr>
                </a:tc>
                <a:tc hMerge="1">
                  <a:txBody>
                    <a:bodyPr/>
                    <a:lstStyle/>
                    <a:p>
                      <a:endParaRPr lang="cs-CZ" dirty="0"/>
                    </a:p>
                  </a:txBody>
                  <a:tcPr/>
                </a:tc>
                <a:tc hMerge="1">
                  <a:txBody>
                    <a:bodyPr/>
                    <a:lstStyle/>
                    <a:p>
                      <a:endParaRPr lang="cs-CZ" dirty="0"/>
                    </a:p>
                  </a:txBody>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7158" y="214290"/>
            <a:ext cx="8572560" cy="939784"/>
          </a:xfrm>
          <a:solidFill>
            <a:schemeClr val="accent5">
              <a:lumMod val="50000"/>
            </a:schemeClr>
          </a:solidFill>
        </p:spPr>
        <p:txBody>
          <a:bodyPr>
            <a:normAutofit/>
          </a:bodyPr>
          <a:lstStyle/>
          <a:p>
            <a:r>
              <a:rPr lang="cs-CZ" sz="3200" dirty="0" smtClean="0">
                <a:solidFill>
                  <a:schemeClr val="bg1"/>
                </a:solidFill>
              </a:rPr>
              <a:t>PŘEDLOŽKY</a:t>
            </a:r>
            <a:endParaRPr lang="cs-CZ" sz="3200" dirty="0">
              <a:solidFill>
                <a:schemeClr val="bg1"/>
              </a:solidFill>
            </a:endParaRPr>
          </a:p>
        </p:txBody>
      </p:sp>
      <p:graphicFrame>
        <p:nvGraphicFramePr>
          <p:cNvPr id="4" name="Zástupný symbol pro obsah 3"/>
          <p:cNvGraphicFramePr>
            <a:graphicFrameLocks noGrp="1"/>
          </p:cNvGraphicFramePr>
          <p:nvPr>
            <p:ph idx="1"/>
          </p:nvPr>
        </p:nvGraphicFramePr>
        <p:xfrm>
          <a:off x="571472" y="2428868"/>
          <a:ext cx="8229600" cy="30543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ovéPole 5"/>
          <p:cNvSpPr txBox="1"/>
          <p:nvPr/>
        </p:nvSpPr>
        <p:spPr>
          <a:xfrm>
            <a:off x="357158" y="1142985"/>
            <a:ext cx="8572560" cy="1384995"/>
          </a:xfrm>
          <a:prstGeom prst="rect">
            <a:avLst/>
          </a:prstGeom>
          <a:solidFill>
            <a:schemeClr val="bg1">
              <a:lumMod val="85000"/>
            </a:schemeClr>
          </a:solidFill>
          <a:ln w="19050">
            <a:solidFill>
              <a:schemeClr val="accent5">
                <a:lumMod val="50000"/>
              </a:schemeClr>
            </a:solidFill>
          </a:ln>
        </p:spPr>
        <p:txBody>
          <a:bodyPr wrap="square" rtlCol="0">
            <a:spAutoFit/>
          </a:bodyPr>
          <a:lstStyle/>
          <a:p>
            <a:pPr lvl="0"/>
            <a:r>
              <a:rPr lang="cs-CZ" sz="2600" b="1" u="sng" dirty="0" smtClean="0">
                <a:solidFill>
                  <a:schemeClr val="accent5">
                    <a:lumMod val="50000"/>
                  </a:schemeClr>
                </a:solidFill>
              </a:rPr>
              <a:t>Předložky</a:t>
            </a:r>
            <a:r>
              <a:rPr lang="cs-CZ" sz="2400" dirty="0" smtClean="0"/>
              <a:t> = slova neohebná, vyjadřují bližší okolnosti děje.</a:t>
            </a:r>
          </a:p>
          <a:p>
            <a:pPr lvl="0"/>
            <a:endParaRPr lang="cs-CZ" sz="1600" dirty="0" smtClean="0"/>
          </a:p>
          <a:p>
            <a:pPr lvl="0"/>
            <a:r>
              <a:rPr lang="cs-CZ" sz="2400" dirty="0" smtClean="0"/>
              <a:t>ROZDÍL mezi příslovcem a předložkou:</a:t>
            </a:r>
          </a:p>
          <a:p>
            <a:endParaRPr lang="cs-CZ" dirty="0"/>
          </a:p>
        </p:txBody>
      </p:sp>
      <p:sp>
        <p:nvSpPr>
          <p:cNvPr id="7" name="TextovéPole 6"/>
          <p:cNvSpPr txBox="1"/>
          <p:nvPr/>
        </p:nvSpPr>
        <p:spPr>
          <a:xfrm>
            <a:off x="1214414" y="3429000"/>
            <a:ext cx="7232493" cy="1107996"/>
          </a:xfrm>
          <a:prstGeom prst="rect">
            <a:avLst/>
          </a:prstGeom>
          <a:noFill/>
        </p:spPr>
        <p:txBody>
          <a:bodyPr wrap="square" rtlCol="0">
            <a:spAutoFit/>
          </a:bodyPr>
          <a:lstStyle/>
          <a:p>
            <a:r>
              <a:rPr lang="cs-CZ" sz="2200" dirty="0" smtClean="0"/>
              <a:t>Prošel </a:t>
            </a:r>
            <a:r>
              <a:rPr lang="cs-CZ" sz="2200" b="1" dirty="0" smtClean="0">
                <a:solidFill>
                  <a:schemeClr val="tx2">
                    <a:lumMod val="75000"/>
                  </a:schemeClr>
                </a:solidFill>
              </a:rPr>
              <a:t>kolem</a:t>
            </a:r>
            <a:r>
              <a:rPr lang="cs-CZ" sz="2200" dirty="0" smtClean="0"/>
              <a:t>.  Postav se </a:t>
            </a:r>
            <a:r>
              <a:rPr lang="cs-CZ" sz="2200" b="1" dirty="0" smtClean="0">
                <a:solidFill>
                  <a:schemeClr val="tx2">
                    <a:lumMod val="75000"/>
                  </a:schemeClr>
                </a:solidFill>
              </a:rPr>
              <a:t>vedle</a:t>
            </a:r>
            <a:r>
              <a:rPr lang="cs-CZ" sz="2200" dirty="0" smtClean="0"/>
              <a:t>.  Morový sloup stojí</a:t>
            </a:r>
            <a:r>
              <a:rPr lang="cs-CZ" sz="2200" b="1" dirty="0" smtClean="0">
                <a:solidFill>
                  <a:schemeClr val="tx2">
                    <a:lumMod val="75000"/>
                  </a:schemeClr>
                </a:solidFill>
              </a:rPr>
              <a:t> uprostřed.</a:t>
            </a:r>
          </a:p>
          <a:p>
            <a:r>
              <a:rPr lang="cs-CZ" sz="2200" dirty="0" smtClean="0"/>
              <a:t>Věděli jsme to </a:t>
            </a:r>
            <a:r>
              <a:rPr lang="cs-CZ" sz="2200" b="1" dirty="0" smtClean="0">
                <a:solidFill>
                  <a:schemeClr val="tx2">
                    <a:lumMod val="75000"/>
                  </a:schemeClr>
                </a:solidFill>
              </a:rPr>
              <a:t>předem</a:t>
            </a:r>
            <a:r>
              <a:rPr lang="cs-CZ" sz="2200" dirty="0" smtClean="0"/>
              <a:t>.</a:t>
            </a:r>
          </a:p>
          <a:p>
            <a:r>
              <a:rPr lang="cs-CZ" sz="2200" dirty="0" smtClean="0"/>
              <a:t> </a:t>
            </a:r>
            <a:endParaRPr lang="cs-CZ" sz="2200" dirty="0"/>
          </a:p>
        </p:txBody>
      </p:sp>
      <p:sp>
        <p:nvSpPr>
          <p:cNvPr id="8" name="TextovéPole 7"/>
          <p:cNvSpPr txBox="1"/>
          <p:nvPr/>
        </p:nvSpPr>
        <p:spPr>
          <a:xfrm>
            <a:off x="1142976" y="5429264"/>
            <a:ext cx="6786610" cy="1107996"/>
          </a:xfrm>
          <a:prstGeom prst="rect">
            <a:avLst/>
          </a:prstGeom>
          <a:solidFill>
            <a:schemeClr val="bg1">
              <a:lumMod val="85000"/>
            </a:schemeClr>
          </a:solidFill>
          <a:ln w="19050">
            <a:solidFill>
              <a:schemeClr val="accent5">
                <a:lumMod val="50000"/>
              </a:schemeClr>
            </a:solidFill>
          </a:ln>
        </p:spPr>
        <p:txBody>
          <a:bodyPr wrap="square" rtlCol="0">
            <a:spAutoFit/>
          </a:bodyPr>
          <a:lstStyle/>
          <a:p>
            <a:r>
              <a:rPr lang="cs-CZ" sz="2200" dirty="0" smtClean="0"/>
              <a:t>Prošel </a:t>
            </a:r>
            <a:r>
              <a:rPr lang="cs-CZ" sz="2200" b="1" i="1" dirty="0" smtClean="0">
                <a:solidFill>
                  <a:schemeClr val="tx2">
                    <a:lumMod val="75000"/>
                  </a:schemeClr>
                </a:solidFill>
              </a:rPr>
              <a:t>kolem (2.pád) mě</a:t>
            </a:r>
            <a:r>
              <a:rPr lang="cs-CZ" sz="2200" dirty="0" smtClean="0">
                <a:solidFill>
                  <a:schemeClr val="tx2">
                    <a:lumMod val="75000"/>
                  </a:schemeClr>
                </a:solidFill>
              </a:rPr>
              <a:t>. </a:t>
            </a:r>
            <a:r>
              <a:rPr lang="cs-CZ" sz="2200" dirty="0" smtClean="0"/>
              <a:t>Postav se </a:t>
            </a:r>
            <a:r>
              <a:rPr lang="cs-CZ" sz="2200" b="1" i="1" dirty="0" smtClean="0">
                <a:solidFill>
                  <a:schemeClr val="tx2">
                    <a:lumMod val="75000"/>
                  </a:schemeClr>
                </a:solidFill>
              </a:rPr>
              <a:t>vedle (2.pád)  Jendy</a:t>
            </a:r>
            <a:r>
              <a:rPr lang="cs-CZ" sz="2200" dirty="0" smtClean="0"/>
              <a:t>. Vidíš ten morový sloup </a:t>
            </a:r>
            <a:r>
              <a:rPr lang="cs-CZ" sz="2200" b="1" i="1" dirty="0" smtClean="0">
                <a:solidFill>
                  <a:schemeClr val="tx2">
                    <a:lumMod val="75000"/>
                  </a:schemeClr>
                </a:solidFill>
              </a:rPr>
              <a:t>uprostřed (2.pád) náměstí</a:t>
            </a:r>
            <a:r>
              <a:rPr lang="cs-CZ" sz="2200" dirty="0" smtClean="0"/>
              <a:t>? </a:t>
            </a:r>
            <a:r>
              <a:rPr lang="cs-CZ" sz="2200" b="1" i="1" dirty="0" smtClean="0">
                <a:solidFill>
                  <a:schemeClr val="tx2">
                    <a:lumMod val="75000"/>
                  </a:schemeClr>
                </a:solidFill>
              </a:rPr>
              <a:t>Předem (2.pád) mého dopisu </a:t>
            </a:r>
            <a:r>
              <a:rPr lang="cs-CZ" sz="2200" dirty="0" smtClean="0"/>
              <a:t>děkuji za pohled.  </a:t>
            </a:r>
            <a:endParaRPr lang="cs-CZ" sz="2200" dirty="0"/>
          </a:p>
        </p:txBody>
      </p:sp>
      <p:cxnSp>
        <p:nvCxnSpPr>
          <p:cNvPr id="10" name="Přímá spojovací šipka 9"/>
          <p:cNvCxnSpPr/>
          <p:nvPr/>
        </p:nvCxnSpPr>
        <p:spPr>
          <a:xfrm flipV="1">
            <a:off x="214282" y="3000372"/>
            <a:ext cx="714380" cy="642942"/>
          </a:xfrm>
          <a:prstGeom prst="straightConnector1">
            <a:avLst/>
          </a:prstGeom>
          <a:ln w="5715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 name="Přímá spojovací šipka 11"/>
          <p:cNvCxnSpPr/>
          <p:nvPr/>
        </p:nvCxnSpPr>
        <p:spPr>
          <a:xfrm>
            <a:off x="214282" y="3643314"/>
            <a:ext cx="785818" cy="714380"/>
          </a:xfrm>
          <a:prstGeom prst="straightConnector1">
            <a:avLst/>
          </a:prstGeom>
          <a:ln w="5715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6">
                                            <p:bg/>
                                          </p:spTgt>
                                        </p:tgtEl>
                                        <p:attrNameLst>
                                          <p:attrName>style.visibility</p:attrName>
                                        </p:attrNameLst>
                                      </p:cBhvr>
                                      <p:to>
                                        <p:strVal val="visible"/>
                                      </p:to>
                                    </p:set>
                                    <p:animEffect transition="in" filter="wipe(down)">
                                      <p:cBhvr>
                                        <p:cTn id="13" dur="500"/>
                                        <p:tgtEl>
                                          <p:spTgt spid="6">
                                            <p:bg/>
                                          </p:spTgt>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Effect transition="in" filter="wipe(down)">
                                      <p:cBhvr>
                                        <p:cTn id="18" dur="500"/>
                                        <p:tgtEl>
                                          <p:spTgt spid="6">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grpId="0"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wipe(down)">
                                      <p:cBhvr>
                                        <p:cTn id="23" dur="5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grpId="0" nodeType="clickEffect">
                                  <p:stCondLst>
                                    <p:cond delay="0"/>
                                  </p:stCondLst>
                                  <p:childTnLst>
                                    <p:set>
                                      <p:cBhvr>
                                        <p:cTn id="27" dur="1" fill="hold">
                                          <p:stCondLst>
                                            <p:cond delay="0"/>
                                          </p:stCondLst>
                                        </p:cTn>
                                        <p:tgtEl>
                                          <p:spTgt spid="4">
                                            <p:graphicEl>
                                              <a:dgm id="{13283BDC-7621-41E7-934A-9BD58ECAF567}"/>
                                            </p:graphicEl>
                                          </p:spTgt>
                                        </p:tgtEl>
                                        <p:attrNameLst>
                                          <p:attrName>style.visibility</p:attrName>
                                        </p:attrNameLst>
                                      </p:cBhvr>
                                      <p:to>
                                        <p:strVal val="visible"/>
                                      </p:to>
                                    </p:set>
                                    <p:animEffect transition="in" filter="wipe(down)">
                                      <p:cBhvr>
                                        <p:cTn id="28" dur="500"/>
                                        <p:tgtEl>
                                          <p:spTgt spid="4">
                                            <p:graphicEl>
                                              <a:dgm id="{13283BDC-7621-41E7-934A-9BD58ECAF567}"/>
                                            </p:graphicEl>
                                          </p:spTgt>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4" fill="hold" grpId="0" nodeType="clickEffect">
                                  <p:stCondLst>
                                    <p:cond delay="0"/>
                                  </p:stCondLst>
                                  <p:childTnLst>
                                    <p:set>
                                      <p:cBhvr>
                                        <p:cTn id="32" dur="1" fill="hold">
                                          <p:stCondLst>
                                            <p:cond delay="0"/>
                                          </p:stCondLst>
                                        </p:cTn>
                                        <p:tgtEl>
                                          <p:spTgt spid="4">
                                            <p:graphicEl>
                                              <a:dgm id="{3D8E8426-7BBD-4D2D-8B4A-F7C85F2EB4AE}"/>
                                            </p:graphicEl>
                                          </p:spTgt>
                                        </p:tgtEl>
                                        <p:attrNameLst>
                                          <p:attrName>style.visibility</p:attrName>
                                        </p:attrNameLst>
                                      </p:cBhvr>
                                      <p:to>
                                        <p:strVal val="visible"/>
                                      </p:to>
                                    </p:set>
                                    <p:animEffect transition="in" filter="wipe(down)">
                                      <p:cBhvr>
                                        <p:cTn id="33" dur="500"/>
                                        <p:tgtEl>
                                          <p:spTgt spid="4">
                                            <p:graphicEl>
                                              <a:dgm id="{3D8E8426-7BBD-4D2D-8B4A-F7C85F2EB4AE}"/>
                                            </p:graphic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grpId="0" nodeType="clickEffect">
                                  <p:stCondLst>
                                    <p:cond delay="0"/>
                                  </p:stCondLst>
                                  <p:childTnLst>
                                    <p:set>
                                      <p:cBhvr>
                                        <p:cTn id="37" dur="1" fill="hold">
                                          <p:stCondLst>
                                            <p:cond delay="0"/>
                                          </p:stCondLst>
                                        </p:cTn>
                                        <p:tgtEl>
                                          <p:spTgt spid="7">
                                            <p:txEl>
                                              <p:pRg st="0" end="0"/>
                                            </p:txEl>
                                          </p:spTgt>
                                        </p:tgtEl>
                                        <p:attrNameLst>
                                          <p:attrName>style.visibility</p:attrName>
                                        </p:attrNameLst>
                                      </p:cBhvr>
                                      <p:to>
                                        <p:strVal val="visible"/>
                                      </p:to>
                                    </p:set>
                                    <p:animEffect transition="in" filter="wipe(down)">
                                      <p:cBhvr>
                                        <p:cTn id="38" dur="500"/>
                                        <p:tgtEl>
                                          <p:spTgt spid="7">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7">
                                            <p:txEl>
                                              <p:pRg st="1" end="1"/>
                                            </p:txEl>
                                          </p:spTgt>
                                        </p:tgtEl>
                                        <p:attrNameLst>
                                          <p:attrName>style.visibility</p:attrName>
                                        </p:attrNameLst>
                                      </p:cBhvr>
                                      <p:to>
                                        <p:strVal val="visible"/>
                                      </p:to>
                                    </p:set>
                                    <p:animEffect transition="in" filter="wipe(down)">
                                      <p:cBhvr>
                                        <p:cTn id="43" dur="500"/>
                                        <p:tgtEl>
                                          <p:spTgt spid="7">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7">
                                            <p:txEl>
                                              <p:pRg st="2" end="2"/>
                                            </p:txEl>
                                          </p:spTgt>
                                        </p:tgtEl>
                                        <p:attrNameLst>
                                          <p:attrName>style.visibility</p:attrName>
                                        </p:attrNameLst>
                                      </p:cBhvr>
                                      <p:to>
                                        <p:strVal val="visible"/>
                                      </p:to>
                                    </p:set>
                                    <p:animEffect transition="in" filter="wipe(down)">
                                      <p:cBhvr>
                                        <p:cTn id="48" dur="500"/>
                                        <p:tgtEl>
                                          <p:spTgt spid="7">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grpId="0" nodeType="clickEffect">
                                  <p:stCondLst>
                                    <p:cond delay="0"/>
                                  </p:stCondLst>
                                  <p:childTnLst>
                                    <p:set>
                                      <p:cBhvr>
                                        <p:cTn id="52" dur="1" fill="hold">
                                          <p:stCondLst>
                                            <p:cond delay="0"/>
                                          </p:stCondLst>
                                        </p:cTn>
                                        <p:tgtEl>
                                          <p:spTgt spid="8">
                                            <p:bg/>
                                          </p:spTgt>
                                        </p:tgtEl>
                                        <p:attrNameLst>
                                          <p:attrName>style.visibility</p:attrName>
                                        </p:attrNameLst>
                                      </p:cBhvr>
                                      <p:to>
                                        <p:strVal val="visible"/>
                                      </p:to>
                                    </p:set>
                                    <p:animEffect transition="in" filter="wipe(down)">
                                      <p:cBhvr>
                                        <p:cTn id="53" dur="500"/>
                                        <p:tgtEl>
                                          <p:spTgt spid="8">
                                            <p:bg/>
                                          </p:spTgt>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4" fill="hold" grpId="0" nodeType="clickEffect">
                                  <p:stCondLst>
                                    <p:cond delay="0"/>
                                  </p:stCondLst>
                                  <p:childTnLst>
                                    <p:set>
                                      <p:cBhvr>
                                        <p:cTn id="57" dur="1" fill="hold">
                                          <p:stCondLst>
                                            <p:cond delay="0"/>
                                          </p:stCondLst>
                                        </p:cTn>
                                        <p:tgtEl>
                                          <p:spTgt spid="8">
                                            <p:txEl>
                                              <p:pRg st="0" end="0"/>
                                            </p:txEl>
                                          </p:spTgt>
                                        </p:tgtEl>
                                        <p:attrNameLst>
                                          <p:attrName>style.visibility</p:attrName>
                                        </p:attrNameLst>
                                      </p:cBhvr>
                                      <p:to>
                                        <p:strVal val="visible"/>
                                      </p:to>
                                    </p:set>
                                    <p:animEffect transition="in" filter="wipe(down)">
                                      <p:cBhvr>
                                        <p:cTn id="58"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4" grpId="0">
        <p:bldSub>
          <a:bldDgm bld="lvlOne"/>
        </p:bldSub>
      </p:bldGraphic>
      <p:bldP spid="6" grpId="0" build="p" animBg="1"/>
      <p:bldP spid="7" grpId="0" build="p"/>
      <p:bldP spid="8"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5">
              <a:lumMod val="50000"/>
            </a:schemeClr>
          </a:solidFill>
        </p:spPr>
        <p:txBody>
          <a:bodyPr>
            <a:normAutofit/>
          </a:bodyPr>
          <a:lstStyle/>
          <a:p>
            <a:r>
              <a:rPr lang="cs-CZ" sz="3200" dirty="0" smtClean="0">
                <a:solidFill>
                  <a:schemeClr val="bg1"/>
                </a:solidFill>
              </a:rPr>
              <a:t>Předložkové vazby</a:t>
            </a:r>
            <a:endParaRPr lang="cs-CZ" sz="3200" dirty="0">
              <a:solidFill>
                <a:schemeClr val="bg1"/>
              </a:solidFill>
            </a:endParaRPr>
          </a:p>
        </p:txBody>
      </p:sp>
      <p:sp>
        <p:nvSpPr>
          <p:cNvPr id="3" name="Zástupný symbol pro obsah 2"/>
          <p:cNvSpPr>
            <a:spLocks noGrp="1"/>
          </p:cNvSpPr>
          <p:nvPr>
            <p:ph idx="1"/>
          </p:nvPr>
        </p:nvSpPr>
        <p:spPr>
          <a:xfrm>
            <a:off x="457200" y="1600200"/>
            <a:ext cx="8229600" cy="4900634"/>
          </a:xfrm>
          <a:solidFill>
            <a:schemeClr val="bg1">
              <a:lumMod val="85000"/>
            </a:schemeClr>
          </a:solidFill>
          <a:ln w="19050">
            <a:solidFill>
              <a:schemeClr val="accent5">
                <a:lumMod val="50000"/>
              </a:schemeClr>
            </a:solidFill>
          </a:ln>
        </p:spPr>
        <p:txBody>
          <a:bodyPr>
            <a:normAutofit/>
          </a:bodyPr>
          <a:lstStyle/>
          <a:p>
            <a:pPr>
              <a:buNone/>
            </a:pPr>
            <a:endParaRPr lang="cs-CZ" sz="1200" u="sng" dirty="0" smtClean="0">
              <a:solidFill>
                <a:schemeClr val="accent5">
                  <a:lumMod val="50000"/>
                </a:schemeClr>
              </a:solidFill>
              <a:latin typeface="Aharoni" pitchFamily="2" charset="-79"/>
              <a:cs typeface="Aharoni" pitchFamily="2" charset="-79"/>
            </a:endParaRPr>
          </a:p>
          <a:p>
            <a:pPr>
              <a:buNone/>
            </a:pPr>
            <a:r>
              <a:rPr lang="cs-CZ" sz="2400" u="sng" dirty="0" smtClean="0">
                <a:solidFill>
                  <a:schemeClr val="accent5">
                    <a:lumMod val="50000"/>
                  </a:schemeClr>
                </a:solidFill>
                <a:latin typeface="Aharoni" pitchFamily="2" charset="-79"/>
                <a:cs typeface="Aharoni" pitchFamily="2" charset="-79"/>
              </a:rPr>
              <a:t>Předložka řídí pád jména a pojí se s některým pádem.</a:t>
            </a:r>
          </a:p>
          <a:p>
            <a:pPr>
              <a:buNone/>
            </a:pPr>
            <a:r>
              <a:rPr lang="cs-CZ" sz="2400" dirty="0" smtClean="0"/>
              <a:t>         </a:t>
            </a:r>
            <a:r>
              <a:rPr lang="cs-CZ" sz="2400" b="1" dirty="0" smtClean="0">
                <a:solidFill>
                  <a:schemeClr val="accent5">
                    <a:lumMod val="50000"/>
                  </a:schemeClr>
                </a:solidFill>
              </a:rPr>
              <a:t>1.pád </a:t>
            </a:r>
            <a:r>
              <a:rPr lang="cs-CZ" sz="2400" dirty="0" smtClean="0"/>
              <a:t> (bezpředložkový – žádná česká předložka neexistuje)</a:t>
            </a:r>
          </a:p>
          <a:p>
            <a:pPr>
              <a:buNone/>
            </a:pPr>
            <a:r>
              <a:rPr lang="cs-CZ" sz="2400" dirty="0" smtClean="0"/>
              <a:t>	    </a:t>
            </a:r>
            <a:r>
              <a:rPr lang="cs-CZ" sz="2400" b="1" dirty="0" smtClean="0">
                <a:solidFill>
                  <a:schemeClr val="accent5">
                    <a:lumMod val="50000"/>
                  </a:schemeClr>
                </a:solidFill>
              </a:rPr>
              <a:t>2.pád</a:t>
            </a:r>
            <a:r>
              <a:rPr lang="cs-CZ" sz="2400" dirty="0" smtClean="0"/>
              <a:t> – bez, kolem, vedle, kromě</a:t>
            </a:r>
          </a:p>
          <a:p>
            <a:pPr>
              <a:buNone/>
            </a:pPr>
            <a:r>
              <a:rPr lang="cs-CZ" sz="2400" dirty="0" smtClean="0"/>
              <a:t>         </a:t>
            </a:r>
            <a:r>
              <a:rPr lang="cs-CZ" sz="2400" b="1" dirty="0" smtClean="0">
                <a:solidFill>
                  <a:schemeClr val="accent5">
                    <a:lumMod val="50000"/>
                  </a:schemeClr>
                </a:solidFill>
              </a:rPr>
              <a:t>3.pád</a:t>
            </a:r>
            <a:r>
              <a:rPr lang="cs-CZ" sz="2400" dirty="0" smtClean="0"/>
              <a:t> – ke (k, ku), kvůli</a:t>
            </a:r>
          </a:p>
          <a:p>
            <a:pPr>
              <a:buNone/>
            </a:pPr>
            <a:r>
              <a:rPr lang="cs-CZ" sz="2400" dirty="0" smtClean="0"/>
              <a:t>         </a:t>
            </a:r>
            <a:r>
              <a:rPr lang="cs-CZ" sz="2400" b="1" dirty="0" smtClean="0">
                <a:solidFill>
                  <a:schemeClr val="accent5">
                    <a:lumMod val="50000"/>
                  </a:schemeClr>
                </a:solidFill>
              </a:rPr>
              <a:t>4.pád</a:t>
            </a:r>
            <a:r>
              <a:rPr lang="cs-CZ" sz="2400" dirty="0" smtClean="0"/>
              <a:t> – pro, na, mimo </a:t>
            </a:r>
          </a:p>
          <a:p>
            <a:pPr>
              <a:buNone/>
            </a:pPr>
            <a:r>
              <a:rPr lang="cs-CZ" sz="2400" dirty="0" smtClean="0"/>
              <a:t>	    </a:t>
            </a:r>
            <a:r>
              <a:rPr lang="cs-CZ" sz="2400" b="1" dirty="0" smtClean="0">
                <a:solidFill>
                  <a:schemeClr val="accent5">
                    <a:lumMod val="50000"/>
                  </a:schemeClr>
                </a:solidFill>
              </a:rPr>
              <a:t>5.pád</a:t>
            </a:r>
            <a:r>
              <a:rPr lang="cs-CZ" sz="2400" dirty="0" smtClean="0"/>
              <a:t> – bezpředložkový</a:t>
            </a:r>
          </a:p>
          <a:p>
            <a:pPr>
              <a:buNone/>
            </a:pPr>
            <a:r>
              <a:rPr lang="cs-CZ" sz="2400" dirty="0" smtClean="0"/>
              <a:t>         </a:t>
            </a:r>
            <a:r>
              <a:rPr lang="cs-CZ" sz="2400" b="1" dirty="0" smtClean="0">
                <a:solidFill>
                  <a:schemeClr val="accent5">
                    <a:lumMod val="50000"/>
                  </a:schemeClr>
                </a:solidFill>
              </a:rPr>
              <a:t>6.pád</a:t>
            </a:r>
            <a:r>
              <a:rPr lang="cs-CZ" sz="2400" dirty="0" smtClean="0"/>
              <a:t> – o, na, v (ve)</a:t>
            </a:r>
          </a:p>
          <a:p>
            <a:pPr>
              <a:buNone/>
            </a:pPr>
            <a:r>
              <a:rPr lang="cs-CZ" sz="2400" dirty="0" smtClean="0"/>
              <a:t>         </a:t>
            </a:r>
            <a:r>
              <a:rPr lang="cs-CZ" sz="2400" b="1" dirty="0" smtClean="0">
                <a:solidFill>
                  <a:schemeClr val="accent5">
                    <a:lumMod val="50000"/>
                  </a:schemeClr>
                </a:solidFill>
              </a:rPr>
              <a:t>7.pád</a:t>
            </a:r>
            <a:r>
              <a:rPr lang="cs-CZ" sz="2400" dirty="0" smtClean="0"/>
              <a:t> – s, nad, za</a:t>
            </a:r>
          </a:p>
          <a:p>
            <a:pPr>
              <a:buNone/>
            </a:pPr>
            <a:r>
              <a:rPr lang="cs-CZ" sz="2400" u="sng" dirty="0" smtClean="0">
                <a:solidFill>
                  <a:schemeClr val="accent5">
                    <a:lumMod val="50000"/>
                  </a:schemeClr>
                </a:solidFill>
                <a:latin typeface="Aharoni" pitchFamily="2" charset="-79"/>
                <a:cs typeface="Aharoni" pitchFamily="2" charset="-79"/>
              </a:rPr>
              <a:t>Některé předložky se pojí s více pády:</a:t>
            </a:r>
          </a:p>
          <a:p>
            <a:pPr>
              <a:buNone/>
            </a:pPr>
            <a:r>
              <a:rPr lang="cs-CZ" sz="2400" dirty="0" smtClean="0"/>
              <a:t>         na – 4., 6. pád		nad – 4. 7.pád		za – 4., 7.pád</a:t>
            </a:r>
            <a:endParaRPr lang="cs-CZ" sz="2400" dirty="0"/>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 calcmode="lin" valueType="num">
                                      <p:cBhvr additive="base">
                                        <p:cTn id="4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7" end="7"/>
                                            </p:txEl>
                                          </p:spTgt>
                                        </p:tgtEl>
                                        <p:attrNameLst>
                                          <p:attrName>style.visibility</p:attrName>
                                        </p:attrNameLst>
                                      </p:cBhvr>
                                      <p:to>
                                        <p:strVal val="visible"/>
                                      </p:to>
                                    </p:set>
                                    <p:anim calcmode="lin" valueType="num">
                                      <p:cBhvr additive="base">
                                        <p:cTn id="5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8" end="8"/>
                                            </p:txEl>
                                          </p:spTgt>
                                        </p:tgtEl>
                                        <p:attrNameLst>
                                          <p:attrName>style.visibility</p:attrName>
                                        </p:attrNameLst>
                                      </p:cBhvr>
                                      <p:to>
                                        <p:strVal val="visible"/>
                                      </p:to>
                                    </p:set>
                                    <p:anim calcmode="lin" valueType="num">
                                      <p:cBhvr additive="base">
                                        <p:cTn id="6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3">
                                            <p:txEl>
                                              <p:pRg st="10" end="10"/>
                                            </p:txEl>
                                          </p:spTgt>
                                        </p:tgtEl>
                                        <p:attrNameLst>
                                          <p:attrName>style.visibility</p:attrName>
                                        </p:attrNameLst>
                                      </p:cBhvr>
                                      <p:to>
                                        <p:strVal val="visible"/>
                                      </p:to>
                                    </p:set>
                                    <p:anim calcmode="lin" valueType="num">
                                      <p:cBhvr additive="base">
                                        <p:cTn id="73"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85720" y="274638"/>
            <a:ext cx="8572560" cy="2582858"/>
          </a:xfrm>
          <a:solidFill>
            <a:schemeClr val="bg1">
              <a:lumMod val="85000"/>
            </a:schemeClr>
          </a:solidFill>
          <a:ln w="19050">
            <a:solidFill>
              <a:schemeClr val="accent5">
                <a:lumMod val="50000"/>
              </a:schemeClr>
            </a:solidFill>
          </a:ln>
        </p:spPr>
        <p:txBody>
          <a:bodyPr>
            <a:normAutofit/>
          </a:bodyPr>
          <a:lstStyle/>
          <a:p>
            <a:pPr algn="l"/>
            <a:r>
              <a:rPr lang="cs-CZ" sz="2400" b="1" u="sng" dirty="0" smtClean="0">
                <a:solidFill>
                  <a:schemeClr val="accent5">
                    <a:lumMod val="50000"/>
                  </a:schemeClr>
                </a:solidFill>
                <a:latin typeface="Aharoni" pitchFamily="2" charset="-79"/>
                <a:cs typeface="Aharoni" pitchFamily="2" charset="-79"/>
              </a:rPr>
              <a:t>Předložky vlastní a nevlastní</a:t>
            </a:r>
            <a:r>
              <a:rPr lang="cs-CZ" sz="2400" dirty="0" smtClean="0"/>
              <a:t/>
            </a:r>
            <a:br>
              <a:rPr lang="cs-CZ" sz="2400" dirty="0" smtClean="0"/>
            </a:br>
            <a:r>
              <a:rPr lang="cs-CZ" sz="2400" dirty="0" smtClean="0"/>
              <a:t>	vlastní  (původní)  - jsou pouze předložkami:  </a:t>
            </a:r>
            <a:r>
              <a:rPr lang="cs-CZ" sz="2400" b="1" i="1" dirty="0" smtClean="0">
                <a:solidFill>
                  <a:schemeClr val="accent5">
                    <a:lumMod val="50000"/>
                  </a:schemeClr>
                </a:solidFill>
              </a:rPr>
              <a:t>na, v, za, s, z</a:t>
            </a:r>
            <a:br>
              <a:rPr lang="cs-CZ" sz="2400" b="1" i="1" dirty="0" smtClean="0">
                <a:solidFill>
                  <a:schemeClr val="accent5">
                    <a:lumMod val="50000"/>
                  </a:schemeClr>
                </a:solidFill>
              </a:rPr>
            </a:br>
            <a:r>
              <a:rPr lang="cs-CZ" sz="2400" dirty="0" smtClean="0"/>
              <a:t/>
            </a:r>
            <a:br>
              <a:rPr lang="cs-CZ" sz="2400" dirty="0" smtClean="0"/>
            </a:br>
            <a:r>
              <a:rPr lang="cs-CZ" sz="2400" dirty="0" smtClean="0"/>
              <a:t>	nevlastní  (nepůvodní) –mohou být i jiným slovním </a:t>
            </a:r>
            <a:br>
              <a:rPr lang="cs-CZ" sz="2400" dirty="0" smtClean="0"/>
            </a:br>
            <a:r>
              <a:rPr lang="cs-CZ" sz="2400" dirty="0" smtClean="0"/>
              <a:t>                             druhem  -  </a:t>
            </a:r>
            <a:r>
              <a:rPr lang="cs-CZ" sz="2400" b="1" i="1" dirty="0" smtClean="0">
                <a:solidFill>
                  <a:schemeClr val="accent5">
                    <a:lumMod val="50000"/>
                  </a:schemeClr>
                </a:solidFill>
              </a:rPr>
              <a:t>kolem, vedle, uprostřed</a:t>
            </a:r>
            <a:endParaRPr lang="cs-CZ" sz="3200" b="1" i="1" dirty="0">
              <a:solidFill>
                <a:schemeClr val="accent5">
                  <a:lumMod val="50000"/>
                </a:schemeClr>
              </a:solidFill>
            </a:endParaRPr>
          </a:p>
        </p:txBody>
      </p:sp>
      <p:sp>
        <p:nvSpPr>
          <p:cNvPr id="3" name="Zástupný symbol pro obsah 2"/>
          <p:cNvSpPr>
            <a:spLocks noGrp="1"/>
          </p:cNvSpPr>
          <p:nvPr>
            <p:ph idx="1"/>
          </p:nvPr>
        </p:nvSpPr>
        <p:spPr>
          <a:xfrm>
            <a:off x="285720" y="3071810"/>
            <a:ext cx="8572560" cy="3328998"/>
          </a:xfrm>
          <a:solidFill>
            <a:schemeClr val="bg1">
              <a:lumMod val="85000"/>
            </a:schemeClr>
          </a:solidFill>
          <a:ln w="19050">
            <a:solidFill>
              <a:schemeClr val="accent5">
                <a:lumMod val="50000"/>
              </a:schemeClr>
            </a:solidFill>
          </a:ln>
        </p:spPr>
        <p:txBody>
          <a:bodyPr>
            <a:normAutofit/>
          </a:bodyPr>
          <a:lstStyle/>
          <a:p>
            <a:endParaRPr lang="cs-CZ" sz="2400" dirty="0" smtClean="0"/>
          </a:p>
          <a:p>
            <a:pPr>
              <a:buNone/>
            </a:pPr>
            <a:r>
              <a:rPr lang="cs-CZ" sz="2400" b="1" u="sng" dirty="0" smtClean="0">
                <a:solidFill>
                  <a:schemeClr val="accent5">
                    <a:lumMod val="50000"/>
                  </a:schemeClr>
                </a:solidFill>
                <a:latin typeface="Aharoni" pitchFamily="2" charset="-79"/>
                <a:cs typeface="Aharoni" pitchFamily="2" charset="-79"/>
              </a:rPr>
              <a:t>Postavení předložkového pádu ve větě</a:t>
            </a:r>
          </a:p>
          <a:p>
            <a:r>
              <a:rPr lang="cs-CZ" sz="2400" dirty="0" smtClean="0"/>
              <a:t>Předložka se píše zvlášť. </a:t>
            </a:r>
          </a:p>
          <a:p>
            <a:r>
              <a:rPr lang="cs-CZ" sz="2400" dirty="0" smtClean="0"/>
              <a:t>Ve větě tvoří jeden větný člen:</a:t>
            </a:r>
          </a:p>
          <a:p>
            <a:pPr>
              <a:buNone/>
            </a:pPr>
            <a:r>
              <a:rPr lang="cs-CZ" sz="2400" dirty="0" smtClean="0"/>
              <a:t>		a)  přívlastek neshodný  - Čtu </a:t>
            </a:r>
            <a:r>
              <a:rPr lang="cs-CZ" sz="2400" b="1" i="1" dirty="0" smtClean="0">
                <a:solidFill>
                  <a:schemeClr val="accent5">
                    <a:lumMod val="50000"/>
                  </a:schemeClr>
                </a:solidFill>
              </a:rPr>
              <a:t>knihu od Jaroslava </a:t>
            </a:r>
            <a:r>
              <a:rPr lang="cs-CZ" sz="2400" b="1" i="1" dirty="0" err="1" smtClean="0">
                <a:solidFill>
                  <a:schemeClr val="accent5">
                    <a:lumMod val="50000"/>
                  </a:schemeClr>
                </a:solidFill>
              </a:rPr>
              <a:t>Foglara</a:t>
            </a:r>
            <a:r>
              <a:rPr lang="cs-CZ" sz="2400" b="1" i="1" dirty="0" smtClean="0">
                <a:solidFill>
                  <a:schemeClr val="accent5">
                    <a:lumMod val="50000"/>
                  </a:schemeClr>
                </a:solidFill>
              </a:rPr>
              <a:t>.</a:t>
            </a:r>
          </a:p>
          <a:p>
            <a:pPr>
              <a:buNone/>
            </a:pPr>
            <a:r>
              <a:rPr lang="cs-CZ" sz="2400" dirty="0" smtClean="0"/>
              <a:t>              b)  předmět – Nezapomeň </a:t>
            </a:r>
            <a:r>
              <a:rPr lang="cs-CZ" sz="2400" b="1" i="1" dirty="0" smtClean="0">
                <a:solidFill>
                  <a:schemeClr val="accent5">
                    <a:lumMod val="50000"/>
                  </a:schemeClr>
                </a:solidFill>
              </a:rPr>
              <a:t>na poděkování</a:t>
            </a:r>
            <a:r>
              <a:rPr lang="cs-CZ" sz="2400" dirty="0" smtClean="0"/>
              <a:t> za dárek.</a:t>
            </a:r>
          </a:p>
          <a:p>
            <a:pPr>
              <a:buNone/>
            </a:pPr>
            <a:r>
              <a:rPr lang="cs-CZ" sz="2400" dirty="0" smtClean="0"/>
              <a:t>              c)  příslovečné určení – Vrátili jsme se </a:t>
            </a:r>
            <a:r>
              <a:rPr lang="cs-CZ" sz="2400" b="1" i="1" dirty="0" smtClean="0">
                <a:solidFill>
                  <a:schemeClr val="accent5">
                    <a:lumMod val="50000"/>
                  </a:schemeClr>
                </a:solidFill>
              </a:rPr>
              <a:t>z lesa</a:t>
            </a:r>
            <a:r>
              <a:rPr lang="cs-CZ" sz="2400" dirty="0" smtClean="0"/>
              <a:t>.</a:t>
            </a:r>
            <a:endParaRPr lang="cs-CZ" sz="2400" dirty="0"/>
          </a:p>
        </p:txBody>
      </p:sp>
      <p:cxnSp>
        <p:nvCxnSpPr>
          <p:cNvPr id="5" name="Přímá spojovací šipka 4"/>
          <p:cNvCxnSpPr/>
          <p:nvPr/>
        </p:nvCxnSpPr>
        <p:spPr>
          <a:xfrm flipV="1">
            <a:off x="357158" y="1285860"/>
            <a:ext cx="785818" cy="285752"/>
          </a:xfrm>
          <a:prstGeom prst="straightConnector1">
            <a:avLst/>
          </a:prstGeom>
          <a:ln w="5715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 name="Přímá spojovací šipka 6"/>
          <p:cNvCxnSpPr/>
          <p:nvPr/>
        </p:nvCxnSpPr>
        <p:spPr>
          <a:xfrm>
            <a:off x="357158" y="1571612"/>
            <a:ext cx="785818" cy="357190"/>
          </a:xfrm>
          <a:prstGeom prst="straightConnector1">
            <a:avLst/>
          </a:prstGeom>
          <a:ln w="57150">
            <a:solidFill>
              <a:schemeClr val="accent5">
                <a:lumMod val="5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2000"/>
                                        <p:tgtEl>
                                          <p:spTgt spid="3">
                                            <p:bg/>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2000"/>
                                        <p:tgtEl>
                                          <p:spTgt spid="3">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2000"/>
                                        <p:tgtEl>
                                          <p:spTgt spid="3">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2000"/>
                                        <p:tgtEl>
                                          <p:spTgt spid="3">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2000"/>
                                        <p:tgtEl>
                                          <p:spTgt spid="3">
                                            <p:txEl>
                                              <p:pRg st="4" end="4"/>
                                            </p:txEl>
                                          </p:spTgt>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2000"/>
                                        <p:tgtEl>
                                          <p:spTgt spid="3">
                                            <p:txEl>
                                              <p:pRg st="5" end="5"/>
                                            </p:txEl>
                                          </p:spTgt>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fade">
                                      <p:cBhvr>
                                        <p:cTn id="30"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allAtOnce"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5">
              <a:lumMod val="50000"/>
            </a:schemeClr>
          </a:solidFill>
        </p:spPr>
        <p:txBody>
          <a:bodyPr>
            <a:normAutofit/>
          </a:bodyPr>
          <a:lstStyle/>
          <a:p>
            <a:r>
              <a:rPr lang="cs-CZ" sz="3200" dirty="0" smtClean="0">
                <a:solidFill>
                  <a:schemeClr val="bg1"/>
                </a:solidFill>
              </a:rPr>
              <a:t>Předložky  s  -  z</a:t>
            </a:r>
            <a:endParaRPr lang="cs-CZ" sz="3200" dirty="0">
              <a:solidFill>
                <a:schemeClr val="bg1"/>
              </a:solidFill>
            </a:endParaRPr>
          </a:p>
        </p:txBody>
      </p:sp>
      <p:sp>
        <p:nvSpPr>
          <p:cNvPr id="3" name="Zástupný symbol pro obsah 2"/>
          <p:cNvSpPr>
            <a:spLocks noGrp="1"/>
          </p:cNvSpPr>
          <p:nvPr>
            <p:ph idx="1"/>
          </p:nvPr>
        </p:nvSpPr>
        <p:spPr>
          <a:xfrm>
            <a:off x="457200" y="1600200"/>
            <a:ext cx="8229600" cy="5043510"/>
          </a:xfrm>
          <a:solidFill>
            <a:schemeClr val="bg1">
              <a:lumMod val="85000"/>
            </a:schemeClr>
          </a:solidFill>
          <a:ln w="19050">
            <a:solidFill>
              <a:schemeClr val="accent5">
                <a:lumMod val="50000"/>
              </a:schemeClr>
            </a:solidFill>
          </a:ln>
        </p:spPr>
        <p:txBody>
          <a:bodyPr>
            <a:normAutofit/>
          </a:bodyPr>
          <a:lstStyle/>
          <a:p>
            <a:r>
              <a:rPr lang="cs-CZ" sz="2400" dirty="0" smtClean="0">
                <a:solidFill>
                  <a:schemeClr val="accent5">
                    <a:lumMod val="50000"/>
                  </a:schemeClr>
                </a:solidFill>
                <a:latin typeface="Aharoni" pitchFamily="2" charset="-79"/>
                <a:cs typeface="Aharoni" pitchFamily="2" charset="-79"/>
              </a:rPr>
              <a:t>Předložka z (ze) se pojí se 2.pádem</a:t>
            </a:r>
          </a:p>
          <a:p>
            <a:pPr>
              <a:buNone/>
            </a:pPr>
            <a:r>
              <a:rPr lang="cs-CZ" sz="2400" dirty="0" smtClean="0"/>
              <a:t>		z domu, ze zlata, z divadla, ze školy, ze svetru, z tábora</a:t>
            </a:r>
          </a:p>
          <a:p>
            <a:r>
              <a:rPr lang="cs-CZ" sz="2400" dirty="0" smtClean="0">
                <a:solidFill>
                  <a:schemeClr val="accent5">
                    <a:lumMod val="50000"/>
                  </a:schemeClr>
                </a:solidFill>
                <a:latin typeface="Aharoni" pitchFamily="2" charset="-79"/>
                <a:cs typeface="Aharoni" pitchFamily="2" charset="-79"/>
              </a:rPr>
              <a:t>Předložka s (se) se pojí se 7.pádem</a:t>
            </a:r>
          </a:p>
          <a:p>
            <a:pPr>
              <a:buNone/>
            </a:pPr>
            <a:r>
              <a:rPr lang="cs-CZ" sz="2400" dirty="0" smtClean="0"/>
              <a:t>		s babičkou, se sestrou, s medvědem, se Zdenou</a:t>
            </a:r>
          </a:p>
          <a:p>
            <a:pPr>
              <a:buNone/>
            </a:pPr>
            <a:endParaRPr lang="cs-CZ" sz="2400" dirty="0" smtClean="0"/>
          </a:p>
          <a:p>
            <a:pPr>
              <a:buNone/>
            </a:pPr>
            <a:endParaRPr lang="cs-CZ" sz="2400" dirty="0" smtClean="0"/>
          </a:p>
          <a:p>
            <a:r>
              <a:rPr lang="cs-CZ" sz="2400" dirty="0" smtClean="0">
                <a:latin typeface="Aharoni" pitchFamily="2" charset="-79"/>
                <a:cs typeface="Aharoni" pitchFamily="2" charset="-79"/>
              </a:rPr>
              <a:t>Předložka s lze použít i ve 2.pádě, chci-li rozlišit</a:t>
            </a:r>
          </a:p>
          <a:p>
            <a:pPr>
              <a:buNone/>
            </a:pPr>
            <a:r>
              <a:rPr lang="cs-CZ" sz="2400" dirty="0" smtClean="0"/>
              <a:t>		</a:t>
            </a:r>
            <a:r>
              <a:rPr lang="cs-CZ" sz="2400" u="sng" dirty="0" smtClean="0">
                <a:latin typeface="Aharoni" pitchFamily="2" charset="-79"/>
                <a:cs typeface="Aharoni" pitchFamily="2" charset="-79"/>
              </a:rPr>
              <a:t>z povrchu pryč </a:t>
            </a:r>
            <a:r>
              <a:rPr lang="cs-CZ" sz="2400" dirty="0" smtClean="0"/>
              <a:t>→ lze psát též </a:t>
            </a:r>
            <a:r>
              <a:rPr lang="cs-CZ" sz="2400" b="1" i="1" dirty="0" smtClean="0">
                <a:solidFill>
                  <a:schemeClr val="accent5">
                    <a:lumMod val="50000"/>
                  </a:schemeClr>
                </a:solidFill>
              </a:rPr>
              <a:t>s povrchu, se stolu</a:t>
            </a:r>
          </a:p>
          <a:p>
            <a:pPr>
              <a:buNone/>
            </a:pPr>
            <a:r>
              <a:rPr lang="cs-CZ" sz="2400" dirty="0" smtClean="0"/>
              <a:t>		     ale:  ze zásuvky stolu (zevnitř)</a:t>
            </a:r>
          </a:p>
          <a:p>
            <a:pPr>
              <a:buNone/>
            </a:pPr>
            <a:r>
              <a:rPr lang="cs-CZ" sz="2400" dirty="0" smtClean="0"/>
              <a:t>		</a:t>
            </a:r>
            <a:r>
              <a:rPr lang="cs-CZ" sz="2400" b="1" dirty="0" smtClean="0">
                <a:solidFill>
                  <a:schemeClr val="accent5">
                    <a:lumMod val="50000"/>
                  </a:schemeClr>
                </a:solidFill>
              </a:rPr>
              <a:t>Předložka z je však vždy správně</a:t>
            </a:r>
            <a:r>
              <a:rPr lang="cs-CZ" sz="2400" dirty="0" smtClean="0"/>
              <a:t>, jejím napsáním chybu</a:t>
            </a:r>
          </a:p>
          <a:p>
            <a:pPr>
              <a:buNone/>
            </a:pPr>
            <a:r>
              <a:rPr lang="cs-CZ" sz="2400" dirty="0" smtClean="0"/>
              <a:t>                               neuděláme!</a:t>
            </a:r>
            <a:endParaRPr lang="cs-CZ" sz="24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1" end="1"/>
                                            </p:txEl>
                                          </p:spTgt>
                                        </p:tgtEl>
                                        <p:attrNameLst>
                                          <p:attrName>style.visibility</p:attrName>
                                        </p:attrNameLst>
                                      </p:cBhvr>
                                      <p:to>
                                        <p:strVal val="visible"/>
                                      </p:to>
                                    </p:set>
                                    <p:anim calcmode="lin" valueType="num">
                                      <p:cBhvr additive="base">
                                        <p:cTn id="25"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additive="base">
                                        <p:cTn id="3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0" end="10"/>
                                            </p:txEl>
                                          </p:spTgt>
                                        </p:tgtEl>
                                        <p:attrNameLst>
                                          <p:attrName>style.visibility</p:attrName>
                                        </p:attrNameLst>
                                      </p:cBhvr>
                                      <p:to>
                                        <p:strVal val="visible"/>
                                      </p:to>
                                    </p:set>
                                    <p:anim calcmode="lin" valueType="num">
                                      <p:cBhvr additive="base">
                                        <p:cTn id="67"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7158" y="274638"/>
            <a:ext cx="8501122" cy="1143000"/>
          </a:xfrm>
          <a:ln w="57150">
            <a:solidFill>
              <a:schemeClr val="accent5">
                <a:lumMod val="75000"/>
              </a:schemeClr>
            </a:solidFill>
          </a:ln>
        </p:spPr>
        <p:txBody>
          <a:bodyPr>
            <a:normAutofit/>
          </a:bodyPr>
          <a:lstStyle/>
          <a:p>
            <a:r>
              <a:rPr lang="cs-CZ" sz="3200" b="1" dirty="0" smtClean="0">
                <a:solidFill>
                  <a:schemeClr val="accent5">
                    <a:lumMod val="50000"/>
                  </a:schemeClr>
                </a:solidFill>
              </a:rPr>
              <a:t>Závěrečné opakování</a:t>
            </a:r>
            <a:endParaRPr lang="cs-CZ" sz="3200" b="1" dirty="0">
              <a:solidFill>
                <a:schemeClr val="accent5">
                  <a:lumMod val="50000"/>
                </a:schemeClr>
              </a:solidFill>
            </a:endParaRPr>
          </a:p>
        </p:txBody>
      </p:sp>
      <p:sp>
        <p:nvSpPr>
          <p:cNvPr id="3" name="Zástupný symbol pro obsah 2"/>
          <p:cNvSpPr>
            <a:spLocks noGrp="1"/>
          </p:cNvSpPr>
          <p:nvPr>
            <p:ph idx="1"/>
          </p:nvPr>
        </p:nvSpPr>
        <p:spPr>
          <a:xfrm>
            <a:off x="357158" y="1500174"/>
            <a:ext cx="8501122" cy="5000660"/>
          </a:xfrm>
          <a:ln w="19050">
            <a:solidFill>
              <a:schemeClr val="accent5">
                <a:lumMod val="75000"/>
              </a:schemeClr>
            </a:solidFill>
          </a:ln>
        </p:spPr>
        <p:txBody>
          <a:bodyPr>
            <a:normAutofit fontScale="92500" lnSpcReduction="20000"/>
          </a:bodyPr>
          <a:lstStyle/>
          <a:p>
            <a:pPr marL="457200" indent="-457200">
              <a:buNone/>
            </a:pPr>
            <a:endParaRPr lang="cs-CZ" sz="2400" b="1" i="1" dirty="0" smtClean="0"/>
          </a:p>
          <a:p>
            <a:pPr marL="457200" indent="-457200">
              <a:buNone/>
            </a:pPr>
            <a:r>
              <a:rPr lang="cs-CZ" sz="2400" b="1" i="1" u="sng" dirty="0" smtClean="0"/>
              <a:t>1)   Podtrhni všechna příslovce,  najdi předložkové pády a urči, se kterým pádem se předložka pojí:</a:t>
            </a:r>
          </a:p>
          <a:p>
            <a:pPr marL="457200" indent="-457200">
              <a:buNone/>
            </a:pPr>
            <a:r>
              <a:rPr lang="cs-CZ" sz="2000" dirty="0" smtClean="0"/>
              <a:t>        Děti si hrály chvíli pod oknem, potom se posadily vedle sebe na lavičce, kde na ně čekala velmi dobrá svačinka. Maminka pro ně uchystala překvapení. Na stole byl připraven dort, vedle stála váza s květinami, a když se podívaly dolů pod stůl, snadno našly zabalený dárek.</a:t>
            </a:r>
          </a:p>
          <a:p>
            <a:pPr marL="457200" indent="-457200">
              <a:buNone/>
            </a:pPr>
            <a:endParaRPr lang="cs-CZ" sz="2000" dirty="0" smtClean="0"/>
          </a:p>
          <a:p>
            <a:pPr marL="457200" indent="-457200">
              <a:buNone/>
            </a:pPr>
            <a:r>
              <a:rPr lang="cs-CZ" sz="2400" b="1" i="1" u="sng" dirty="0" smtClean="0"/>
              <a:t>2)   Hledej předložkové vazby s následujícími předložkami a zapiš pád:</a:t>
            </a:r>
          </a:p>
          <a:p>
            <a:pPr marL="457200" indent="-457200">
              <a:buNone/>
            </a:pPr>
            <a:r>
              <a:rPr lang="cs-CZ" sz="2000" dirty="0" smtClean="0"/>
              <a:t>	mezi _____,  kolem _____, uprostřed _____, podél ____, ku ____, kvůli ___</a:t>
            </a:r>
          </a:p>
          <a:p>
            <a:pPr marL="457200" indent="-457200">
              <a:buNone/>
            </a:pPr>
            <a:endParaRPr lang="cs-CZ" sz="2000" dirty="0" smtClean="0"/>
          </a:p>
          <a:p>
            <a:pPr marL="457200" indent="-457200">
              <a:buNone/>
            </a:pPr>
            <a:r>
              <a:rPr lang="cs-CZ" sz="2400" b="1" i="1" u="sng" dirty="0" smtClean="0"/>
              <a:t>3)   Předložka s, nebo z?</a:t>
            </a:r>
          </a:p>
          <a:p>
            <a:pPr marL="457200" indent="-457200">
              <a:buNone/>
            </a:pPr>
            <a:r>
              <a:rPr lang="cs-CZ" sz="2400" dirty="0" smtClean="0"/>
              <a:t>       </a:t>
            </a:r>
            <a:r>
              <a:rPr lang="cs-CZ" sz="2000" dirty="0" smtClean="0"/>
              <a:t>spadl __ stromu, vylezl __ bazénu, vzal si __ sebou peníze, __e zásuvky vyndal papír __ tužkou, vyšel __ manželkou __ divadla, __ knížkou odešla  __ obchodu, zprávu stáhl __ internetu, pochlubila se __ botami __ kůže, nespustila ji __ očí, raději chodila všude __ ní, počítej __ Danou a __ Bárou</a:t>
            </a:r>
          </a:p>
          <a:p>
            <a:pPr marL="457200" indent="-457200">
              <a:buNone/>
            </a:pPr>
            <a:r>
              <a:rPr lang="cs-CZ" sz="2000" dirty="0" smtClean="0"/>
              <a:t> </a:t>
            </a:r>
            <a:endParaRPr lang="cs-CZ" sz="2000"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57158" y="274638"/>
            <a:ext cx="8501122" cy="1143000"/>
          </a:xfrm>
          <a:ln w="57150">
            <a:solidFill>
              <a:schemeClr val="accent5">
                <a:lumMod val="75000"/>
              </a:schemeClr>
            </a:solidFill>
          </a:ln>
        </p:spPr>
        <p:txBody>
          <a:bodyPr>
            <a:normAutofit/>
          </a:bodyPr>
          <a:lstStyle/>
          <a:p>
            <a:r>
              <a:rPr lang="cs-CZ" sz="3200" b="1" dirty="0" smtClean="0">
                <a:solidFill>
                  <a:schemeClr val="accent5">
                    <a:lumMod val="50000"/>
                  </a:schemeClr>
                </a:solidFill>
              </a:rPr>
              <a:t>Závěrečné opakování - kontrola</a:t>
            </a:r>
            <a:endParaRPr lang="cs-CZ" sz="3200" b="1" dirty="0">
              <a:solidFill>
                <a:schemeClr val="accent5">
                  <a:lumMod val="50000"/>
                </a:schemeClr>
              </a:solidFill>
            </a:endParaRPr>
          </a:p>
        </p:txBody>
      </p:sp>
      <p:sp>
        <p:nvSpPr>
          <p:cNvPr id="3" name="Zástupný symbol pro obsah 2"/>
          <p:cNvSpPr>
            <a:spLocks noGrp="1"/>
          </p:cNvSpPr>
          <p:nvPr>
            <p:ph idx="1"/>
          </p:nvPr>
        </p:nvSpPr>
        <p:spPr>
          <a:xfrm>
            <a:off x="357158" y="1500174"/>
            <a:ext cx="8501122" cy="5000660"/>
          </a:xfrm>
          <a:ln w="19050">
            <a:solidFill>
              <a:schemeClr val="accent5">
                <a:lumMod val="75000"/>
              </a:schemeClr>
            </a:solidFill>
          </a:ln>
        </p:spPr>
        <p:txBody>
          <a:bodyPr>
            <a:normAutofit fontScale="92500" lnSpcReduction="20000"/>
          </a:bodyPr>
          <a:lstStyle/>
          <a:p>
            <a:pPr marL="457200" indent="-457200">
              <a:buNone/>
            </a:pPr>
            <a:endParaRPr lang="cs-CZ" sz="2400" b="1" i="1" dirty="0" smtClean="0"/>
          </a:p>
          <a:p>
            <a:pPr marL="457200" indent="-457200">
              <a:buNone/>
            </a:pPr>
            <a:r>
              <a:rPr lang="cs-CZ" sz="2400" b="1" i="1" u="sng" dirty="0" smtClean="0"/>
              <a:t>1)   Podtrhni všechna </a:t>
            </a:r>
            <a:r>
              <a:rPr lang="cs-CZ" sz="2400" b="1" i="1" u="sng" dirty="0" smtClean="0">
                <a:solidFill>
                  <a:schemeClr val="accent5">
                    <a:lumMod val="75000"/>
                  </a:schemeClr>
                </a:solidFill>
              </a:rPr>
              <a:t>příslovce</a:t>
            </a:r>
            <a:r>
              <a:rPr lang="cs-CZ" sz="2400" b="1" i="1" u="sng" dirty="0" smtClean="0"/>
              <a:t>,  najdi </a:t>
            </a:r>
            <a:r>
              <a:rPr lang="cs-CZ" sz="2400" b="1" i="1" u="sng" dirty="0" smtClean="0">
                <a:solidFill>
                  <a:srgbClr val="C00000"/>
                </a:solidFill>
              </a:rPr>
              <a:t>předložkové pády </a:t>
            </a:r>
            <a:r>
              <a:rPr lang="cs-CZ" sz="2400" b="1" i="1" u="sng" dirty="0" smtClean="0"/>
              <a:t>a urči, se kterým pádem se předložka pojí:</a:t>
            </a:r>
          </a:p>
          <a:p>
            <a:pPr marL="457200" indent="-457200">
              <a:buNone/>
            </a:pPr>
            <a:r>
              <a:rPr lang="cs-CZ" sz="2000" dirty="0" smtClean="0"/>
              <a:t>        Děti si hrály </a:t>
            </a:r>
            <a:r>
              <a:rPr lang="cs-CZ" sz="2000" u="sng" dirty="0" smtClean="0">
                <a:solidFill>
                  <a:schemeClr val="accent5">
                    <a:lumMod val="50000"/>
                  </a:schemeClr>
                </a:solidFill>
              </a:rPr>
              <a:t>chvíli</a:t>
            </a:r>
            <a:r>
              <a:rPr lang="cs-CZ" sz="2000" dirty="0" smtClean="0"/>
              <a:t> </a:t>
            </a:r>
            <a:r>
              <a:rPr lang="cs-CZ" sz="2000" dirty="0" smtClean="0">
                <a:solidFill>
                  <a:srgbClr val="C00000"/>
                </a:solidFill>
              </a:rPr>
              <a:t>pod oknem</a:t>
            </a:r>
            <a:r>
              <a:rPr lang="cs-CZ" sz="2000" dirty="0" smtClean="0"/>
              <a:t>, </a:t>
            </a:r>
            <a:r>
              <a:rPr lang="cs-CZ" sz="2000" u="sng" dirty="0" smtClean="0">
                <a:solidFill>
                  <a:schemeClr val="accent5">
                    <a:lumMod val="50000"/>
                  </a:schemeClr>
                </a:solidFill>
              </a:rPr>
              <a:t>potom</a:t>
            </a:r>
            <a:r>
              <a:rPr lang="cs-CZ" sz="2000" dirty="0" smtClean="0"/>
              <a:t> se posadily </a:t>
            </a:r>
            <a:r>
              <a:rPr lang="cs-CZ" sz="2000" dirty="0" smtClean="0">
                <a:solidFill>
                  <a:srgbClr val="C00000"/>
                </a:solidFill>
              </a:rPr>
              <a:t>vedle sebe  na lavičce</a:t>
            </a:r>
            <a:r>
              <a:rPr lang="cs-CZ" sz="2000" dirty="0" smtClean="0"/>
              <a:t>, </a:t>
            </a:r>
            <a:r>
              <a:rPr lang="cs-CZ" sz="2000" u="sng" dirty="0" smtClean="0">
                <a:solidFill>
                  <a:schemeClr val="accent5">
                    <a:lumMod val="50000"/>
                  </a:schemeClr>
                </a:solidFill>
              </a:rPr>
              <a:t>kde</a:t>
            </a:r>
            <a:r>
              <a:rPr lang="cs-CZ" sz="2000" dirty="0" smtClean="0"/>
              <a:t> </a:t>
            </a:r>
            <a:r>
              <a:rPr lang="cs-CZ" sz="2000" dirty="0" smtClean="0">
                <a:solidFill>
                  <a:srgbClr val="C00000"/>
                </a:solidFill>
              </a:rPr>
              <a:t>na ně </a:t>
            </a:r>
            <a:r>
              <a:rPr lang="cs-CZ" sz="2000" dirty="0" smtClean="0"/>
              <a:t>čekala </a:t>
            </a:r>
            <a:r>
              <a:rPr lang="cs-CZ" sz="2000" u="sng" dirty="0" smtClean="0">
                <a:solidFill>
                  <a:schemeClr val="accent5">
                    <a:lumMod val="50000"/>
                  </a:schemeClr>
                </a:solidFill>
              </a:rPr>
              <a:t>velmi</a:t>
            </a:r>
            <a:r>
              <a:rPr lang="cs-CZ" sz="2000" dirty="0" smtClean="0"/>
              <a:t> dobrá svačinka. Maminka </a:t>
            </a:r>
            <a:r>
              <a:rPr lang="cs-CZ" sz="2000" dirty="0" smtClean="0">
                <a:solidFill>
                  <a:srgbClr val="C00000"/>
                </a:solidFill>
              </a:rPr>
              <a:t>pro ně</a:t>
            </a:r>
            <a:r>
              <a:rPr lang="cs-CZ" sz="2000" u="sng" dirty="0" smtClean="0">
                <a:solidFill>
                  <a:srgbClr val="C00000"/>
                </a:solidFill>
              </a:rPr>
              <a:t> </a:t>
            </a:r>
            <a:r>
              <a:rPr lang="cs-CZ" sz="2000" u="sng" dirty="0" smtClean="0">
                <a:solidFill>
                  <a:schemeClr val="accent5">
                    <a:lumMod val="50000"/>
                  </a:schemeClr>
                </a:solidFill>
              </a:rPr>
              <a:t>již </a:t>
            </a:r>
            <a:r>
              <a:rPr lang="cs-CZ" sz="2000" dirty="0" smtClean="0">
                <a:solidFill>
                  <a:schemeClr val="accent5">
                    <a:lumMod val="50000"/>
                  </a:schemeClr>
                </a:solidFill>
              </a:rPr>
              <a:t> </a:t>
            </a:r>
            <a:r>
              <a:rPr lang="cs-CZ" sz="2000" u="sng" dirty="0" smtClean="0">
                <a:solidFill>
                  <a:schemeClr val="accent5">
                    <a:lumMod val="50000"/>
                  </a:schemeClr>
                </a:solidFill>
              </a:rPr>
              <a:t>včera</a:t>
            </a:r>
            <a:r>
              <a:rPr lang="cs-CZ" sz="2000" dirty="0" smtClean="0"/>
              <a:t> uchystala překvapení. </a:t>
            </a:r>
            <a:r>
              <a:rPr lang="cs-CZ" sz="2000" dirty="0" smtClean="0">
                <a:solidFill>
                  <a:srgbClr val="C00000"/>
                </a:solidFill>
              </a:rPr>
              <a:t>Na stole </a:t>
            </a:r>
            <a:r>
              <a:rPr lang="cs-CZ" sz="2000" dirty="0" smtClean="0"/>
              <a:t>byl připraven dort, </a:t>
            </a:r>
            <a:r>
              <a:rPr lang="cs-CZ" sz="2000" u="sng" dirty="0" smtClean="0">
                <a:solidFill>
                  <a:schemeClr val="accent5">
                    <a:lumMod val="50000"/>
                  </a:schemeClr>
                </a:solidFill>
              </a:rPr>
              <a:t>vedle</a:t>
            </a:r>
            <a:r>
              <a:rPr lang="cs-CZ" sz="2000" dirty="0" smtClean="0"/>
              <a:t> stála váza </a:t>
            </a:r>
            <a:r>
              <a:rPr lang="cs-CZ" sz="2000" dirty="0" smtClean="0">
                <a:solidFill>
                  <a:srgbClr val="C00000"/>
                </a:solidFill>
              </a:rPr>
              <a:t>s květinami</a:t>
            </a:r>
            <a:r>
              <a:rPr lang="cs-CZ" sz="2000" dirty="0" smtClean="0"/>
              <a:t>, a když se podívaly </a:t>
            </a:r>
            <a:r>
              <a:rPr lang="cs-CZ" sz="2000" u="sng" dirty="0" smtClean="0">
                <a:solidFill>
                  <a:schemeClr val="accent5">
                    <a:lumMod val="50000"/>
                  </a:schemeClr>
                </a:solidFill>
              </a:rPr>
              <a:t>dolů</a:t>
            </a:r>
            <a:r>
              <a:rPr lang="cs-CZ" sz="2000" dirty="0" smtClean="0"/>
              <a:t> </a:t>
            </a:r>
            <a:r>
              <a:rPr lang="cs-CZ" sz="2000" dirty="0" smtClean="0">
                <a:solidFill>
                  <a:srgbClr val="C00000"/>
                </a:solidFill>
              </a:rPr>
              <a:t>pod stůl</a:t>
            </a:r>
            <a:r>
              <a:rPr lang="cs-CZ" sz="2000" dirty="0" smtClean="0"/>
              <a:t>,</a:t>
            </a:r>
            <a:r>
              <a:rPr lang="cs-CZ" sz="2000" u="sng" dirty="0" smtClean="0">
                <a:solidFill>
                  <a:schemeClr val="accent5">
                    <a:lumMod val="50000"/>
                  </a:schemeClr>
                </a:solidFill>
              </a:rPr>
              <a:t> snadno </a:t>
            </a:r>
            <a:r>
              <a:rPr lang="cs-CZ" sz="2000" dirty="0" smtClean="0"/>
              <a:t>našly zabalený dárek.</a:t>
            </a:r>
          </a:p>
          <a:p>
            <a:pPr marL="457200" indent="-457200">
              <a:buNone/>
            </a:pPr>
            <a:endParaRPr lang="cs-CZ" sz="2000" dirty="0" smtClean="0"/>
          </a:p>
          <a:p>
            <a:pPr marL="457200" indent="-457200">
              <a:buNone/>
            </a:pPr>
            <a:r>
              <a:rPr lang="cs-CZ" sz="2400" b="1" i="1" u="sng" dirty="0" smtClean="0"/>
              <a:t>2)   Hledej předložkové vazby s následujícími předložkami a zapiš pád:</a:t>
            </a:r>
          </a:p>
          <a:p>
            <a:pPr marL="457200" indent="-457200">
              <a:buNone/>
            </a:pPr>
            <a:r>
              <a:rPr lang="cs-CZ" sz="2000" dirty="0" smtClean="0"/>
              <a:t>	mezi _____,  kolem _____, uprostřed _____, podél ____, ku ____, kvůli ___</a:t>
            </a:r>
          </a:p>
          <a:p>
            <a:pPr marL="457200" indent="-457200">
              <a:buNone/>
            </a:pPr>
            <a:endParaRPr lang="cs-CZ" sz="2000" dirty="0" smtClean="0"/>
          </a:p>
          <a:p>
            <a:pPr marL="457200" indent="-457200">
              <a:buNone/>
            </a:pPr>
            <a:r>
              <a:rPr lang="cs-CZ" sz="2400" b="1" i="1" u="sng" dirty="0" smtClean="0"/>
              <a:t>3)   Předložka s, nebo z?</a:t>
            </a:r>
          </a:p>
          <a:p>
            <a:pPr marL="457200" indent="-457200">
              <a:buNone/>
            </a:pPr>
            <a:r>
              <a:rPr lang="cs-CZ" sz="2400" dirty="0" smtClean="0"/>
              <a:t>       </a:t>
            </a:r>
            <a:r>
              <a:rPr lang="cs-CZ" sz="2000" dirty="0" smtClean="0"/>
              <a:t>spadl __ stromu, vylezl __ bazénu, vzal si __ sebou peníze, __e zásuvky vyndal papír __ tužkou, vyšel __ manželkou __ divadla, __ knížkou odešla  __ obchodu, zprávu stáhl __ internetu, pochlubila se __ botami __ kůže, nespustila ji __ očí, raději chodila všude __ ní, počítej __ Danou a __ Bárou</a:t>
            </a:r>
          </a:p>
          <a:p>
            <a:pPr marL="457200" indent="-457200">
              <a:buNone/>
            </a:pPr>
            <a:r>
              <a:rPr lang="cs-CZ" sz="2000" dirty="0" smtClean="0"/>
              <a:t> </a:t>
            </a:r>
            <a:endParaRPr lang="cs-CZ" sz="20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 calcmode="lin" valueType="num">
                                      <p:cBhvr additive="base">
                                        <p:cTn id="43"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8" end="8"/>
                                            </p:txEl>
                                          </p:spTgt>
                                        </p:tgtEl>
                                        <p:attrNameLst>
                                          <p:attrName>style.visibility</p:attrName>
                                        </p:attrNameLst>
                                      </p:cBhvr>
                                      <p:to>
                                        <p:strVal val="visible"/>
                                      </p:to>
                                    </p:set>
                                    <p:anim calcmode="lin" valueType="num">
                                      <p:cBhvr additive="base">
                                        <p:cTn id="49"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9" end="9"/>
                                            </p:txEl>
                                          </p:spTgt>
                                        </p:tgtEl>
                                        <p:attrNameLst>
                                          <p:attrName>style.visibility</p:attrName>
                                        </p:attrNameLst>
                                      </p:cBhvr>
                                      <p:to>
                                        <p:strVal val="visible"/>
                                      </p:to>
                                    </p:set>
                                    <p:anim calcmode="lin" valueType="num">
                                      <p:cBhvr additive="base">
                                        <p:cTn id="55"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ulka 6"/>
          <p:cNvGraphicFramePr>
            <a:graphicFrameLocks noGrp="1"/>
          </p:cNvGraphicFramePr>
          <p:nvPr/>
        </p:nvGraphicFramePr>
        <p:xfrm>
          <a:off x="857224" y="857232"/>
          <a:ext cx="7358114" cy="2377440"/>
        </p:xfrm>
        <a:graphic>
          <a:graphicData uri="http://schemas.openxmlformats.org/drawingml/2006/table">
            <a:tbl>
              <a:tblPr firstRow="1" bandRow="1">
                <a:tableStyleId>{5C22544A-7EE6-4342-B048-85BDC9FD1C3A}</a:tableStyleId>
              </a:tblPr>
              <a:tblGrid>
                <a:gridCol w="7358114"/>
              </a:tblGrid>
              <a:tr h="265054">
                <a:tc>
                  <a:txBody>
                    <a:bodyPr/>
                    <a:lstStyle/>
                    <a:p>
                      <a:r>
                        <a:rPr lang="cs-CZ" dirty="0" smtClean="0"/>
                        <a:t>ANOTACE</a:t>
                      </a:r>
                      <a:endParaRPr lang="cs-CZ" dirty="0"/>
                    </a:p>
                  </a:txBody>
                  <a:tcPr>
                    <a:solidFill>
                      <a:schemeClr val="accent5">
                        <a:lumMod val="50000"/>
                      </a:schemeClr>
                    </a:solidFill>
                  </a:tcPr>
                </a:tc>
              </a:tr>
              <a:tr h="735078">
                <a:tc>
                  <a:txBody>
                    <a:bodyPr/>
                    <a:lstStyle/>
                    <a:p>
                      <a:pPr marL="342900" indent="-342900">
                        <a:buAutoNum type="arabicParenR"/>
                      </a:pPr>
                      <a:r>
                        <a:rPr lang="cs-CZ" dirty="0" smtClean="0"/>
                        <a:t>Výklad: a) Předložka jako slovní druh, srovnání s příslovcem</a:t>
                      </a:r>
                    </a:p>
                    <a:p>
                      <a:pPr marL="342900" indent="-342900">
                        <a:buNone/>
                      </a:pPr>
                      <a:r>
                        <a:rPr lang="cs-CZ" dirty="0" smtClean="0"/>
                        <a:t>                     b)</a:t>
                      </a:r>
                      <a:r>
                        <a:rPr lang="cs-CZ" baseline="0" dirty="0" smtClean="0"/>
                        <a:t> Předložkové vazby</a:t>
                      </a:r>
                    </a:p>
                    <a:p>
                      <a:pPr marL="342900" indent="-342900">
                        <a:buNone/>
                      </a:pPr>
                      <a:r>
                        <a:rPr lang="cs-CZ" baseline="0" dirty="0" smtClean="0"/>
                        <a:t>                     c) Předložka vlastní a nevlastní</a:t>
                      </a:r>
                    </a:p>
                    <a:p>
                      <a:pPr marL="342900" indent="-342900">
                        <a:buNone/>
                      </a:pPr>
                      <a:r>
                        <a:rPr lang="cs-CZ" baseline="0" dirty="0" smtClean="0"/>
                        <a:t>                     d) Předložkový pád ve větě</a:t>
                      </a:r>
                      <a:endParaRPr lang="cs-CZ" dirty="0" smtClean="0"/>
                    </a:p>
                    <a:p>
                      <a:pPr marL="342900" indent="-342900">
                        <a:buAutoNum type="arabicParenR" startAt="2"/>
                      </a:pPr>
                      <a:r>
                        <a:rPr lang="cs-CZ" baseline="0" dirty="0" smtClean="0"/>
                        <a:t>Opakování z nižších ročníků:  Psaní předložek  s – z</a:t>
                      </a:r>
                    </a:p>
                    <a:p>
                      <a:pPr marL="342900" indent="-342900">
                        <a:buAutoNum type="arabicParenR" startAt="2"/>
                      </a:pPr>
                      <a:r>
                        <a:rPr lang="cs-CZ" baseline="0" dirty="0" smtClean="0"/>
                        <a:t>Závěrečné opakování: a) pracovní listy - samostatná práce v lavicích </a:t>
                      </a:r>
                      <a:endParaRPr lang="cs-CZ" dirty="0" smtClean="0"/>
                    </a:p>
                    <a:p>
                      <a:pPr marL="342900" indent="-342900">
                        <a:buNone/>
                      </a:pPr>
                      <a:r>
                        <a:rPr lang="cs-CZ" dirty="0" smtClean="0"/>
                        <a:t>                                              b) společná kontrola – interaktivní tabule</a:t>
                      </a:r>
                    </a:p>
                  </a:txBody>
                  <a:tcPr>
                    <a:solidFill>
                      <a:schemeClr val="bg1">
                        <a:lumMod val="85000"/>
                      </a:schemeClr>
                    </a:solidFill>
                  </a:tcPr>
                </a:tc>
              </a:tr>
            </a:tbl>
          </a:graphicData>
        </a:graphic>
      </p:graphicFrame>
      <p:graphicFrame>
        <p:nvGraphicFramePr>
          <p:cNvPr id="9" name="Tabulka 8"/>
          <p:cNvGraphicFramePr>
            <a:graphicFrameLocks noGrp="1"/>
          </p:cNvGraphicFramePr>
          <p:nvPr/>
        </p:nvGraphicFramePr>
        <p:xfrm>
          <a:off x="857224" y="3643314"/>
          <a:ext cx="7358114" cy="1428760"/>
        </p:xfrm>
        <a:graphic>
          <a:graphicData uri="http://schemas.openxmlformats.org/drawingml/2006/table">
            <a:tbl>
              <a:tblPr firstRow="1" bandRow="1">
                <a:tableStyleId>{5C22544A-7EE6-4342-B048-85BDC9FD1C3A}</a:tableStyleId>
              </a:tblPr>
              <a:tblGrid>
                <a:gridCol w="7358114"/>
              </a:tblGrid>
              <a:tr h="412251">
                <a:tc>
                  <a:txBody>
                    <a:bodyPr/>
                    <a:lstStyle/>
                    <a:p>
                      <a:r>
                        <a:rPr lang="cs-CZ" dirty="0" smtClean="0"/>
                        <a:t>POUŽITÉ  ZDROJE</a:t>
                      </a:r>
                      <a:endParaRPr lang="cs-CZ" dirty="0"/>
                    </a:p>
                  </a:txBody>
                  <a:tcPr>
                    <a:solidFill>
                      <a:schemeClr val="accent5">
                        <a:lumMod val="50000"/>
                      </a:schemeClr>
                    </a:solidFill>
                  </a:tcPr>
                </a:tc>
              </a:tr>
              <a:tr h="1016509">
                <a:tc>
                  <a:txBody>
                    <a:bodyPr/>
                    <a:lstStyle/>
                    <a:p>
                      <a:r>
                        <a:rPr lang="cs-CZ" dirty="0" smtClean="0"/>
                        <a:t>Vše z vlastních </a:t>
                      </a:r>
                      <a:r>
                        <a:rPr lang="cs-CZ" dirty="0" smtClean="0"/>
                        <a:t>zdrojů</a:t>
                      </a:r>
                    </a:p>
                    <a:p>
                      <a:pPr marL="0" marR="0" indent="0" algn="l" defTabSz="914400" rtl="0" eaLnBrk="1" fontAlgn="auto" latinLnBrk="0" hangingPunct="1">
                        <a:lnSpc>
                          <a:spcPct val="100000"/>
                        </a:lnSpc>
                        <a:spcBef>
                          <a:spcPts val="0"/>
                        </a:spcBef>
                        <a:spcAft>
                          <a:spcPts val="0"/>
                        </a:spcAft>
                        <a:buClrTx/>
                        <a:buSzTx/>
                        <a:buFontTx/>
                        <a:buNone/>
                        <a:tabLst/>
                        <a:defRPr/>
                      </a:pPr>
                      <a:r>
                        <a:rPr lang="cs-CZ" dirty="0" smtClean="0"/>
                        <a:t>Prezentace obsahuje animace.</a:t>
                      </a:r>
                      <a:endParaRPr lang="cs-CZ" smtClean="0"/>
                    </a:p>
                    <a:p>
                      <a:endParaRPr lang="cs-CZ" dirty="0"/>
                    </a:p>
                  </a:txBody>
                  <a:tcPr>
                    <a:solidFill>
                      <a:schemeClr val="bg1">
                        <a:lumMod val="85000"/>
                      </a:schemeClr>
                    </a:solidFill>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268</TotalTime>
  <Words>486</Words>
  <PresentationFormat>Předvádění na obrazovce (4:3)</PresentationFormat>
  <Paragraphs>99</Paragraphs>
  <Slides>9</Slides>
  <Notes>0</Notes>
  <HiddenSlides>0</HiddenSlides>
  <MMClips>0</MMClips>
  <ScaleCrop>false</ScaleCrop>
  <HeadingPairs>
    <vt:vector size="4" baseType="variant">
      <vt:variant>
        <vt:lpstr>Motiv</vt:lpstr>
      </vt:variant>
      <vt:variant>
        <vt:i4>1</vt:i4>
      </vt:variant>
      <vt:variant>
        <vt:lpstr>Nadpisy snímků</vt:lpstr>
      </vt:variant>
      <vt:variant>
        <vt:i4>9</vt:i4>
      </vt:variant>
    </vt:vector>
  </HeadingPairs>
  <TitlesOfParts>
    <vt:vector size="10" baseType="lpstr">
      <vt:lpstr>Motiv sady Office</vt:lpstr>
      <vt:lpstr>PŘEDLOŽKY</vt:lpstr>
      <vt:lpstr>Snímek 2</vt:lpstr>
      <vt:lpstr>PŘEDLOŽKY</vt:lpstr>
      <vt:lpstr>Předložkové vazby</vt:lpstr>
      <vt:lpstr>Předložky vlastní a nevlastní  vlastní  (původní)  - jsou pouze předložkami:  na, v, za, s, z   nevlastní  (nepůvodní) –mohou být i jiným slovním                               druhem  -  kolem, vedle, uprostřed</vt:lpstr>
      <vt:lpstr>Předložky  s  -  z</vt:lpstr>
      <vt:lpstr>Závěrečné opakování</vt:lpstr>
      <vt:lpstr>Závěrečné opakování - kontrola</vt:lpstr>
      <vt:lpstr>Snímek 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TÉMA</dc:title>
  <dc:creator>hela</dc:creator>
  <cp:lastModifiedBy>hela</cp:lastModifiedBy>
  <cp:revision>72</cp:revision>
  <dcterms:created xsi:type="dcterms:W3CDTF">2012-01-20T18:34:33Z</dcterms:created>
  <dcterms:modified xsi:type="dcterms:W3CDTF">2012-02-25T15:59:49Z</dcterms:modified>
</cp:coreProperties>
</file>