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56" r:id="rId3"/>
    <p:sldId id="263" r:id="rId4"/>
    <p:sldId id="274" r:id="rId5"/>
    <p:sldId id="276" r:id="rId6"/>
    <p:sldId id="261" r:id="rId7"/>
    <p:sldId id="257" r:id="rId8"/>
    <p:sldId id="265" r:id="rId9"/>
    <p:sldId id="266" r:id="rId10"/>
    <p:sldId id="260" r:id="rId11"/>
    <p:sldId id="268" r:id="rId12"/>
    <p:sldId id="269" r:id="rId13"/>
    <p:sldId id="270" r:id="rId14"/>
    <p:sldId id="275" r:id="rId15"/>
    <p:sldId id="277" r:id="rId16"/>
    <p:sldId id="278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54" autoAdjust="0"/>
    <p:restoredTop sz="94660"/>
  </p:normalViewPr>
  <p:slideViewPr>
    <p:cSldViewPr>
      <p:cViewPr varScale="1">
        <p:scale>
          <a:sx n="68" d="100"/>
          <a:sy n="68" d="100"/>
        </p:scale>
        <p:origin x="-36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20435-5EC8-4D7D-B014-9C03D127E96B}" type="datetimeFigureOut">
              <a:rPr lang="cs-CZ"/>
              <a:pPr>
                <a:defRPr/>
              </a:pPr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E9288-96AC-41B9-BE2E-96E62900D8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B96B4-8D1E-499F-916C-4990B2DBAC64}" type="datetimeFigureOut">
              <a:rPr lang="cs-CZ"/>
              <a:pPr>
                <a:defRPr/>
              </a:pPr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2465F-C9C3-46F2-BAE3-CB65D57564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4F67A-A372-4F00-9D74-A0B6CD5E65EE}" type="datetimeFigureOut">
              <a:rPr lang="cs-CZ"/>
              <a:pPr>
                <a:defRPr/>
              </a:pPr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419313-27B9-4361-84B4-2EFEB46BC9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1C95C-3C2C-4602-8F3B-6A6565E8AFBA}" type="datetimeFigureOut">
              <a:rPr lang="cs-CZ"/>
              <a:pPr>
                <a:defRPr/>
              </a:pPr>
              <a:t>23.2.2012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7B41F-D445-4632-AA0E-9B1325F3AD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E7301-F0BC-4288-AE11-AA67162B8E14}" type="datetimeFigureOut">
              <a:rPr lang="cs-CZ"/>
              <a:pPr>
                <a:defRPr/>
              </a:pPr>
              <a:t>23.2.2012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B394F-16C7-4058-873C-50B640B4F0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B5E5C-61AB-407C-85B5-C9506741B5E2}" type="datetimeFigureOut">
              <a:rPr lang="cs-CZ"/>
              <a:pPr>
                <a:defRPr/>
              </a:pPr>
              <a:t>23.2.2012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31DD0-D073-47C9-BF88-B11DF8C203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FF4F4-EE7C-4DB2-A364-E5D4FAB8AD49}" type="datetimeFigureOut">
              <a:rPr lang="cs-CZ"/>
              <a:pPr>
                <a:defRPr/>
              </a:pPr>
              <a:t>23.2.2012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010B5-4914-417C-A195-A980C81ADD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FB9240-58FF-45E2-AE4C-5F8AD32236E1}" type="datetimeFigureOut">
              <a:rPr lang="cs-CZ"/>
              <a:pPr>
                <a:defRPr/>
              </a:pPr>
              <a:t>23.2.2012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0F41D-F73B-44D7-B53F-B93A02D247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0B8DF-0BDE-4A20-86BE-E2BDEAE7CB8A}" type="datetimeFigureOut">
              <a:rPr lang="cs-CZ"/>
              <a:pPr>
                <a:defRPr/>
              </a:pPr>
              <a:t>23.2.2012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42B40-4CB7-4F17-BD77-2BB8541843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CBF15-5B5C-4639-8644-715884588007}" type="datetimeFigureOut">
              <a:rPr lang="cs-CZ"/>
              <a:pPr>
                <a:defRPr/>
              </a:pPr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9CC31-CB3D-476F-9A10-FBA1A66A9F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8AFBB0-4D93-47B1-AB39-919AA1B4FC4B}" type="datetimeFigureOut">
              <a:rPr lang="cs-CZ"/>
              <a:pPr>
                <a:defRPr/>
              </a:pPr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E98EA-6EBC-4EAF-A308-6ACE618879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F38215D-077A-4874-8E1D-18C9A5250A66}" type="datetimeFigureOut">
              <a:rPr lang="cs-CZ"/>
              <a:pPr>
                <a:defRPr/>
              </a:pPr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2E88600-18F6-444A-AD58-6BCB11EB5C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vtm.zive.cz/files/imagecache/dust_filerenderer_big/upload/aktuality/slunce__povrch_jpg_4bfcc840ca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cs.wikipedia.org/wiki/Soubor:X_-_Uranus_B.pn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michalvurm.bloger.cz/obrazky/michalvurm.bloger.cz/pokus2_2.jpg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michalvurm.bloger.cz/obrazky/michalvurm.bloger.cz/mars_2.jpg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michalvurm.bloger.cz/obrazky/michalvurm.bloger.cz/jupiter2_2.jpg" TargetMode="Externa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f/f0/Uranus_rings_and_moons.jpg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internetlooks.com/mars.html" TargetMode="External"/><Relationship Id="rId13" Type="http://schemas.openxmlformats.org/officeDocument/2006/relationships/hyperlink" Target="http://www.lidovky.cz/neptun-svuj-nejvetsi-mesic-ukradl-d5i-/ln_veda.asp?c=A060512_090139_ln_veda_svo" TargetMode="External"/><Relationship Id="rId3" Type="http://schemas.openxmlformats.org/officeDocument/2006/relationships/hyperlink" Target="http://planety.astro.cz/soustava/1864-slunecni-soustava" TargetMode="External"/><Relationship Id="rId7" Type="http://schemas.openxmlformats.org/officeDocument/2006/relationships/hyperlink" Target="http://planety.astro.cz/zeme/1934-zeme" TargetMode="External"/><Relationship Id="rId12" Type="http://schemas.openxmlformats.org/officeDocument/2006/relationships/hyperlink" Target="http://planets.cz/planety/uran/galerie-uran/" TargetMode="External"/><Relationship Id="rId2" Type="http://schemas.openxmlformats.org/officeDocument/2006/relationships/hyperlink" Target="http://planety.astro.cz/soustava/1861-planety-slunecni-soustavy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ronodon.com/PlanetTech/Venus.html" TargetMode="External"/><Relationship Id="rId11" Type="http://schemas.openxmlformats.org/officeDocument/2006/relationships/hyperlink" Target="http://astronomie.blog.cz/0708/saturn" TargetMode="External"/><Relationship Id="rId5" Type="http://schemas.openxmlformats.org/officeDocument/2006/relationships/hyperlink" Target="http://www.aldebaran.cz/astrofyzika/sunsystem/venuse.html" TargetMode="External"/><Relationship Id="rId10" Type="http://schemas.openxmlformats.org/officeDocument/2006/relationships/hyperlink" Target="http://www.wallpapergate.com/jupiter.html" TargetMode="External"/><Relationship Id="rId4" Type="http://schemas.openxmlformats.org/officeDocument/2006/relationships/hyperlink" Target="http://planets.cz/planety/merkur/galerie-merkur/" TargetMode="External"/><Relationship Id="rId9" Type="http://schemas.openxmlformats.org/officeDocument/2006/relationships/hyperlink" Target="http://www.astrogle.com/astro-predictions/effects-of-jupiter-in-2011-12.html" TargetMode="External"/><Relationship Id="rId14" Type="http://schemas.openxmlformats.org/officeDocument/2006/relationships/hyperlink" Target="http://mulu.blog.cz/0906/znacky-planet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4" descr="Symboly E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242888"/>
            <a:ext cx="7859712" cy="274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Text Box 5"/>
          <p:cNvSpPr txBox="1">
            <a:spLocks noChangeArrowheads="1"/>
          </p:cNvSpPr>
          <p:nvPr/>
        </p:nvSpPr>
        <p:spPr bwMode="auto">
          <a:xfrm>
            <a:off x="347663" y="1863725"/>
            <a:ext cx="83518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chemeClr val="accent2"/>
                </a:solidFill>
                <a:latin typeface="Calibri" pitchFamily="34" charset="0"/>
              </a:rPr>
              <a:t>Základní škola Frýdlant nad Ostravicí, Komenského 420, příspěvková organizace</a:t>
            </a:r>
            <a:r>
              <a:rPr lang="cs-CZ">
                <a:latin typeface="Calibri" pitchFamily="34" charset="0"/>
              </a:rPr>
              <a:t> </a:t>
            </a:r>
          </a:p>
        </p:txBody>
      </p:sp>
      <p:sp>
        <p:nvSpPr>
          <p:cNvPr id="13315" name="Text Box 6"/>
          <p:cNvSpPr txBox="1">
            <a:spLocks noChangeArrowheads="1"/>
          </p:cNvSpPr>
          <p:nvPr/>
        </p:nvSpPr>
        <p:spPr bwMode="auto">
          <a:xfrm>
            <a:off x="611188" y="2492375"/>
            <a:ext cx="8161337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solidFill>
                  <a:schemeClr val="accent2"/>
                </a:solidFill>
                <a:latin typeface="Calibri" pitchFamily="34" charset="0"/>
              </a:rPr>
              <a:t>Název projektu:		Učíme obrazem</a:t>
            </a:r>
          </a:p>
          <a:p>
            <a:r>
              <a:rPr lang="cs-CZ" b="1">
                <a:solidFill>
                  <a:schemeClr val="accent2"/>
                </a:solidFill>
                <a:latin typeface="Calibri" pitchFamily="34" charset="0"/>
              </a:rPr>
              <a:t>Šablona:		                  III/2</a:t>
            </a:r>
          </a:p>
          <a:p>
            <a:r>
              <a:rPr lang="cs-CZ" b="1">
                <a:solidFill>
                  <a:schemeClr val="accent2"/>
                </a:solidFill>
                <a:latin typeface="Calibri" pitchFamily="34" charset="0"/>
              </a:rPr>
              <a:t>Název výstupu:		Sluneční soustava.</a:t>
            </a:r>
          </a:p>
          <a:p>
            <a:r>
              <a:rPr lang="cs-CZ" b="1">
                <a:solidFill>
                  <a:schemeClr val="accent2"/>
                </a:solidFill>
                <a:latin typeface="Calibri" pitchFamily="34" charset="0"/>
              </a:rPr>
              <a:t>                                                    (EUPŠPřv3), Přv 5. r.</a:t>
            </a:r>
          </a:p>
          <a:p>
            <a:r>
              <a:rPr lang="cs-CZ" b="1">
                <a:solidFill>
                  <a:schemeClr val="accent2"/>
                </a:solidFill>
                <a:latin typeface="Calibri" pitchFamily="34" charset="0"/>
              </a:rPr>
              <a:t>Zpracoval:		Mgr. Kolaříková Lenka</a:t>
            </a:r>
            <a:r>
              <a:rPr lang="cs-CZ">
                <a:solidFill>
                  <a:schemeClr val="accent2"/>
                </a:solidFill>
                <a:latin typeface="Calibri" pitchFamily="34" charset="0"/>
              </a:rPr>
              <a:t> </a:t>
            </a:r>
          </a:p>
        </p:txBody>
      </p:sp>
      <p:pic>
        <p:nvPicPr>
          <p:cNvPr id="13316" name="Picture 7" descr="znak škol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3788" y="4114800"/>
            <a:ext cx="65024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>
          <a:xfrm>
            <a:off x="468313" y="549275"/>
            <a:ext cx="8229600" cy="1143000"/>
          </a:xfrm>
          <a:solidFill>
            <a:srgbClr val="FFFF66"/>
          </a:solidFill>
        </p:spPr>
        <p:txBody>
          <a:bodyPr/>
          <a:lstStyle/>
          <a:p>
            <a:r>
              <a:rPr lang="cs-CZ" sz="4800" b="1" smtClean="0"/>
              <a:t>SLUNEČNÍ SOUSTAVA</a:t>
            </a:r>
          </a:p>
        </p:txBody>
      </p:sp>
      <p:sp>
        <p:nvSpPr>
          <p:cNvPr id="14339" name="TextovéPole 5"/>
          <p:cNvSpPr txBox="1">
            <a:spLocks noChangeArrowheads="1"/>
          </p:cNvSpPr>
          <p:nvPr/>
        </p:nvSpPr>
        <p:spPr bwMode="auto">
          <a:xfrm>
            <a:off x="684213" y="2205038"/>
            <a:ext cx="7775575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cs-CZ" sz="2400">
                <a:latin typeface="Calibri" pitchFamily="34" charset="0"/>
              </a:rPr>
              <a:t> </a:t>
            </a:r>
            <a:r>
              <a:rPr lang="cs-CZ" sz="2400" b="1">
                <a:latin typeface="Calibri" pitchFamily="34" charset="0"/>
              </a:rPr>
              <a:t>slunce</a:t>
            </a:r>
          </a:p>
          <a:p>
            <a:endParaRPr lang="cs-CZ" sz="240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2400">
                <a:latin typeface="Calibri" pitchFamily="34" charset="0"/>
              </a:rPr>
              <a:t> </a:t>
            </a:r>
            <a:r>
              <a:rPr lang="cs-CZ" sz="2400" b="1">
                <a:latin typeface="Calibri" pitchFamily="34" charset="0"/>
              </a:rPr>
              <a:t>planety</a:t>
            </a:r>
            <a:r>
              <a:rPr lang="cs-CZ" sz="2400">
                <a:latin typeface="Calibri" pitchFamily="34" charset="0"/>
              </a:rPr>
              <a:t> se svými měsíci</a:t>
            </a:r>
          </a:p>
          <a:p>
            <a:endParaRPr lang="cs-CZ" sz="240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2400">
                <a:latin typeface="Calibri" pitchFamily="34" charset="0"/>
              </a:rPr>
              <a:t> </a:t>
            </a:r>
            <a:r>
              <a:rPr lang="cs-CZ" sz="2400" b="1">
                <a:latin typeface="Calibri" pitchFamily="34" charset="0"/>
              </a:rPr>
              <a:t>planetky</a:t>
            </a:r>
            <a:r>
              <a:rPr lang="cs-CZ" sz="2400">
                <a:latin typeface="Calibri" pitchFamily="34" charset="0"/>
              </a:rPr>
              <a:t> (menší i větší skaliska)</a:t>
            </a:r>
          </a:p>
          <a:p>
            <a:endParaRPr lang="cs-CZ" sz="240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2400">
                <a:latin typeface="Calibri" pitchFamily="34" charset="0"/>
              </a:rPr>
              <a:t> </a:t>
            </a:r>
            <a:r>
              <a:rPr lang="cs-CZ" sz="2400" b="1">
                <a:latin typeface="Calibri" pitchFamily="34" charset="0"/>
              </a:rPr>
              <a:t>komety</a:t>
            </a:r>
          </a:p>
          <a:p>
            <a:endParaRPr lang="cs-CZ" sz="240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2400">
                <a:latin typeface="Calibri" pitchFamily="34" charset="0"/>
              </a:rPr>
              <a:t> </a:t>
            </a:r>
            <a:r>
              <a:rPr lang="cs-CZ" sz="2400" b="1">
                <a:latin typeface="Calibri" pitchFamily="34" charset="0"/>
              </a:rPr>
              <a:t>meteorická tělesa </a:t>
            </a:r>
            <a:r>
              <a:rPr lang="cs-CZ" sz="2400">
                <a:latin typeface="Calibri" pitchFamily="34" charset="0"/>
              </a:rPr>
              <a:t>(kameny, kamínky, kovové úlomky, prach)</a:t>
            </a:r>
          </a:p>
          <a:p>
            <a:pPr>
              <a:buFontTx/>
              <a:buChar char="-"/>
            </a:pPr>
            <a:endParaRPr lang="cs-CZ" sz="2400">
              <a:latin typeface="Calibri" pitchFamily="34" charset="0"/>
            </a:endParaRPr>
          </a:p>
        </p:txBody>
      </p:sp>
      <p:pic>
        <p:nvPicPr>
          <p:cNvPr id="14340" name="Picture 2" descr="http://planety.astro.cz/obr/planety/soustava/solar_sy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72113" y="2060575"/>
            <a:ext cx="3671887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2988" y="549275"/>
            <a:ext cx="6913562" cy="1366838"/>
          </a:xfrm>
          <a:solidFill>
            <a:srgbClr val="FFFF66"/>
          </a:solidFill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/>
              <a:t>SLUNCE </a:t>
            </a:r>
            <a:r>
              <a:rPr lang="cs-CZ" dirty="0" smtClean="0"/>
              <a:t> - centrum sluneční soustavy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             - nejtěžší těleso sluneční soustavy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5363" name="Picture 7" descr="http://i.lidovky.cz/10/113/lngal/MK376d56_slun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1990725"/>
            <a:ext cx="4932363" cy="486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AutoShape 16" descr="http://vtm.zive.cz/files/imagecache/dust_filerenderer_small/upload/aktuality/slunce__povrch_jpg_4bfcc840ca.jpg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Calibri" pitchFamily="34" charset="0"/>
            </a:endParaRPr>
          </a:p>
        </p:txBody>
      </p:sp>
      <p:pic>
        <p:nvPicPr>
          <p:cNvPr id="15365" name="Picture 24" descr="http://t3.gstatic.com/images?q=tbn:ANd9GcSFolG-fjTntfHoDYRQfgazXW4D-2gGLcZlr2A-JCGHFtVrN48o5eXXdv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3068638"/>
            <a:ext cx="207645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PLANETY</a:t>
            </a:r>
          </a:p>
        </p:txBody>
      </p:sp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468313" y="1557338"/>
            <a:ext cx="8207375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cs-CZ" b="1" dirty="0">
                <a:latin typeface="Arial" pitchFamily="34" charset="0"/>
              </a:rPr>
              <a:t>Planety jsou v pořadí od Slunce:</a:t>
            </a:r>
          </a:p>
          <a:p>
            <a:pPr>
              <a:defRPr/>
            </a:pPr>
            <a:endParaRPr lang="cs-CZ" dirty="0">
              <a:latin typeface="Arial" pitchFamily="34" charset="0"/>
            </a:endParaRPr>
          </a:p>
          <a:p>
            <a:pPr>
              <a:defRPr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 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Merkur 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    </a:t>
            </a:r>
            <a:r>
              <a:rPr lang="cs-CZ" b="1" dirty="0">
                <a:latin typeface="Arial" pitchFamily="34" charset="0"/>
              </a:rPr>
              <a:t>☿</a:t>
            </a:r>
          </a:p>
          <a:p>
            <a:pPr>
              <a:defRPr/>
            </a:pPr>
            <a:endParaRPr lang="cs-CZ" dirty="0">
              <a:latin typeface="Arial" pitchFamily="34" charset="0"/>
            </a:endParaRPr>
          </a:p>
          <a:p>
            <a:pPr>
              <a:defRPr/>
            </a:pPr>
            <a:r>
              <a:rPr lang="cs-CZ" dirty="0">
                <a:latin typeface="Arial" pitchFamily="34" charset="0"/>
              </a:rPr>
              <a:t> 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Venuše</a:t>
            </a:r>
            <a:r>
              <a:rPr lang="cs-CZ" b="1" dirty="0">
                <a:latin typeface="Arial" pitchFamily="34" charset="0"/>
              </a:rPr>
              <a:t> </a:t>
            </a:r>
            <a:r>
              <a:rPr lang="cs-CZ" dirty="0">
                <a:latin typeface="Arial" pitchFamily="34" charset="0"/>
              </a:rPr>
              <a:t>    ♀</a:t>
            </a:r>
          </a:p>
          <a:p>
            <a:pPr>
              <a:defRPr/>
            </a:pPr>
            <a:endParaRPr lang="cs-CZ" dirty="0">
              <a:latin typeface="Arial" pitchFamily="34" charset="0"/>
            </a:endParaRPr>
          </a:p>
          <a:p>
            <a:pPr>
              <a:defRPr/>
            </a:pPr>
            <a:r>
              <a:rPr lang="cs-CZ" b="1" dirty="0">
                <a:latin typeface="Arial" pitchFamily="34" charset="0"/>
              </a:rPr>
              <a:t> 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Země </a:t>
            </a:r>
            <a:r>
              <a:rPr lang="cs-CZ" b="1" dirty="0">
                <a:latin typeface="Arial" pitchFamily="34" charset="0"/>
              </a:rPr>
              <a:t>      ♁</a:t>
            </a:r>
          </a:p>
          <a:p>
            <a:pPr>
              <a:defRPr/>
            </a:pPr>
            <a:endParaRPr lang="cs-CZ" dirty="0">
              <a:latin typeface="Arial" pitchFamily="34" charset="0"/>
            </a:endParaRPr>
          </a:p>
          <a:p>
            <a:pPr>
              <a:defRPr/>
            </a:pPr>
            <a:r>
              <a:rPr lang="cs-CZ" dirty="0">
                <a:latin typeface="Arial" pitchFamily="34" charset="0"/>
              </a:rPr>
              <a:t> 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Mars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 </a:t>
            </a:r>
            <a:r>
              <a:rPr lang="cs-CZ" dirty="0">
                <a:latin typeface="Arial" pitchFamily="34" charset="0"/>
              </a:rPr>
              <a:t>       </a:t>
            </a:r>
            <a:r>
              <a:rPr lang="cs-CZ" b="1" dirty="0">
                <a:latin typeface="Arial" pitchFamily="34" charset="0"/>
              </a:rPr>
              <a:t>♂</a:t>
            </a:r>
            <a:r>
              <a:rPr lang="cs-CZ" dirty="0">
                <a:latin typeface="Arial" pitchFamily="34" charset="0"/>
              </a:rPr>
              <a:t> </a:t>
            </a:r>
          </a:p>
          <a:p>
            <a:pPr>
              <a:defRPr/>
            </a:pPr>
            <a:endParaRPr lang="cs-CZ" dirty="0">
              <a:latin typeface="Arial" pitchFamily="34" charset="0"/>
            </a:endParaRPr>
          </a:p>
          <a:p>
            <a:pPr>
              <a:defRPr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 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Jupiter</a:t>
            </a:r>
            <a:r>
              <a:rPr lang="cs-CZ" b="1" dirty="0">
                <a:latin typeface="Arial" pitchFamily="34" charset="0"/>
              </a:rPr>
              <a:t> </a:t>
            </a:r>
            <a:r>
              <a:rPr lang="cs-CZ" dirty="0">
                <a:latin typeface="Arial" pitchFamily="34" charset="0"/>
              </a:rPr>
              <a:t>   </a:t>
            </a:r>
            <a:r>
              <a:rPr lang="cs-CZ" b="1" dirty="0">
                <a:latin typeface="Arial" pitchFamily="34" charset="0"/>
              </a:rPr>
              <a:t>♃</a:t>
            </a:r>
          </a:p>
          <a:p>
            <a:pPr>
              <a:defRPr/>
            </a:pPr>
            <a:endParaRPr lang="cs-CZ" dirty="0">
              <a:latin typeface="Arial" pitchFamily="34" charset="0"/>
            </a:endParaRPr>
          </a:p>
          <a:p>
            <a:pPr>
              <a:defRPr/>
            </a:pPr>
            <a:r>
              <a:rPr lang="cs-CZ" dirty="0">
                <a:latin typeface="Arial" pitchFamily="34" charset="0"/>
              </a:rPr>
              <a:t> 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Saturn</a:t>
            </a:r>
            <a:r>
              <a:rPr lang="cs-CZ" dirty="0">
                <a:latin typeface="Arial" pitchFamily="34" charset="0"/>
              </a:rPr>
              <a:t>    </a:t>
            </a:r>
            <a:r>
              <a:rPr lang="cs-CZ" b="1" dirty="0">
                <a:latin typeface="Arial" pitchFamily="34" charset="0"/>
              </a:rPr>
              <a:t>♄</a:t>
            </a:r>
          </a:p>
          <a:p>
            <a:pPr>
              <a:defRPr/>
            </a:pPr>
            <a:endParaRPr lang="cs-CZ" dirty="0">
              <a:latin typeface="Arial" pitchFamily="34" charset="0"/>
            </a:endParaRPr>
          </a:p>
          <a:p>
            <a:pPr>
              <a:defRPr/>
            </a:pPr>
            <a:r>
              <a:rPr lang="cs-CZ" dirty="0">
                <a:latin typeface="Arial" pitchFamily="34" charset="0"/>
              </a:rPr>
              <a:t> 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Uran</a:t>
            </a:r>
            <a:r>
              <a:rPr lang="cs-CZ" dirty="0">
                <a:latin typeface="Arial" pitchFamily="34" charset="0"/>
              </a:rPr>
              <a:t>       </a:t>
            </a:r>
            <a:r>
              <a:rPr lang="cs-CZ" b="1" dirty="0">
                <a:latin typeface="Arial" pitchFamily="34" charset="0"/>
              </a:rPr>
              <a:t>♅  </a:t>
            </a:r>
            <a:r>
              <a:rPr lang="cs-CZ" dirty="0">
                <a:latin typeface="Arial" pitchFamily="34" charset="0"/>
              </a:rPr>
              <a:t> </a:t>
            </a:r>
          </a:p>
          <a:p>
            <a:pPr>
              <a:defRPr/>
            </a:pPr>
            <a:endParaRPr lang="cs-CZ" dirty="0">
              <a:latin typeface="Arial" pitchFamily="34" charset="0"/>
            </a:endParaRPr>
          </a:p>
          <a:p>
            <a:pPr>
              <a:defRPr/>
            </a:pPr>
            <a:r>
              <a:rPr lang="cs-CZ" dirty="0">
                <a:latin typeface="Arial" pitchFamily="34" charset="0"/>
              </a:rPr>
              <a:t> 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Neptun</a:t>
            </a:r>
            <a:r>
              <a:rPr lang="cs-CZ" b="1" dirty="0">
                <a:solidFill>
                  <a:srgbClr val="666699"/>
                </a:solidFill>
                <a:latin typeface="Arial" pitchFamily="34" charset="0"/>
              </a:rPr>
              <a:t>   </a:t>
            </a:r>
            <a:r>
              <a:rPr lang="cs-CZ" b="1" dirty="0">
                <a:latin typeface="Arial" pitchFamily="34" charset="0"/>
              </a:rPr>
              <a:t>♆</a:t>
            </a:r>
          </a:p>
        </p:txBody>
      </p:sp>
      <p:pic>
        <p:nvPicPr>
          <p:cNvPr id="16388" name="Picture 2" descr="Astronomický symbol Uranu">
            <a:hlinkClick r:id="rId2" tooltip="Astronomický symbol Uranu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674475" y="90488"/>
            <a:ext cx="952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2" descr="http://planety.astro.cz/obr/planety/soustava/slunecnisoustav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79650" y="2276475"/>
            <a:ext cx="6864350" cy="386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smtClean="0"/>
              <a:t>- planety obíhají po eliptických drahách </a:t>
            </a:r>
            <a:br>
              <a:rPr lang="cs-CZ" sz="3200" smtClean="0"/>
            </a:br>
            <a:r>
              <a:rPr lang="cs-CZ" sz="3200" smtClean="0"/>
              <a:t>     kolem Slunce</a:t>
            </a:r>
          </a:p>
        </p:txBody>
      </p:sp>
      <p:pic>
        <p:nvPicPr>
          <p:cNvPr id="17411" name="Picture 2" descr="http://planety.astro.cz/obr/planety/soustava/solar_sy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752600"/>
            <a:ext cx="8135938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>
          <a:xfrm>
            <a:off x="468313" y="476250"/>
            <a:ext cx="3743325" cy="941388"/>
          </a:xfrm>
        </p:spPr>
        <p:txBody>
          <a:bodyPr/>
          <a:lstStyle/>
          <a:p>
            <a:r>
              <a:rPr lang="cs-CZ" b="1" smtClean="0"/>
              <a:t>MERKUR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>
          <a:xfrm>
            <a:off x="5003800" y="4365625"/>
            <a:ext cx="3898900" cy="1943100"/>
          </a:xfrm>
        </p:spPr>
        <p:txBody>
          <a:bodyPr/>
          <a:lstStyle/>
          <a:p>
            <a:r>
              <a:rPr lang="cs-CZ" sz="1800" smtClean="0"/>
              <a:t>obíhá nejblíže u Slunce</a:t>
            </a:r>
          </a:p>
          <a:p>
            <a:r>
              <a:rPr lang="cs-CZ" sz="1800" smtClean="0"/>
              <a:t>nejmenší planeta sluneční soustavy</a:t>
            </a:r>
          </a:p>
          <a:p>
            <a:r>
              <a:rPr lang="cs-CZ" sz="1800" b="1" smtClean="0"/>
              <a:t>POVRCH:</a:t>
            </a:r>
            <a:r>
              <a:rPr lang="cs-CZ" sz="1800" smtClean="0"/>
              <a:t> připomíná měsíční krajinu, pokryt krátery</a:t>
            </a:r>
          </a:p>
          <a:p>
            <a:r>
              <a:rPr lang="cs-CZ" sz="1800" smtClean="0"/>
              <a:t>chybí tam vzduch i voda</a:t>
            </a:r>
          </a:p>
        </p:txBody>
      </p:sp>
      <p:sp>
        <p:nvSpPr>
          <p:cNvPr id="18436" name="AutoShape 2" descr="http://img.blesk.cz/static/old_abc/tistene_ABC/2008/22/20-merkur2-cesta.jpg"/>
          <p:cNvSpPr>
            <a:spLocks noChangeAspect="1" noChangeArrowheads="1"/>
          </p:cNvSpPr>
          <p:nvPr/>
        </p:nvSpPr>
        <p:spPr bwMode="auto">
          <a:xfrm>
            <a:off x="155575" y="-1919288"/>
            <a:ext cx="4286250" cy="4000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18437" name="AutoShape 4" descr="http://img.blesk.cz/static/old_abc/tistene_ABC/2008/22/20-merkur2-cesta.jpg"/>
          <p:cNvSpPr>
            <a:spLocks noChangeAspect="1" noChangeArrowheads="1"/>
          </p:cNvSpPr>
          <p:nvPr/>
        </p:nvSpPr>
        <p:spPr bwMode="auto">
          <a:xfrm>
            <a:off x="155575" y="-1919288"/>
            <a:ext cx="4286250" cy="4000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18438" name="AutoShape 6" descr="http://img.blesk.cz/static/old_abc/tistene_ABC/2008/22/20-merkur2-cesta.jpg"/>
          <p:cNvSpPr>
            <a:spLocks noChangeAspect="1" noChangeArrowheads="1"/>
          </p:cNvSpPr>
          <p:nvPr/>
        </p:nvSpPr>
        <p:spPr bwMode="auto">
          <a:xfrm>
            <a:off x="155575" y="-1919288"/>
            <a:ext cx="4286250" cy="4000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18439" name="AutoShape 8" descr="http://planety.astro.cz/obr/planety/soustava/zeme_merkur.png"/>
          <p:cNvSpPr>
            <a:spLocks noChangeAspect="1" noChangeArrowheads="1"/>
          </p:cNvSpPr>
          <p:nvPr/>
        </p:nvSpPr>
        <p:spPr bwMode="auto">
          <a:xfrm>
            <a:off x="155575" y="-2109788"/>
            <a:ext cx="6305550" cy="4410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18440" name="AutoShape 10" descr="http://planety.astro.cz/obr/planety/soustava/zeme_merkur.png"/>
          <p:cNvSpPr>
            <a:spLocks noChangeAspect="1" noChangeArrowheads="1"/>
          </p:cNvSpPr>
          <p:nvPr/>
        </p:nvSpPr>
        <p:spPr bwMode="auto">
          <a:xfrm>
            <a:off x="155575" y="-2109788"/>
            <a:ext cx="6305550" cy="4410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Calibri" pitchFamily="34" charset="0"/>
            </a:endParaRPr>
          </a:p>
        </p:txBody>
      </p:sp>
      <p:pic>
        <p:nvPicPr>
          <p:cNvPr id="18441" name="Picture 18" descr="http://planety.astro.cz/obr/planety/merkur/mer10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60575"/>
            <a:ext cx="4797425" cy="479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20" descr="http://planety.astro.cz/obr/planety/merkur/merkt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0"/>
            <a:ext cx="43561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3" name="Obdélník 13"/>
          <p:cNvSpPr>
            <a:spLocks noChangeArrowheads="1"/>
          </p:cNvSpPr>
          <p:nvPr/>
        </p:nvSpPr>
        <p:spPr bwMode="auto">
          <a:xfrm>
            <a:off x="3419475" y="476250"/>
            <a:ext cx="1420813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9600"/>
              <a:t>☿</a:t>
            </a:r>
            <a:endParaRPr lang="cs-CZ" sz="96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/>
          </p:nvPr>
        </p:nvSpPr>
        <p:spPr>
          <a:xfrm>
            <a:off x="1331913" y="260350"/>
            <a:ext cx="3311525" cy="1143000"/>
          </a:xfrm>
        </p:spPr>
        <p:txBody>
          <a:bodyPr/>
          <a:lstStyle/>
          <a:p>
            <a:r>
              <a:rPr lang="cs-CZ" b="1" smtClean="0"/>
              <a:t>VENUŠE</a:t>
            </a:r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>
          <a:xfrm>
            <a:off x="6227763" y="2708275"/>
            <a:ext cx="2773362" cy="3960813"/>
          </a:xfrm>
        </p:spPr>
        <p:txBody>
          <a:bodyPr/>
          <a:lstStyle/>
          <a:p>
            <a:r>
              <a:rPr lang="cs-CZ" sz="1800" smtClean="0"/>
              <a:t>druhá planeta od Slunce</a:t>
            </a:r>
          </a:p>
          <a:p>
            <a:r>
              <a:rPr lang="cs-CZ" sz="1800" smtClean="0"/>
              <a:t>pojmenovaná po římské bohyni lásky a krásy – Venuši</a:t>
            </a:r>
          </a:p>
          <a:p>
            <a:r>
              <a:rPr lang="cs-CZ" sz="1800" smtClean="0"/>
              <a:t>velikostí podobná naší Zemi</a:t>
            </a:r>
          </a:p>
          <a:p>
            <a:r>
              <a:rPr lang="cs-CZ" sz="1800" b="1" smtClean="0"/>
              <a:t>POVRCH:</a:t>
            </a:r>
            <a:r>
              <a:rPr lang="cs-CZ" sz="1800" smtClean="0"/>
              <a:t> kamenitý</a:t>
            </a:r>
          </a:p>
          <a:p>
            <a:r>
              <a:rPr lang="cs-CZ" sz="1800" smtClean="0"/>
              <a:t>ze Země ji lze vidět před svítáním (JITŘENKA)  nebo po soumraku (VEČERNICE)</a:t>
            </a:r>
          </a:p>
        </p:txBody>
      </p:sp>
      <p:pic>
        <p:nvPicPr>
          <p:cNvPr id="19460" name="Picture 2" descr="http://michalvurm.bloger.cz/obrazky/michalvurm.bloger.cz/venuse_2.jpg"/>
          <p:cNvPicPr>
            <a:picLocks noChangeAspect="1" noChangeArrowheads="1"/>
          </p:cNvPicPr>
          <p:nvPr/>
        </p:nvPicPr>
        <p:blipFill>
          <a:blip r:embed="rId2"/>
          <a:srcRect l="17030" r="17204"/>
          <a:stretch>
            <a:fillRect/>
          </a:stretch>
        </p:blipFill>
        <p:spPr bwMode="auto">
          <a:xfrm>
            <a:off x="0" y="1557338"/>
            <a:ext cx="5976938" cy="530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2" descr="http://planety.astro.cz/obr/planety/venuse/venglob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4025" y="0"/>
            <a:ext cx="2339975" cy="238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Obdélník 6"/>
          <p:cNvSpPr>
            <a:spLocks noChangeArrowheads="1"/>
          </p:cNvSpPr>
          <p:nvPr/>
        </p:nvSpPr>
        <p:spPr bwMode="auto">
          <a:xfrm>
            <a:off x="4500563" y="0"/>
            <a:ext cx="11080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8000"/>
              <a:t>♀</a:t>
            </a:r>
            <a:endParaRPr lang="cs-CZ" sz="8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/>
          </p:cNvSpPr>
          <p:nvPr>
            <p:ph type="title"/>
          </p:nvPr>
        </p:nvSpPr>
        <p:spPr>
          <a:xfrm>
            <a:off x="1258888" y="188913"/>
            <a:ext cx="3106737" cy="1143000"/>
          </a:xfrm>
        </p:spPr>
        <p:txBody>
          <a:bodyPr/>
          <a:lstStyle/>
          <a:p>
            <a:r>
              <a:rPr lang="cs-CZ" b="1" smtClean="0"/>
              <a:t>ZEMĚ</a:t>
            </a:r>
          </a:p>
        </p:txBody>
      </p:sp>
      <p:sp>
        <p:nvSpPr>
          <p:cNvPr id="20483" name="Zástupný symbol pro obsah 2"/>
          <p:cNvSpPr>
            <a:spLocks noGrp="1"/>
          </p:cNvSpPr>
          <p:nvPr>
            <p:ph idx="1"/>
          </p:nvPr>
        </p:nvSpPr>
        <p:spPr>
          <a:xfrm>
            <a:off x="5795963" y="692150"/>
            <a:ext cx="3024187" cy="5473700"/>
          </a:xfrm>
        </p:spPr>
        <p:txBody>
          <a:bodyPr/>
          <a:lstStyle/>
          <a:p>
            <a:r>
              <a:rPr lang="cs-CZ" sz="1800" smtClean="0"/>
              <a:t>třetí planeta sluneční soustavy</a:t>
            </a:r>
          </a:p>
          <a:p>
            <a:r>
              <a:rPr lang="cs-CZ" sz="1800" smtClean="0"/>
              <a:t>vznik před 4,6 miliardami let</a:t>
            </a:r>
          </a:p>
          <a:p>
            <a:r>
              <a:rPr lang="cs-CZ" sz="1800" smtClean="0"/>
              <a:t>obíhá kolem Slunce v příznivé vzdálenosti (není na ní příliš horko ani velký mráz)</a:t>
            </a:r>
          </a:p>
          <a:p>
            <a:r>
              <a:rPr lang="cs-CZ" sz="1800" smtClean="0"/>
              <a:t>jediná planeta, na které je život</a:t>
            </a:r>
          </a:p>
          <a:p>
            <a:r>
              <a:rPr lang="cs-CZ" sz="1800" smtClean="0"/>
              <a:t>označována jako </a:t>
            </a:r>
            <a:r>
              <a:rPr lang="cs-CZ" sz="1800" b="1" smtClean="0"/>
              <a:t>MODRÁ PLANETA</a:t>
            </a:r>
          </a:p>
          <a:p>
            <a:r>
              <a:rPr lang="cs-CZ" sz="1800" smtClean="0"/>
              <a:t>modré plochy – moře, oceány, hnědé a zelené – pevniny, bílá barva – oblaka</a:t>
            </a:r>
          </a:p>
          <a:p>
            <a:r>
              <a:rPr lang="cs-CZ" sz="1800" smtClean="0"/>
              <a:t>má jedinou přirozenou družici – Měsíc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endParaRPr lang="cs-CZ" sz="1800" smtClean="0"/>
          </a:p>
          <a:p>
            <a:endParaRPr lang="cs-CZ" sz="1800" smtClean="0"/>
          </a:p>
        </p:txBody>
      </p:sp>
      <p:pic>
        <p:nvPicPr>
          <p:cNvPr id="20484" name="Picture 2" descr="http://planety.astro.cz/obr/planety/zeme/zeme2_lar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12875"/>
            <a:ext cx="5445125" cy="544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2" descr="Pokus2_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l="32130"/>
          <a:stretch>
            <a:fillRect/>
          </a:stretch>
        </p:blipFill>
        <p:spPr bwMode="auto">
          <a:xfrm>
            <a:off x="0" y="5214938"/>
            <a:ext cx="1914525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1907704" y="6457890"/>
            <a:ext cx="3635895" cy="40011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rPr>
              <a:t>             naše </a:t>
            </a:r>
            <a:r>
              <a:rPr lang="cs-CZ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</a:rPr>
              <a:t>rodná</a:t>
            </a:r>
            <a:r>
              <a:rPr lang="cs-CZ" sz="20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rPr>
              <a:t> planeta</a:t>
            </a:r>
            <a:endParaRPr lang="cs-CZ" sz="20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n-lt"/>
            </a:endParaRPr>
          </a:p>
        </p:txBody>
      </p:sp>
      <p:sp>
        <p:nvSpPr>
          <p:cNvPr id="20487" name="Obdélník 6"/>
          <p:cNvSpPr>
            <a:spLocks noChangeArrowheads="1"/>
          </p:cNvSpPr>
          <p:nvPr/>
        </p:nvSpPr>
        <p:spPr bwMode="auto">
          <a:xfrm>
            <a:off x="3779838" y="0"/>
            <a:ext cx="12160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8000"/>
              <a:t>♁</a:t>
            </a:r>
            <a:endParaRPr lang="cs-CZ" sz="8000">
              <a:latin typeface="Calibri" pitchFamily="34" charset="0"/>
            </a:endParaRPr>
          </a:p>
        </p:txBody>
      </p:sp>
      <p:pic>
        <p:nvPicPr>
          <p:cNvPr id="20488" name="Picture 2" descr="http://www.planetarium.cz/program/IMG_porady/Obloha_pro_zvidave_deti_ik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01038" y="5732463"/>
            <a:ext cx="842962" cy="112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508625" y="3933825"/>
            <a:ext cx="3455988" cy="2735263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 smtClean="0"/>
              <a:t>čtvrtá planeta od Slunce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 smtClean="0"/>
              <a:t>POVRCH: hory, sopky, hluboká údolí, pouště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 smtClean="0"/>
              <a:t>načervenalá barva – označován jako </a:t>
            </a:r>
            <a:r>
              <a:rPr lang="cs-CZ" sz="1800" b="1" dirty="0" smtClean="0"/>
              <a:t>RUDÁ PLANETA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 smtClean="0"/>
              <a:t>kdysi na něm tekly mohutné řeky, mělké oceány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 smtClean="0"/>
              <a:t>dnes vody málo, ledová vrstvička kolem pólů → polární čepičky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800" dirty="0" smtClean="0"/>
              <a:t>dva malé měsíce: </a:t>
            </a:r>
            <a:r>
              <a:rPr lang="cs-CZ" sz="1800" dirty="0" err="1" smtClean="0"/>
              <a:t>Phobos</a:t>
            </a:r>
            <a:r>
              <a:rPr lang="cs-CZ" sz="1800" dirty="0" smtClean="0"/>
              <a:t>, </a:t>
            </a:r>
            <a:r>
              <a:rPr lang="cs-CZ" sz="1800" dirty="0" err="1" smtClean="0"/>
              <a:t>Deimos</a:t>
            </a:r>
            <a:endParaRPr lang="cs-CZ" sz="1800" dirty="0"/>
          </a:p>
        </p:txBody>
      </p:sp>
      <p:pic>
        <p:nvPicPr>
          <p:cNvPr id="21507" name="Picture 4" descr="http://planety.astro.cz/obr/planety/mars/mars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93838"/>
            <a:ext cx="5364163" cy="536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Nadpis 1"/>
          <p:cNvSpPr>
            <a:spLocks noGrp="1"/>
          </p:cNvSpPr>
          <p:nvPr>
            <p:ph type="title"/>
          </p:nvPr>
        </p:nvSpPr>
        <p:spPr>
          <a:xfrm>
            <a:off x="827088" y="188913"/>
            <a:ext cx="3756025" cy="1143000"/>
          </a:xfrm>
        </p:spPr>
        <p:txBody>
          <a:bodyPr/>
          <a:lstStyle/>
          <a:p>
            <a:r>
              <a:rPr lang="cs-CZ" b="1" smtClean="0">
                <a:solidFill>
                  <a:srgbClr val="000000"/>
                </a:solidFill>
              </a:rPr>
              <a:t>MARS</a:t>
            </a:r>
          </a:p>
        </p:txBody>
      </p:sp>
      <p:pic>
        <p:nvPicPr>
          <p:cNvPr id="21509" name="Picture 2" descr="Mars_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l="18900" r="20621"/>
          <a:stretch>
            <a:fillRect/>
          </a:stretch>
        </p:blipFill>
        <p:spPr bwMode="auto">
          <a:xfrm>
            <a:off x="5359400" y="0"/>
            <a:ext cx="3784600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Obdélník 10"/>
          <p:cNvSpPr>
            <a:spLocks noChangeArrowheads="1"/>
          </p:cNvSpPr>
          <p:nvPr/>
        </p:nvSpPr>
        <p:spPr bwMode="auto">
          <a:xfrm>
            <a:off x="3924300" y="188913"/>
            <a:ext cx="10541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6600" b="1"/>
              <a:t>♂</a:t>
            </a:r>
            <a:r>
              <a:rPr lang="cs-CZ" sz="6600"/>
              <a:t> </a:t>
            </a:r>
            <a:endParaRPr lang="cs-CZ" sz="66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22531" name="Zástupný symbol pro obsah 2"/>
          <p:cNvSpPr>
            <a:spLocks noGrp="1"/>
          </p:cNvSpPr>
          <p:nvPr>
            <p:ph idx="1"/>
          </p:nvPr>
        </p:nvSpPr>
        <p:spPr>
          <a:xfrm>
            <a:off x="5508625" y="4076700"/>
            <a:ext cx="3455988" cy="2476500"/>
          </a:xfrm>
        </p:spPr>
        <p:txBody>
          <a:bodyPr/>
          <a:lstStyle/>
          <a:p>
            <a:r>
              <a:rPr lang="cs-CZ" sz="1800" smtClean="0"/>
              <a:t>pátá planeta od Slunce</a:t>
            </a:r>
          </a:p>
          <a:p>
            <a:r>
              <a:rPr lang="cs-CZ" sz="1800" smtClean="0"/>
              <a:t>největší planeta (</a:t>
            </a:r>
            <a:r>
              <a:rPr lang="cs-CZ" sz="1800" b="1" smtClean="0"/>
              <a:t>PLYNNÝ OBR</a:t>
            </a:r>
            <a:r>
              <a:rPr lang="cs-CZ" sz="1800" smtClean="0"/>
              <a:t>)</a:t>
            </a:r>
          </a:p>
          <a:p>
            <a:r>
              <a:rPr lang="cs-CZ" sz="1800" smtClean="0"/>
              <a:t>hmotnost 2,5x větší než všechny planety dohromady</a:t>
            </a:r>
          </a:p>
          <a:p>
            <a:r>
              <a:rPr lang="cs-CZ" sz="1800" smtClean="0"/>
              <a:t>teplota: - 130°C</a:t>
            </a:r>
          </a:p>
          <a:p>
            <a:r>
              <a:rPr lang="cs-CZ" sz="1800" smtClean="0"/>
              <a:t>má 63 měsíců, čtyři největší:  </a:t>
            </a:r>
            <a:r>
              <a:rPr lang="cs-CZ" sz="1800" b="1" smtClean="0"/>
              <a:t>Io, Europa, Ganymed, Callisto </a:t>
            </a:r>
          </a:p>
          <a:p>
            <a:endParaRPr lang="cs-CZ" sz="1800" smtClean="0"/>
          </a:p>
          <a:p>
            <a:endParaRPr lang="cs-CZ" sz="1800" smtClean="0"/>
          </a:p>
        </p:txBody>
      </p:sp>
      <p:pic>
        <p:nvPicPr>
          <p:cNvPr id="22532" name="Picture 4" descr="http://planety.astro.cz/obr/planety/jupiter/redspot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44675"/>
            <a:ext cx="5273675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2" descr="Jupiter2_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l="42061"/>
          <a:stretch>
            <a:fillRect/>
          </a:stretch>
        </p:blipFill>
        <p:spPr bwMode="auto">
          <a:xfrm>
            <a:off x="0" y="5011738"/>
            <a:ext cx="1835150" cy="184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4" name="TextovéPole 5"/>
          <p:cNvSpPr txBox="1">
            <a:spLocks noChangeArrowheads="1"/>
          </p:cNvSpPr>
          <p:nvPr/>
        </p:nvSpPr>
        <p:spPr bwMode="auto">
          <a:xfrm>
            <a:off x="539750" y="476250"/>
            <a:ext cx="40322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4400" b="1">
                <a:latin typeface="Calibri" pitchFamily="34" charset="0"/>
              </a:rPr>
              <a:t>JUPITER</a:t>
            </a:r>
          </a:p>
        </p:txBody>
      </p:sp>
      <p:pic>
        <p:nvPicPr>
          <p:cNvPr id="22535" name="Picture 2" descr="http://planety.astro.cz/obr/planety/jupiter/jupsystm.jpg"/>
          <p:cNvPicPr>
            <a:picLocks noChangeAspect="1" noChangeArrowheads="1"/>
          </p:cNvPicPr>
          <p:nvPr/>
        </p:nvPicPr>
        <p:blipFill>
          <a:blip r:embed="rId5"/>
          <a:srcRect l="11717" t="3690" r="13589" b="9589"/>
          <a:stretch>
            <a:fillRect/>
          </a:stretch>
        </p:blipFill>
        <p:spPr bwMode="auto">
          <a:xfrm>
            <a:off x="5267325" y="0"/>
            <a:ext cx="3876675" cy="357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6" name="Obdélník 7"/>
          <p:cNvSpPr>
            <a:spLocks noChangeArrowheads="1"/>
          </p:cNvSpPr>
          <p:nvPr/>
        </p:nvSpPr>
        <p:spPr bwMode="auto">
          <a:xfrm>
            <a:off x="3779838" y="260350"/>
            <a:ext cx="12160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8000"/>
              <a:t>♃</a:t>
            </a:r>
            <a:endParaRPr lang="cs-CZ" sz="8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ástupný symbol pro obsah 2"/>
          <p:cNvSpPr>
            <a:spLocks noGrp="1"/>
          </p:cNvSpPr>
          <p:nvPr>
            <p:ph idx="1"/>
          </p:nvPr>
        </p:nvSpPr>
        <p:spPr>
          <a:xfrm>
            <a:off x="5795963" y="2492375"/>
            <a:ext cx="3168650" cy="4249738"/>
          </a:xfrm>
        </p:spPr>
        <p:txBody>
          <a:bodyPr/>
          <a:lstStyle/>
          <a:p>
            <a:r>
              <a:rPr lang="cs-CZ" sz="1800" smtClean="0"/>
              <a:t>šestá planeta</a:t>
            </a:r>
          </a:p>
          <a:p>
            <a:r>
              <a:rPr lang="cs-CZ" sz="1800" smtClean="0"/>
              <a:t>druhá největší planeta (</a:t>
            </a:r>
            <a:r>
              <a:rPr lang="cs-CZ" sz="1800" b="1" smtClean="0"/>
              <a:t>PLYNNÝ OBR</a:t>
            </a:r>
            <a:r>
              <a:rPr lang="cs-CZ" sz="1800" smtClean="0"/>
              <a:t>)</a:t>
            </a:r>
          </a:p>
          <a:p>
            <a:r>
              <a:rPr lang="cs-CZ" sz="1800" smtClean="0"/>
              <a:t>Teplota: -140°C</a:t>
            </a:r>
          </a:p>
          <a:p>
            <a:r>
              <a:rPr lang="cs-CZ" sz="1800" smtClean="0"/>
              <a:t>jeden oběh okolo Slunce vykoná Saturn za 29,46 pozemského roku</a:t>
            </a:r>
          </a:p>
          <a:p>
            <a:r>
              <a:rPr lang="cs-CZ" sz="1800" smtClean="0"/>
              <a:t>výrazné prsteny ze Země pozorovatelné i malými dalekohledy</a:t>
            </a:r>
          </a:p>
          <a:p>
            <a:r>
              <a:rPr lang="cs-CZ" sz="1800" smtClean="0"/>
              <a:t>prsteny tvořeny: jemný prach, kameny</a:t>
            </a:r>
          </a:p>
          <a:p>
            <a:r>
              <a:rPr lang="cs-CZ" sz="1800" smtClean="0"/>
              <a:t>60 měsíců, největší </a:t>
            </a:r>
            <a:r>
              <a:rPr lang="cs-CZ" sz="1800" b="1" smtClean="0"/>
              <a:t>Titan</a:t>
            </a:r>
          </a:p>
        </p:txBody>
      </p:sp>
      <p:pic>
        <p:nvPicPr>
          <p:cNvPr id="23555" name="Picture 2" descr="http://planety.astro.cz/obr/planety/saturn/saturn0402_cassini_big.jpg"/>
          <p:cNvPicPr>
            <a:picLocks noChangeAspect="1" noChangeArrowheads="1"/>
          </p:cNvPicPr>
          <p:nvPr/>
        </p:nvPicPr>
        <p:blipFill>
          <a:blip r:embed="rId2"/>
          <a:srcRect t="5241" b="418"/>
          <a:stretch>
            <a:fillRect/>
          </a:stretch>
        </p:blipFill>
        <p:spPr bwMode="auto">
          <a:xfrm>
            <a:off x="0" y="1557338"/>
            <a:ext cx="5481638" cy="530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447484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SATURN</a:t>
            </a:r>
            <a:endParaRPr lang="cs-CZ" b="1" dirty="0"/>
          </a:p>
        </p:txBody>
      </p:sp>
      <p:pic>
        <p:nvPicPr>
          <p:cNvPr id="23557" name="Picture 2" descr="http://upload.wikimedia.org/wikipedia/commons/0/09/Saturn-cassini-March-27-20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84888" y="0"/>
            <a:ext cx="3059112" cy="227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Obdélník 5"/>
          <p:cNvSpPr>
            <a:spLocks noChangeArrowheads="1"/>
          </p:cNvSpPr>
          <p:nvPr/>
        </p:nvSpPr>
        <p:spPr bwMode="auto">
          <a:xfrm>
            <a:off x="4067175" y="115888"/>
            <a:ext cx="12160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8000"/>
              <a:t>♄</a:t>
            </a:r>
            <a:endParaRPr lang="cs-CZ" sz="8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>
          <a:xfrm>
            <a:off x="5724525" y="3500438"/>
            <a:ext cx="3024188" cy="2376487"/>
          </a:xfrm>
        </p:spPr>
        <p:txBody>
          <a:bodyPr/>
          <a:lstStyle/>
          <a:p>
            <a:r>
              <a:rPr lang="cs-CZ" sz="1800" smtClean="0"/>
              <a:t>sedmá planeta</a:t>
            </a:r>
          </a:p>
          <a:p>
            <a:r>
              <a:rPr lang="cs-CZ" sz="1800" smtClean="0"/>
              <a:t>modrozelená barva</a:t>
            </a:r>
          </a:p>
          <a:p>
            <a:r>
              <a:rPr lang="cs-CZ" sz="1800" smtClean="0"/>
              <a:t>třetí největší planeta (</a:t>
            </a:r>
            <a:r>
              <a:rPr lang="cs-CZ" sz="1800" b="1" smtClean="0"/>
              <a:t>PLYNNÝ OBR</a:t>
            </a:r>
            <a:r>
              <a:rPr lang="cs-CZ" sz="1800" smtClean="0"/>
              <a:t>), </a:t>
            </a:r>
            <a:r>
              <a:rPr lang="cs-CZ" sz="1800" b="1" smtClean="0"/>
              <a:t>LEDOVÝ OBR</a:t>
            </a:r>
          </a:p>
          <a:p>
            <a:r>
              <a:rPr lang="cs-CZ" sz="1800" smtClean="0"/>
              <a:t>POVRCH: led, kamení</a:t>
            </a:r>
          </a:p>
          <a:p>
            <a:r>
              <a:rPr lang="cs-CZ" sz="1800" smtClean="0"/>
              <a:t>15 měsíců</a:t>
            </a:r>
          </a:p>
          <a:p>
            <a:pPr>
              <a:buFont typeface="Arial" charset="0"/>
              <a:buNone/>
            </a:pPr>
            <a:endParaRPr lang="cs-CZ" sz="1800" b="1" smtClean="0"/>
          </a:p>
          <a:p>
            <a:pPr>
              <a:buFont typeface="Arial" charset="0"/>
              <a:buNone/>
            </a:pPr>
            <a:endParaRPr lang="cs-CZ" sz="1800" b="1" smtClean="0"/>
          </a:p>
          <a:p>
            <a:endParaRPr lang="cs-CZ" sz="1800" smtClean="0"/>
          </a:p>
          <a:p>
            <a:endParaRPr lang="cs-CZ" sz="1800" smtClean="0"/>
          </a:p>
        </p:txBody>
      </p:sp>
      <p:pic>
        <p:nvPicPr>
          <p:cNvPr id="24579" name="Picture 2" descr="http://planety.astro.cz/obr/planety/uran/ur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65275"/>
            <a:ext cx="5292725" cy="529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Nadpis 1"/>
          <p:cNvSpPr>
            <a:spLocks noGrp="1"/>
          </p:cNvSpPr>
          <p:nvPr>
            <p:ph type="title"/>
          </p:nvPr>
        </p:nvSpPr>
        <p:spPr>
          <a:xfrm>
            <a:off x="539750" y="260350"/>
            <a:ext cx="4103688" cy="1143000"/>
          </a:xfrm>
        </p:spPr>
        <p:txBody>
          <a:bodyPr/>
          <a:lstStyle/>
          <a:p>
            <a:r>
              <a:rPr lang="cs-CZ" b="1" smtClean="0"/>
              <a:t>URAN</a:t>
            </a:r>
          </a:p>
        </p:txBody>
      </p:sp>
      <p:pic>
        <p:nvPicPr>
          <p:cNvPr id="24581" name="Picture 4" descr="Soubor:Uranus rings and moons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4888" y="0"/>
            <a:ext cx="2411412" cy="241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2" name="Obdélník 5"/>
          <p:cNvSpPr>
            <a:spLocks noChangeArrowheads="1"/>
          </p:cNvSpPr>
          <p:nvPr/>
        </p:nvSpPr>
        <p:spPr bwMode="auto">
          <a:xfrm>
            <a:off x="3924300" y="260350"/>
            <a:ext cx="13668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7200"/>
              <a:t>♅ </a:t>
            </a:r>
            <a:endParaRPr lang="cs-CZ" sz="72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sah 2"/>
          <p:cNvSpPr>
            <a:spLocks noGrp="1"/>
          </p:cNvSpPr>
          <p:nvPr>
            <p:ph idx="1"/>
          </p:nvPr>
        </p:nvSpPr>
        <p:spPr>
          <a:xfrm>
            <a:off x="6516688" y="3284538"/>
            <a:ext cx="2519362" cy="2405062"/>
          </a:xfrm>
        </p:spPr>
        <p:txBody>
          <a:bodyPr/>
          <a:lstStyle/>
          <a:p>
            <a:r>
              <a:rPr lang="cs-CZ" sz="1800" smtClean="0"/>
              <a:t>osmá planeta</a:t>
            </a:r>
          </a:p>
          <a:p>
            <a:r>
              <a:rPr lang="cs-CZ" sz="1800" smtClean="0"/>
              <a:t>modrá barva</a:t>
            </a:r>
          </a:p>
          <a:p>
            <a:r>
              <a:rPr lang="cs-CZ" sz="1800" b="1" smtClean="0"/>
              <a:t>PLYNNÝ OBR, LEDOVÝ OBR</a:t>
            </a:r>
          </a:p>
          <a:p>
            <a:r>
              <a:rPr lang="cs-CZ" sz="1800" smtClean="0"/>
              <a:t>jméno podle boha moří – Neptuna</a:t>
            </a:r>
          </a:p>
          <a:p>
            <a:r>
              <a:rPr lang="cs-CZ" sz="1800" smtClean="0"/>
              <a:t>8 měsíců</a:t>
            </a:r>
          </a:p>
        </p:txBody>
      </p:sp>
      <p:pic>
        <p:nvPicPr>
          <p:cNvPr id="25603" name="Picture 16" descr="http://i.lidovky.cz/06/052/lngal/SVO12f2dc_Neptu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60575"/>
            <a:ext cx="6396038" cy="479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TextovéPole 8"/>
          <p:cNvSpPr txBox="1">
            <a:spLocks noChangeArrowheads="1"/>
          </p:cNvSpPr>
          <p:nvPr/>
        </p:nvSpPr>
        <p:spPr bwMode="auto">
          <a:xfrm>
            <a:off x="900113" y="549275"/>
            <a:ext cx="467995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4400" b="1">
                <a:latin typeface="Calibri" pitchFamily="34" charset="0"/>
              </a:rPr>
              <a:t>NEPTUN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6804025" y="404813"/>
            <a:ext cx="1800225" cy="157003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9600" b="1" dirty="0">
                <a:latin typeface="Arial" pitchFamily="34" charset="0"/>
              </a:rPr>
              <a:t>♆</a:t>
            </a:r>
            <a:endParaRPr lang="cs-CZ" sz="96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Obdélník 1"/>
          <p:cNvSpPr>
            <a:spLocks noChangeArrowheads="1"/>
          </p:cNvSpPr>
          <p:nvPr/>
        </p:nvSpPr>
        <p:spPr bwMode="auto">
          <a:xfrm>
            <a:off x="827088" y="836613"/>
            <a:ext cx="6913562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alibri" pitchFamily="34" charset="0"/>
              </a:rPr>
              <a:t>OBRÁZKY:</a:t>
            </a:r>
          </a:p>
          <a:p>
            <a:pPr>
              <a:buFont typeface="Arial" charset="0"/>
              <a:buChar char="•"/>
            </a:pPr>
            <a:r>
              <a:rPr lang="cs-CZ" sz="2000">
                <a:latin typeface="Calibri" pitchFamily="34" charset="0"/>
              </a:rPr>
              <a:t> </a:t>
            </a:r>
            <a:r>
              <a:rPr lang="cs-CZ" sz="2000">
                <a:latin typeface="Calibri" pitchFamily="34" charset="0"/>
                <a:hlinkClick r:id="rId2"/>
              </a:rPr>
              <a:t>http://planety.astro.cz/soustava/1861-planety-slunecni-soustavy</a:t>
            </a:r>
            <a:endParaRPr lang="cs-CZ" sz="200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cs-CZ" sz="2000">
                <a:latin typeface="Calibri" pitchFamily="34" charset="0"/>
              </a:rPr>
              <a:t> </a:t>
            </a:r>
            <a:r>
              <a:rPr lang="cs-CZ" sz="2000">
                <a:latin typeface="Calibri" pitchFamily="34" charset="0"/>
                <a:hlinkClick r:id="rId3"/>
              </a:rPr>
              <a:t>http://planety.astro.cz/soustava/1864-slunecni-soustava</a:t>
            </a:r>
            <a:endParaRPr lang="cs-CZ" sz="200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cs-CZ" sz="2000">
                <a:latin typeface="Calibri" pitchFamily="34" charset="0"/>
              </a:rPr>
              <a:t>  </a:t>
            </a:r>
            <a:r>
              <a:rPr lang="cs-CZ" sz="2000">
                <a:latin typeface="Calibri" pitchFamily="34" charset="0"/>
                <a:hlinkClick r:id="rId4"/>
              </a:rPr>
              <a:t>http://planets.cz/planety/merkur/galerie-merkur/</a:t>
            </a:r>
            <a:endParaRPr lang="cs-CZ" sz="200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cs-CZ" sz="2000">
                <a:latin typeface="Calibri" pitchFamily="34" charset="0"/>
              </a:rPr>
              <a:t> </a:t>
            </a:r>
            <a:r>
              <a:rPr lang="cs-CZ" sz="2000">
                <a:latin typeface="Calibri" pitchFamily="34" charset="0"/>
                <a:hlinkClick r:id="rId5"/>
              </a:rPr>
              <a:t>http://www.aldebaran.cz/astrofyzika/sunsystem/venuse.html</a:t>
            </a:r>
            <a:endParaRPr lang="cs-CZ" sz="200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cs-CZ" sz="2000">
                <a:latin typeface="Calibri" pitchFamily="34" charset="0"/>
              </a:rPr>
              <a:t> </a:t>
            </a:r>
            <a:r>
              <a:rPr lang="cs-CZ" sz="2000">
                <a:latin typeface="Calibri" pitchFamily="34" charset="0"/>
                <a:hlinkClick r:id="rId6"/>
              </a:rPr>
              <a:t>http://cronodon.com/PlanetTech/Venus.html</a:t>
            </a:r>
            <a:endParaRPr lang="cs-CZ" sz="200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cs-CZ" sz="2000">
                <a:latin typeface="Calibri" pitchFamily="34" charset="0"/>
              </a:rPr>
              <a:t> </a:t>
            </a:r>
            <a:r>
              <a:rPr lang="cs-CZ" sz="2000">
                <a:latin typeface="Calibri" pitchFamily="34" charset="0"/>
                <a:hlinkClick r:id="rId7"/>
              </a:rPr>
              <a:t>http://planety.astro.cz/zeme/1934-zeme</a:t>
            </a:r>
            <a:endParaRPr lang="cs-CZ" sz="200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cs-CZ" sz="2000">
                <a:latin typeface="Calibri" pitchFamily="34" charset="0"/>
              </a:rPr>
              <a:t> </a:t>
            </a:r>
            <a:r>
              <a:rPr lang="cs-CZ" sz="2000">
                <a:latin typeface="Calibri" pitchFamily="34" charset="0"/>
                <a:hlinkClick r:id="rId8"/>
              </a:rPr>
              <a:t>http://internetlooks.com/mars.html</a:t>
            </a:r>
            <a:endParaRPr lang="cs-CZ" sz="200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cs-CZ" sz="2000">
                <a:latin typeface="Calibri" pitchFamily="34" charset="0"/>
              </a:rPr>
              <a:t> </a:t>
            </a:r>
            <a:r>
              <a:rPr lang="cs-CZ" sz="2000">
                <a:latin typeface="Calibri" pitchFamily="34" charset="0"/>
                <a:hlinkClick r:id="rId9"/>
              </a:rPr>
              <a:t>http://www.astrogle.com/astro-predictions/effects-of-jupiter-in-2011-12.html</a:t>
            </a:r>
            <a:endParaRPr lang="cs-CZ" sz="200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cs-CZ" sz="2000">
                <a:latin typeface="Calibri" pitchFamily="34" charset="0"/>
              </a:rPr>
              <a:t> </a:t>
            </a:r>
            <a:r>
              <a:rPr lang="cs-CZ" sz="2000">
                <a:latin typeface="Calibri" pitchFamily="34" charset="0"/>
                <a:hlinkClick r:id="rId10"/>
              </a:rPr>
              <a:t>http://www.wallpapergate.com/jupiter.html</a:t>
            </a:r>
            <a:endParaRPr lang="cs-CZ" sz="200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cs-CZ" sz="2000">
                <a:latin typeface="Calibri" pitchFamily="34" charset="0"/>
              </a:rPr>
              <a:t> </a:t>
            </a:r>
            <a:r>
              <a:rPr lang="cs-CZ" sz="2000">
                <a:latin typeface="Calibri" pitchFamily="34" charset="0"/>
                <a:hlinkClick r:id="rId11"/>
              </a:rPr>
              <a:t>http://astronomie.blog.cz/0708/saturn</a:t>
            </a:r>
            <a:endParaRPr lang="cs-CZ" sz="200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cs-CZ" sz="2000">
                <a:latin typeface="Calibri" pitchFamily="34" charset="0"/>
              </a:rPr>
              <a:t> </a:t>
            </a:r>
            <a:r>
              <a:rPr lang="cs-CZ" sz="2000">
                <a:latin typeface="Calibri" pitchFamily="34" charset="0"/>
                <a:hlinkClick r:id="rId12"/>
              </a:rPr>
              <a:t>http://planets.cz/planety/uran/galerie-uran/</a:t>
            </a:r>
            <a:endParaRPr lang="cs-CZ" sz="200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cs-CZ" sz="2000">
                <a:latin typeface="Calibri" pitchFamily="34" charset="0"/>
              </a:rPr>
              <a:t> </a:t>
            </a:r>
            <a:r>
              <a:rPr lang="cs-CZ" sz="2000">
                <a:latin typeface="Calibri" pitchFamily="34" charset="0"/>
                <a:hlinkClick r:id="rId13"/>
              </a:rPr>
              <a:t>http://www.lidovky.cz/neptun-svuj-nejvetsi-mesic-ukradl-d5i-/ln_veda.asp?c=A060512_090139_ln_veda_svo</a:t>
            </a:r>
            <a:endParaRPr lang="cs-CZ" sz="200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cs-CZ" sz="2000">
                <a:latin typeface="Calibri" pitchFamily="34" charset="0"/>
              </a:rPr>
              <a:t> </a:t>
            </a:r>
            <a:r>
              <a:rPr lang="cs-CZ" sz="2000">
                <a:latin typeface="Calibri" pitchFamily="34" charset="0"/>
                <a:hlinkClick r:id="rId14"/>
              </a:rPr>
              <a:t>http://mulu.blog.cz/0906/znacky-planet</a:t>
            </a:r>
            <a:endParaRPr lang="cs-CZ" sz="2000">
              <a:latin typeface="Calibri" pitchFamily="34" charset="0"/>
            </a:endParaRPr>
          </a:p>
          <a:p>
            <a:r>
              <a:rPr lang="cs-CZ" sz="2000">
                <a:latin typeface="Calibri" pitchFamily="34" charset="0"/>
              </a:rPr>
              <a:t>Holovská H.: Přírodověda 5. ročník. Alter, Praha, 1996              (ISBN 80-85775-54-9).</a:t>
            </a:r>
          </a:p>
          <a:p>
            <a:endParaRPr lang="cs-CZ" sz="2000">
              <a:latin typeface="Calibri" pitchFamily="34" charset="0"/>
            </a:endParaRPr>
          </a:p>
        </p:txBody>
      </p:sp>
      <p:sp>
        <p:nvSpPr>
          <p:cNvPr id="26627" name="AutoShape 4" descr="http://nssdc.gsfc.nasa.gov/image/planetary/saturn/saturn_family.jpg"/>
          <p:cNvSpPr>
            <a:spLocks noChangeAspect="1" noChangeArrowheads="1"/>
          </p:cNvSpPr>
          <p:nvPr/>
        </p:nvSpPr>
        <p:spPr bwMode="auto">
          <a:xfrm>
            <a:off x="155575" y="-2209800"/>
            <a:ext cx="6038850" cy="461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26628" name="AutoShape 8" descr="http://planets.cz/wp-content/galerie/saturn/saturn7.jpg"/>
          <p:cNvSpPr>
            <a:spLocks noChangeAspect="1" noChangeArrowheads="1"/>
          </p:cNvSpPr>
          <p:nvPr/>
        </p:nvSpPr>
        <p:spPr bwMode="auto">
          <a:xfrm>
            <a:off x="155575" y="-2193925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26629" name="AutoShape 12" descr="http://planets.cz/wp-content/galerie/saturn/saturn13.jpg"/>
          <p:cNvSpPr>
            <a:spLocks noChangeAspect="1" noChangeArrowheads="1"/>
          </p:cNvSpPr>
          <p:nvPr/>
        </p:nvSpPr>
        <p:spPr bwMode="auto">
          <a:xfrm>
            <a:off x="155575" y="-2201863"/>
            <a:ext cx="6057900" cy="459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26630" name="AutoShape 14" descr="http://planets.cz/wp-content/galerie/saturn/saturn13.jpg"/>
          <p:cNvSpPr>
            <a:spLocks noChangeAspect="1" noChangeArrowheads="1"/>
          </p:cNvSpPr>
          <p:nvPr/>
        </p:nvSpPr>
        <p:spPr bwMode="auto">
          <a:xfrm>
            <a:off x="155575" y="-2201863"/>
            <a:ext cx="6057900" cy="459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26631" name="AutoShape 16" descr="http://planets.cz/wp-content/galerie/saturn/saturn13.jpg"/>
          <p:cNvSpPr>
            <a:spLocks noChangeAspect="1" noChangeArrowheads="1"/>
          </p:cNvSpPr>
          <p:nvPr/>
        </p:nvSpPr>
        <p:spPr bwMode="auto">
          <a:xfrm>
            <a:off x="155575" y="-2201863"/>
            <a:ext cx="6057900" cy="459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26632" name="TextovéPole 11"/>
          <p:cNvSpPr txBox="1">
            <a:spLocks noChangeArrowheads="1"/>
          </p:cNvSpPr>
          <p:nvPr/>
        </p:nvSpPr>
        <p:spPr bwMode="auto">
          <a:xfrm>
            <a:off x="827088" y="333375"/>
            <a:ext cx="5257800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Calibri" pitchFamily="34" charset="0"/>
              </a:rPr>
              <a:t>Použité zdroje:</a:t>
            </a:r>
          </a:p>
          <a:p>
            <a:endParaRPr lang="cs-CZ" sz="2400" b="1">
              <a:latin typeface="Calibri" pitchFamily="34" charset="0"/>
            </a:endParaRPr>
          </a:p>
          <a:p>
            <a:endParaRPr lang="cs-CZ" sz="2000">
              <a:latin typeface="Calibri" pitchFamily="34" charset="0"/>
            </a:endParaRPr>
          </a:p>
          <a:p>
            <a:endParaRPr lang="cs-CZ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765175"/>
            <a:ext cx="7772400" cy="1871663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2400" dirty="0" smtClean="0"/>
              <a:t>LITERATURA: 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err="1" smtClean="0"/>
              <a:t>Holovská</a:t>
            </a:r>
            <a:r>
              <a:rPr lang="cs-CZ" sz="2400" dirty="0" smtClean="0"/>
              <a:t> H.: Přírodověda 5. ročník. Alter, Praha, 1996                (ISBN 80-85775-54-9).</a:t>
            </a:r>
            <a:br>
              <a:rPr lang="cs-CZ" sz="2400" dirty="0" smtClean="0"/>
            </a:br>
            <a:endParaRPr lang="cs-CZ" sz="2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3170238"/>
          </a:xfrm>
        </p:spPr>
        <p:txBody>
          <a:bodyPr>
            <a:normAutofit/>
          </a:bodyPr>
          <a:lstStyle/>
          <a:p>
            <a:pPr algn="l"/>
            <a:r>
              <a:rPr lang="cs-CZ" sz="1800" smtClean="0">
                <a:latin typeface="Arial" charset="0"/>
                <a:cs typeface="Arial" charset="0"/>
              </a:rPr>
              <a:t>Anotace:</a:t>
            </a:r>
            <a:r>
              <a:rPr lang="cs-CZ" sz="4000" smtClean="0"/>
              <a:t/>
            </a:r>
            <a:br>
              <a:rPr lang="cs-CZ" sz="4000" smtClean="0"/>
            </a:br>
            <a:r>
              <a:rPr lang="cs-CZ" sz="4000" smtClean="0"/>
              <a:t/>
            </a:r>
            <a:br>
              <a:rPr lang="cs-CZ" sz="4000" smtClean="0"/>
            </a:br>
            <a:r>
              <a:rPr lang="cs-CZ" sz="1800" smtClean="0">
                <a:latin typeface="Arial" charset="0"/>
                <a:cs typeface="Arial" charset="0"/>
              </a:rPr>
              <a:t>DUM je zaměřen na seznámení se sluneční soustavou a jednotlivými planetami.</a:t>
            </a:r>
            <a:br>
              <a:rPr lang="cs-CZ" sz="1800" smtClean="0">
                <a:latin typeface="Arial" charset="0"/>
                <a:cs typeface="Arial" charset="0"/>
              </a:rPr>
            </a:br>
            <a:r>
              <a:rPr lang="cs-CZ" sz="1800" smtClean="0">
                <a:latin typeface="Arial" charset="0"/>
                <a:cs typeface="Arial" charset="0"/>
              </a:rPr>
              <a:t/>
            </a:r>
            <a:br>
              <a:rPr lang="cs-CZ" sz="1800" smtClean="0">
                <a:latin typeface="Arial" charset="0"/>
                <a:cs typeface="Arial" charset="0"/>
              </a:rPr>
            </a:br>
            <a:r>
              <a:rPr lang="cs-CZ" sz="1800" smtClean="0">
                <a:latin typeface="Arial" charset="0"/>
                <a:cs typeface="Arial" charset="0"/>
              </a:rPr>
              <a:t/>
            </a:r>
            <a:br>
              <a:rPr lang="cs-CZ" sz="1800" smtClean="0">
                <a:latin typeface="Arial" charset="0"/>
                <a:cs typeface="Arial" charset="0"/>
              </a:rPr>
            </a:br>
            <a:r>
              <a:rPr lang="cs-CZ" sz="1800" smtClean="0">
                <a:latin typeface="Arial" charset="0"/>
                <a:cs typeface="Arial" charset="0"/>
              </a:rPr>
              <a:t/>
            </a:r>
            <a:br>
              <a:rPr lang="cs-CZ" sz="1800" smtClean="0">
                <a:latin typeface="Arial" charset="0"/>
                <a:cs typeface="Arial" charset="0"/>
              </a:rPr>
            </a:br>
            <a:r>
              <a:rPr lang="cs-CZ" sz="1800" smtClean="0">
                <a:latin typeface="Arial" charset="0"/>
                <a:cs typeface="Arial" charset="0"/>
              </a:rPr>
              <a:t/>
            </a:r>
            <a:br>
              <a:rPr lang="cs-CZ" sz="1800" smtClean="0">
                <a:latin typeface="Arial" charset="0"/>
                <a:cs typeface="Arial" charset="0"/>
              </a:rPr>
            </a:br>
            <a:r>
              <a:rPr lang="cs-CZ" sz="1800" smtClean="0">
                <a:latin typeface="Arial" charset="0"/>
                <a:cs typeface="Arial" charset="0"/>
              </a:rPr>
              <a:t/>
            </a:r>
            <a:br>
              <a:rPr lang="cs-CZ" sz="1800" smtClean="0">
                <a:latin typeface="Arial" charset="0"/>
                <a:cs typeface="Arial" charset="0"/>
              </a:rPr>
            </a:br>
            <a:r>
              <a:rPr lang="cs-CZ" sz="1800" smtClean="0">
                <a:latin typeface="Arial" charset="0"/>
                <a:cs typeface="Arial" charset="0"/>
              </a:rPr>
              <a:t>DUM byl vytvořen:  29. 9. 2011</a:t>
            </a:r>
            <a:r>
              <a:rPr lang="cs-CZ" sz="4000" smtClean="0"/>
              <a:t/>
            </a:r>
            <a:br>
              <a:rPr lang="cs-CZ" sz="4000" smtClean="0"/>
            </a:br>
            <a:endParaRPr lang="cs-CZ" sz="4000" smtClean="0">
              <a:latin typeface="Arial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382</Words>
  <Application>Microsoft Office PowerPoint</Application>
  <PresentationFormat>Předvádění na obrazovce (4:3)</PresentationFormat>
  <Paragraphs>119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9" baseType="lpstr">
      <vt:lpstr>Calibri</vt:lpstr>
      <vt:lpstr>Arial</vt:lpstr>
      <vt:lpstr>Motiv sady Office</vt:lpstr>
      <vt:lpstr>Snímek 1</vt:lpstr>
      <vt:lpstr>SLUNEČNÍ SOUSTAVA</vt:lpstr>
      <vt:lpstr>Snímek 3</vt:lpstr>
      <vt:lpstr>PLANETY</vt:lpstr>
      <vt:lpstr>- planety obíhají po eliptických drahách       kolem Slunce</vt:lpstr>
      <vt:lpstr>MERKUR</vt:lpstr>
      <vt:lpstr>VENUŠE</vt:lpstr>
      <vt:lpstr>ZEMĚ</vt:lpstr>
      <vt:lpstr>MARS</vt:lpstr>
      <vt:lpstr>            </vt:lpstr>
      <vt:lpstr>Snímek 11</vt:lpstr>
      <vt:lpstr>URAN</vt:lpstr>
      <vt:lpstr>Snímek 13</vt:lpstr>
      <vt:lpstr>Snímek 14</vt:lpstr>
      <vt:lpstr>LITERATURA:   Holovská H.: Přírodověda 5. ročník. Alter, Praha, 1996                (ISBN 80-85775-54-9). </vt:lpstr>
      <vt:lpstr>Anotace:  DUM je zaměřen na seznámení se sluneční soustavou a jednotlivými planetami.      DUM byl vytvořen:  29. 9. 2011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SLUNEČNÍ SOUSTAVA</dc:title>
  <dc:creator>Pc</dc:creator>
  <cp:lastModifiedBy>zajic</cp:lastModifiedBy>
  <cp:revision>71</cp:revision>
  <dcterms:created xsi:type="dcterms:W3CDTF">2011-10-26T09:15:23Z</dcterms:created>
  <dcterms:modified xsi:type="dcterms:W3CDTF">2012-02-23T08:47:15Z</dcterms:modified>
</cp:coreProperties>
</file>