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Hana Novotná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VY_32_INOVACE_3A10Čj9_Složité souvětí souřadné, podřadné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Složité souvětí souřadné, podřadné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Hana Novotná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VY_32_INOVACE_3A10Čj9_Složité souvětí souřadné, podřadné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Složité souvětí souřadné, podřadné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404974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Pro 9. ročník ZŠ</a:t>
            </a:r>
          </a:p>
          <a:p>
            <a:r>
              <a:rPr lang="cs-CZ" sz="2400" dirty="0" smtClean="0"/>
              <a:t>Prezentace na interaktivní tabuli – shrnutí učiva o složitém souvětí</a:t>
            </a:r>
          </a:p>
          <a:p>
            <a:r>
              <a:rPr lang="cs-CZ" sz="2400" dirty="0" smtClean="0"/>
              <a:t>Pomůcky – přehled učiva, pracovní sešit, učebnice</a:t>
            </a:r>
          </a:p>
          <a:p>
            <a:r>
              <a:rPr lang="cs-CZ" sz="2400" dirty="0" smtClean="0"/>
              <a:t>Inovace – aktivní opakování, přehledné členění textu, podpora čtenářské gramotnosti</a:t>
            </a:r>
          </a:p>
          <a:p>
            <a:r>
              <a:rPr lang="cs-CZ" sz="2400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3 – žáci rozeberou souvětí – interaktivním perem, vytvoří graf a vymyslí své vlastní souvětí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4 – žáci dopíší pomocí interaktivního pera poměry a dopíší další grafiku souvětí, zdůvodní interpunkci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</a:t>
            </a:r>
            <a:r>
              <a:rPr lang="cs-CZ" sz="2400" dirty="0" smtClean="0"/>
              <a:t>č. 5 – žáci tvoří souvětí, jedno napíší na tabuli a do grafů dopíší druhy vět vedlejších, souvětí, poměry a další grafická znaménka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5318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Rozbor souvětí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 zahájení školního roku se učitelé tváří, jako by uplynulé dvouměsíční volno dostali žáci jen proto, aby se stalo tématem první zářijové slohové práce, a námět Můj zážitek stvrzuje, že už jsou prázdniny pryč.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Jakmile se Pavel rozhodl k činu, nemohl ho nikdo zastavit, i když bylo jasné, že svým zbrklým jednáním způsobí prarodičům starosti, které budou zcela zbytečné, poněvadž tak stejně nebude nic vyřešeno.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Začteme-li se do příběhů z kouzelného světa mnohých spisovatelů, v němž vystupují do popředí nezapomenutelná setkání s lidmi, nechce se nám věřit, že svá díla psali v době svého osobního utrpení a že v nich dovedli zapomenout na všechny překážky a příkoří, která jim život připravil.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77525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400" dirty="0" smtClean="0"/>
              <a:t>					</a:t>
            </a:r>
          </a:p>
          <a:p>
            <a:r>
              <a:rPr lang="cs-CZ" sz="2400" dirty="0" smtClean="0"/>
              <a:t>1H					a 4H			SS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jako 2V příslovečná způsobová	že 5V předmětná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aby 3V příslovečná účelová	</a:t>
            </a:r>
          </a:p>
          <a:p>
            <a:pPr marL="0" indent="0">
              <a:buNone/>
            </a:pPr>
            <a:r>
              <a:rPr lang="cs-CZ" sz="2400" dirty="0" smtClean="0"/>
              <a:t>		2H</a:t>
            </a:r>
          </a:p>
          <a:p>
            <a:r>
              <a:rPr lang="cs-CZ" sz="2400" dirty="0" smtClean="0"/>
              <a:t>Jakmile 1V příslovečná	i když 3V příslovečná přípustková 		</a:t>
            </a:r>
            <a:r>
              <a:rPr lang="cs-CZ" sz="2400" dirty="0" smtClean="0"/>
              <a:t>SP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časová			že 4V podmětná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kteří 5V přívlastková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	poněvadž 6V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příslovečná příčinná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3H					SP</a:t>
            </a:r>
          </a:p>
          <a:p>
            <a:r>
              <a:rPr lang="cs-CZ" sz="2400" dirty="0" err="1" smtClean="0"/>
              <a:t>-li</a:t>
            </a:r>
            <a:r>
              <a:rPr lang="cs-CZ" sz="2400" dirty="0" smtClean="0"/>
              <a:t> 1V příslovečná podmínková	že 4V a že 5V podmětná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v němž 2V přívlastková			kteří 6V přívlastková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1600" dirty="0" smtClean="0"/>
              <a:t>	</a:t>
            </a:r>
            <a:endParaRPr lang="cs-CZ" sz="2400" dirty="0" smtClean="0"/>
          </a:p>
        </p:txBody>
      </p:sp>
      <p:cxnSp>
        <p:nvCxnSpPr>
          <p:cNvPr id="6" name="Přímá spojnice 5"/>
          <p:cNvCxnSpPr/>
          <p:nvPr/>
        </p:nvCxnSpPr>
        <p:spPr>
          <a:xfrm>
            <a:off x="1187624" y="2060848"/>
            <a:ext cx="79208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195736" y="2456892"/>
            <a:ext cx="684076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302298" y="2060848"/>
            <a:ext cx="27781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339752" y="2060848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1979712" y="3068960"/>
            <a:ext cx="55806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699792" y="3068960"/>
            <a:ext cx="1346448" cy="1080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211960" y="3284984"/>
            <a:ext cx="1229245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724128" y="3501008"/>
            <a:ext cx="93610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804248" y="3933056"/>
            <a:ext cx="129614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1475656" y="4869160"/>
            <a:ext cx="189736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331640" y="5157192"/>
            <a:ext cx="100811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635896" y="4869160"/>
            <a:ext cx="119068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5580112" y="5157192"/>
            <a:ext cx="108012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2895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 souvětí podle schématu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			3H				5H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2V		4V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1V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			3H</a:t>
            </a:r>
          </a:p>
          <a:p>
            <a:pPr marL="0" indent="0">
              <a:buNone/>
            </a:pPr>
            <a:r>
              <a:rPr lang="cs-CZ" sz="2400" dirty="0" smtClean="0"/>
              <a:t>	1V					4V	5V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2V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3H		5H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1V			4V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2V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2699792" y="1916832"/>
            <a:ext cx="6732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635896" y="1916832"/>
            <a:ext cx="57606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1763688" y="2348880"/>
            <a:ext cx="64807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16016" y="1844824"/>
            <a:ext cx="17784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1763688" y="3573016"/>
            <a:ext cx="156247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763688" y="4149080"/>
            <a:ext cx="61921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635896" y="3573016"/>
            <a:ext cx="2858616" cy="2646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1763688" y="4941168"/>
            <a:ext cx="156247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763688" y="5445224"/>
            <a:ext cx="61200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635896" y="4941168"/>
            <a:ext cx="57606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4067944" y="4941168"/>
            <a:ext cx="673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5312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Text je dílem 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18395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306</TotalTime>
  <Words>282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Rozbor souvětí</vt:lpstr>
      <vt:lpstr>Řešení</vt:lpstr>
      <vt:lpstr>Vytvoř souvětí podle schématu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Novotná Hana</cp:lastModifiedBy>
  <cp:revision>41</cp:revision>
  <dcterms:created xsi:type="dcterms:W3CDTF">2011-08-21T15:31:45Z</dcterms:created>
  <dcterms:modified xsi:type="dcterms:W3CDTF">2012-01-17T12:06:49Z</dcterms:modified>
</cp:coreProperties>
</file>