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47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B1D2A-2F94-424E-89A5-801600F8AE15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46CF9B-FCD1-4409-9823-4548926F3AB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F4175F-05D8-4DBE-99F8-50DD0EC2AE2A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5ACA8D-86D3-4F46-8C3C-DA902708BCF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85A451-87ED-4D9E-8FC0-ACCD7896565A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C4ABE-034C-4C04-8CA7-0BD29816CF5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2C7744-8200-4AA2-88E6-A411F1FCAF39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E557BC-C440-481B-8E19-05A7466C443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F8100E-CC82-4756-B66C-4F257929F3D2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9EF893-B24B-4F07-A507-D7D707D9C24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7AA908-E8CF-42E1-B970-FBEBB6315D84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23B72B-72C8-45DA-8C87-F3EF4AEAB72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401EA3-76B2-4EDE-A3A8-1D5AB0FAE682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F53DC2-B28E-431A-B253-7848FAE4C0A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28E25-E722-474D-B8F0-92402521E3DE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B3B67-460E-4E73-BA8B-B2352F8DD1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21FFD0-938C-4A1E-94AB-16FCCD5D0455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267B06-A220-4503-998A-263EECD0751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DAE432-5CDC-4803-9557-C786398BC976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1B417-52AC-4CD5-B285-5AE379B404C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A682F-E6A9-4278-BF5C-DDB246DEAACA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4AA424-5F1C-4119-9440-1FB4B5F5AC8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79D8E22-7A02-41F4-9B1B-7BD456504666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658F261-4404-4A87-AD20-71E9F402284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VY_32_inovace_01_C_2_%20s&#269;&#237;t&#225;n&#237;%20a%20od&#269;&#237;t&#225;n&#237;%20mocnin.doc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pPr eaLnBrk="1" hangingPunct="1"/>
            <a:r>
              <a:rPr lang="cs-CZ" sz="3600" smtClean="0"/>
              <a:t>SČÍTÁNÍ A ODČÍTÁNÍ MOCNIN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 eaLnBrk="1" hangingPunct="1"/>
            <a:endParaRPr lang="cs-CZ" sz="200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00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000" smtClean="0">
                <a:solidFill>
                  <a:schemeClr val="tx1"/>
                </a:solidFill>
              </a:rPr>
              <a:t>Autor: Mgr. Hana Kuříková</a:t>
            </a:r>
          </a:p>
          <a:p>
            <a:pPr algn="l" eaLnBrk="1" hangingPunct="1"/>
            <a:r>
              <a:rPr lang="cs-CZ" sz="2000" smtClean="0">
                <a:solidFill>
                  <a:schemeClr val="tx1"/>
                </a:solidFill>
              </a:rPr>
              <a:t>Název:  VY_32_INOVACE_01_C_2_Sčítání a odčítání mocnin</a:t>
            </a:r>
          </a:p>
          <a:p>
            <a:pPr algn="l" eaLnBrk="1" hangingPunct="1"/>
            <a:r>
              <a:rPr lang="cs-CZ" sz="2000" smtClean="0">
                <a:solidFill>
                  <a:schemeClr val="tx1"/>
                </a:solidFill>
              </a:rPr>
              <a:t>Téma:   Matematika 8.ročník</a:t>
            </a:r>
          </a:p>
          <a:p>
            <a:pPr algn="l" eaLnBrk="1" hangingPunct="1"/>
            <a:r>
              <a:rPr lang="cs-CZ" sz="200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smtClean="0">
              <a:solidFill>
                <a:schemeClr val="tx1"/>
              </a:solidFill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38" y="928688"/>
          <a:ext cx="6477000" cy="36464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11.11.2011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15.11.2011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8.A, 8.B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8.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Sčítání a odčítání mocnin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mocnina, mocnitel, součet, rozdíl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9600" smtClean="0">
                <a:solidFill>
                  <a:srgbClr val="FF0000"/>
                </a:solidFill>
              </a:rPr>
              <a:t>MOCNINY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dirty="0" smtClean="0">
                <a:solidFill>
                  <a:schemeClr val="accent2">
                    <a:lumMod val="75000"/>
                  </a:schemeClr>
                </a:solidFill>
              </a:rPr>
              <a:t>SČÍTÁNÍ A ODČÍTÁNÍ</a:t>
            </a:r>
            <a:endParaRPr lang="cs-CZ" sz="5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smtClean="0">
                <a:solidFill>
                  <a:srgbClr val="00B0F0"/>
                </a:solidFill>
              </a:rPr>
              <a:t>MOCNINA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29613" cy="4525963"/>
          </a:xfrm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z="9600" smtClean="0"/>
              <a:t>6 a </a:t>
            </a:r>
            <a:r>
              <a:rPr lang="cs-CZ" sz="9600" baseline="30000" smtClean="0"/>
              <a:t>2</a:t>
            </a:r>
            <a:endParaRPr lang="cs-CZ" sz="9600" smtClean="0"/>
          </a:p>
        </p:txBody>
      </p:sp>
      <p:cxnSp>
        <p:nvCxnSpPr>
          <p:cNvPr id="5" name="Přímá spojovací šipka 4"/>
          <p:cNvCxnSpPr/>
          <p:nvPr/>
        </p:nvCxnSpPr>
        <p:spPr>
          <a:xfrm rot="5400000" flipH="1" flipV="1">
            <a:off x="3963988" y="3535363"/>
            <a:ext cx="1216025" cy="31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5400000">
            <a:off x="5822157" y="1964531"/>
            <a:ext cx="214312" cy="142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2214563" y="2428875"/>
            <a:ext cx="114300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0" name="TextovéPole 14"/>
          <p:cNvSpPr txBox="1">
            <a:spLocks noChangeArrowheads="1"/>
          </p:cNvSpPr>
          <p:nvPr/>
        </p:nvSpPr>
        <p:spPr bwMode="auto">
          <a:xfrm>
            <a:off x="714375" y="2214563"/>
            <a:ext cx="14287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solidFill>
                  <a:srgbClr val="FF0000"/>
                </a:solidFill>
                <a:latin typeface="Calibri" pitchFamily="34" charset="0"/>
              </a:rPr>
              <a:t>KOEFICIENT</a:t>
            </a:r>
          </a:p>
        </p:txBody>
      </p:sp>
      <p:sp>
        <p:nvSpPr>
          <p:cNvPr id="16391" name="TextovéPole 15"/>
          <p:cNvSpPr txBox="1">
            <a:spLocks noChangeArrowheads="1"/>
          </p:cNvSpPr>
          <p:nvPr/>
        </p:nvSpPr>
        <p:spPr bwMode="auto">
          <a:xfrm>
            <a:off x="6000750" y="1500188"/>
            <a:ext cx="27860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solidFill>
                  <a:srgbClr val="FF0000"/>
                </a:solidFill>
                <a:latin typeface="Calibri" pitchFamily="34" charset="0"/>
              </a:rPr>
              <a:t>EXPONENT (MOCNITEL)</a:t>
            </a:r>
          </a:p>
        </p:txBody>
      </p:sp>
      <p:sp>
        <p:nvSpPr>
          <p:cNvPr id="16392" name="TextovéPole 16"/>
          <p:cNvSpPr txBox="1">
            <a:spLocks noChangeArrowheads="1"/>
          </p:cNvSpPr>
          <p:nvPr/>
        </p:nvSpPr>
        <p:spPr bwMode="auto">
          <a:xfrm>
            <a:off x="3786188" y="4286250"/>
            <a:ext cx="14287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>
                <a:solidFill>
                  <a:srgbClr val="FF0000"/>
                </a:solidFill>
                <a:latin typeface="Calibri" pitchFamily="34" charset="0"/>
              </a:rPr>
              <a:t>ZÁKLAD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smtClean="0">
                <a:solidFill>
                  <a:srgbClr val="FF0000"/>
                </a:solidFill>
              </a:rPr>
              <a:t>Sčítat a odčítat můžeme jen mocniny o stejném základu  a mocniteli.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2x</a:t>
            </a:r>
            <a:r>
              <a:rPr lang="cs-CZ" baseline="30000" smtClean="0"/>
              <a:t>2 </a:t>
            </a:r>
            <a:r>
              <a:rPr lang="cs-CZ" smtClean="0"/>
              <a:t>+ 3x</a:t>
            </a:r>
            <a:r>
              <a:rPr lang="cs-CZ" baseline="30000" smtClean="0"/>
              <a:t>2</a:t>
            </a:r>
            <a:r>
              <a:rPr lang="cs-CZ" smtClean="0"/>
              <a:t> = 5x</a:t>
            </a:r>
            <a:r>
              <a:rPr lang="cs-CZ" baseline="30000" smtClean="0"/>
              <a:t>2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2a</a:t>
            </a:r>
            <a:r>
              <a:rPr lang="cs-CZ" baseline="30000" smtClean="0"/>
              <a:t>2</a:t>
            </a:r>
            <a:r>
              <a:rPr lang="cs-CZ" smtClean="0"/>
              <a:t> + 3a</a:t>
            </a:r>
            <a:r>
              <a:rPr lang="cs-CZ" baseline="30000" smtClean="0"/>
              <a:t>2</a:t>
            </a:r>
            <a:r>
              <a:rPr lang="cs-CZ" smtClean="0"/>
              <a:t> = 5a</a:t>
            </a:r>
            <a:r>
              <a:rPr lang="cs-CZ" baseline="30000" smtClean="0"/>
              <a:t>2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2x</a:t>
            </a:r>
            <a:r>
              <a:rPr lang="cs-CZ" baseline="30000" smtClean="0"/>
              <a:t>2 </a:t>
            </a:r>
            <a:r>
              <a:rPr lang="cs-CZ" smtClean="0"/>
              <a:t>+ 2x</a:t>
            </a:r>
            <a:r>
              <a:rPr lang="cs-CZ" baseline="30000" smtClean="0"/>
              <a:t>3</a:t>
            </a:r>
            <a:r>
              <a:rPr lang="cs-CZ" smtClean="0"/>
              <a:t> nelze sečíst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6x</a:t>
            </a:r>
            <a:r>
              <a:rPr lang="cs-CZ" baseline="30000" smtClean="0"/>
              <a:t>3</a:t>
            </a:r>
            <a:r>
              <a:rPr lang="cs-CZ" smtClean="0"/>
              <a:t> - 2x</a:t>
            </a:r>
            <a:r>
              <a:rPr lang="cs-CZ" baseline="30000" smtClean="0"/>
              <a:t>3</a:t>
            </a:r>
            <a:r>
              <a:rPr lang="cs-CZ" smtClean="0"/>
              <a:t> = 4x</a:t>
            </a:r>
            <a:r>
              <a:rPr lang="cs-CZ" baseline="30000" smtClean="0"/>
              <a:t>3</a:t>
            </a:r>
            <a:r>
              <a:rPr lang="cs-CZ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4a</a:t>
            </a:r>
            <a:r>
              <a:rPr lang="cs-CZ" baseline="30000" smtClean="0"/>
              <a:t>2</a:t>
            </a:r>
            <a:r>
              <a:rPr lang="cs-CZ" smtClean="0"/>
              <a:t> - 2a</a:t>
            </a:r>
            <a:r>
              <a:rPr lang="cs-CZ" baseline="30000" smtClean="0"/>
              <a:t>2</a:t>
            </a:r>
            <a:r>
              <a:rPr lang="cs-CZ" smtClean="0"/>
              <a:t> = 2a</a:t>
            </a:r>
            <a:r>
              <a:rPr lang="cs-CZ" baseline="30000" smtClean="0"/>
              <a:t>2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4a</a:t>
            </a:r>
            <a:r>
              <a:rPr lang="cs-CZ" baseline="30000" smtClean="0"/>
              <a:t>2</a:t>
            </a:r>
            <a:r>
              <a:rPr lang="cs-CZ" smtClean="0"/>
              <a:t> - 2a</a:t>
            </a:r>
            <a:r>
              <a:rPr lang="cs-CZ" baseline="30000" smtClean="0"/>
              <a:t>3</a:t>
            </a:r>
            <a:r>
              <a:rPr lang="cs-CZ" smtClean="0"/>
              <a:t>  nelze odečíst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Každé číslo lze psát ve tvaru součinu s činitelem 1.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2 . 1 = 1 . 2 = 2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a . 1 = 1 . a = a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x</a:t>
            </a:r>
            <a:r>
              <a:rPr lang="cs-CZ" baseline="30000" smtClean="0"/>
              <a:t>2</a:t>
            </a:r>
            <a:r>
              <a:rPr lang="cs-CZ" smtClean="0"/>
              <a:t>  . 1 = 1 . x</a:t>
            </a:r>
            <a:r>
              <a:rPr lang="cs-CZ" baseline="30000" smtClean="0"/>
              <a:t>2</a:t>
            </a:r>
            <a:r>
              <a:rPr lang="cs-CZ" smtClean="0"/>
              <a:t> = x</a:t>
            </a:r>
            <a:r>
              <a:rPr lang="cs-CZ" baseline="30000" smtClean="0"/>
              <a:t>2</a:t>
            </a: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1</a:t>
            </a:r>
            <a:r>
              <a:rPr lang="cs-CZ" smtClean="0"/>
              <a:t>c + </a:t>
            </a:r>
            <a:r>
              <a:rPr lang="cs-CZ" smtClean="0">
                <a:solidFill>
                  <a:srgbClr val="FF0000"/>
                </a:solidFill>
              </a:rPr>
              <a:t>1</a:t>
            </a:r>
            <a:r>
              <a:rPr lang="cs-CZ" smtClean="0"/>
              <a:t>c + </a:t>
            </a:r>
            <a:r>
              <a:rPr lang="cs-CZ" smtClean="0">
                <a:solidFill>
                  <a:srgbClr val="FF0000"/>
                </a:solidFill>
              </a:rPr>
              <a:t>1</a:t>
            </a:r>
            <a:r>
              <a:rPr lang="cs-CZ" smtClean="0"/>
              <a:t>c = 3c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1c + 5c + 2c = 8c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x</a:t>
            </a:r>
            <a:r>
              <a:rPr lang="cs-CZ" baseline="30000" smtClean="0"/>
              <a:t>2</a:t>
            </a:r>
            <a:r>
              <a:rPr lang="cs-CZ" smtClean="0"/>
              <a:t> + x</a:t>
            </a:r>
            <a:r>
              <a:rPr lang="cs-CZ" baseline="30000" smtClean="0"/>
              <a:t>2</a:t>
            </a:r>
            <a:r>
              <a:rPr lang="cs-CZ" smtClean="0"/>
              <a:t> = 2 x</a:t>
            </a:r>
            <a:r>
              <a:rPr lang="cs-CZ" baseline="30000" smtClean="0"/>
              <a:t>2</a:t>
            </a:r>
            <a:r>
              <a:rPr lang="cs-CZ" smtClean="0"/>
              <a:t> </a:t>
            </a:r>
          </a:p>
        </p:txBody>
      </p:sp>
      <p:sp>
        <p:nvSpPr>
          <p:cNvPr id="18435" name="TextovéPole 3"/>
          <p:cNvSpPr txBox="1">
            <a:spLocks noChangeArrowheads="1"/>
          </p:cNvSpPr>
          <p:nvPr/>
        </p:nvSpPr>
        <p:spPr bwMode="auto">
          <a:xfrm>
            <a:off x="4500563" y="1785938"/>
            <a:ext cx="35718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solidFill>
                  <a:srgbClr val="0070C0"/>
                </a:solidFill>
                <a:latin typeface="Calibri" pitchFamily="34" charset="0"/>
              </a:rPr>
              <a:t>Pokud číslo násobíme jedničkou, na jeho hodnotě se nic nezmění.</a:t>
            </a:r>
          </a:p>
        </p:txBody>
      </p:sp>
      <p:sp>
        <p:nvSpPr>
          <p:cNvPr id="18436" name="TextovéPole 4"/>
          <p:cNvSpPr txBox="1">
            <a:spLocks noChangeArrowheads="1"/>
          </p:cNvSpPr>
          <p:nvPr/>
        </p:nvSpPr>
        <p:spPr bwMode="auto">
          <a:xfrm>
            <a:off x="4429125" y="4071938"/>
            <a:ext cx="364331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solidFill>
                  <a:srgbClr val="0070C0"/>
                </a:solidFill>
                <a:latin typeface="Calibri" pitchFamily="34" charset="0"/>
              </a:rPr>
              <a:t>Zdá se, že proměnná c nemá koeficient, ale tato proměnná má koeficient 1.</a:t>
            </a:r>
          </a:p>
        </p:txBody>
      </p:sp>
      <p:sp>
        <p:nvSpPr>
          <p:cNvPr id="18437" name="TextovéPole 5"/>
          <p:cNvSpPr txBox="1">
            <a:spLocks noChangeArrowheads="1"/>
          </p:cNvSpPr>
          <p:nvPr/>
        </p:nvSpPr>
        <p:spPr bwMode="auto">
          <a:xfrm>
            <a:off x="4429125" y="4929188"/>
            <a:ext cx="36433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solidFill>
                  <a:srgbClr val="0070C0"/>
                </a:solidFill>
                <a:latin typeface="Calibri" pitchFamily="34" charset="0"/>
              </a:rPr>
              <a:t>Většinou koeficient nepíšeme.</a:t>
            </a:r>
          </a:p>
          <a:p>
            <a:r>
              <a:rPr lang="cs-CZ" sz="2000">
                <a:solidFill>
                  <a:srgbClr val="0070C0"/>
                </a:solidFill>
                <a:latin typeface="Calibri" pitchFamily="34" charset="0"/>
              </a:rPr>
              <a:t>a , x</a:t>
            </a:r>
            <a:r>
              <a:rPr lang="cs-CZ" sz="2000" baseline="30000">
                <a:solidFill>
                  <a:srgbClr val="0070C0"/>
                </a:solidFill>
                <a:latin typeface="Calibri" pitchFamily="34" charset="0"/>
              </a:rPr>
              <a:t>2</a:t>
            </a:r>
            <a:r>
              <a:rPr lang="cs-CZ" sz="2000">
                <a:solidFill>
                  <a:srgbClr val="0070C0"/>
                </a:solidFill>
                <a:latin typeface="Calibri" pitchFamily="34" charset="0"/>
              </a:rPr>
              <a:t> , - a</a:t>
            </a:r>
            <a:r>
              <a:rPr lang="cs-CZ" sz="2000" baseline="30000">
                <a:solidFill>
                  <a:srgbClr val="0070C0"/>
                </a:solidFill>
                <a:latin typeface="Calibri" pitchFamily="34" charset="0"/>
              </a:rPr>
              <a:t>2</a:t>
            </a:r>
            <a:endParaRPr lang="cs-CZ" sz="2000">
              <a:solidFill>
                <a:srgbClr val="0070C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smtClean="0">
                <a:solidFill>
                  <a:srgbClr val="FF0000"/>
                </a:solidFill>
              </a:rPr>
              <a:t>Mocniny se stejným základem a mocnitelem podtrhneme a pak sečteme nebo odečteme.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1928813"/>
            <a:ext cx="8229600" cy="368617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>
                <a:solidFill>
                  <a:srgbClr val="FF0000"/>
                </a:solidFill>
              </a:rPr>
              <a:t>2a</a:t>
            </a:r>
            <a:r>
              <a:rPr lang="cs-CZ" dirty="0" smtClean="0"/>
              <a:t>  </a:t>
            </a:r>
            <a:r>
              <a:rPr lang="cs-CZ" u="wavyHeavy" dirty="0" smtClean="0">
                <a:solidFill>
                  <a:srgbClr val="00B050"/>
                </a:solidFill>
              </a:rPr>
              <a:t>- 3b - 4b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u="sng" dirty="0" smtClean="0">
                <a:solidFill>
                  <a:srgbClr val="FF0000"/>
                </a:solidFill>
              </a:rPr>
              <a:t>- 7a </a:t>
            </a:r>
            <a:r>
              <a:rPr lang="cs-CZ" dirty="0" smtClean="0"/>
              <a:t> </a:t>
            </a:r>
            <a:r>
              <a:rPr lang="cs-CZ" u="wavyHeavy" dirty="0" smtClean="0">
                <a:solidFill>
                  <a:srgbClr val="00B050"/>
                </a:solidFill>
              </a:rPr>
              <a:t>+ 9b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= - 5a + 2b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>
                <a:solidFill>
                  <a:srgbClr val="FF0000"/>
                </a:solidFill>
              </a:rPr>
              <a:t>7k</a:t>
            </a:r>
            <a:r>
              <a:rPr lang="cs-CZ" u="sng" baseline="30000" dirty="0" smtClean="0">
                <a:solidFill>
                  <a:srgbClr val="FF0000"/>
                </a:solidFill>
              </a:rPr>
              <a:t>2</a:t>
            </a:r>
            <a:r>
              <a:rPr lang="cs-CZ" baseline="30000" dirty="0" smtClean="0"/>
              <a:t> </a:t>
            </a:r>
            <a:r>
              <a:rPr lang="cs-CZ" u="wavyHeavy" dirty="0" smtClean="0">
                <a:solidFill>
                  <a:srgbClr val="00B050"/>
                </a:solidFill>
              </a:rPr>
              <a:t>- 3k</a:t>
            </a:r>
            <a:r>
              <a:rPr lang="cs-CZ" u="wavyHeavy" baseline="30000" dirty="0" smtClean="0">
                <a:solidFill>
                  <a:srgbClr val="00B050"/>
                </a:solidFill>
              </a:rPr>
              <a:t>5</a:t>
            </a:r>
            <a:r>
              <a:rPr lang="cs-CZ" dirty="0" smtClean="0"/>
              <a:t> </a:t>
            </a:r>
            <a:r>
              <a:rPr lang="cs-CZ" u="sng" dirty="0" smtClean="0">
                <a:solidFill>
                  <a:srgbClr val="FF0000"/>
                </a:solidFill>
              </a:rPr>
              <a:t>- 7k</a:t>
            </a:r>
            <a:r>
              <a:rPr lang="cs-CZ" u="sng" baseline="30000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 </a:t>
            </a:r>
            <a:r>
              <a:rPr lang="cs-CZ" u="wavyHeavy" dirty="0" smtClean="0">
                <a:solidFill>
                  <a:srgbClr val="00B050"/>
                </a:solidFill>
              </a:rPr>
              <a:t>- 6k</a:t>
            </a:r>
            <a:r>
              <a:rPr lang="cs-CZ" u="wavyHeavy" baseline="30000" dirty="0" smtClean="0">
                <a:solidFill>
                  <a:srgbClr val="00B050"/>
                </a:solidFill>
              </a:rPr>
              <a:t>5</a:t>
            </a:r>
            <a:r>
              <a:rPr lang="cs-CZ" dirty="0" smtClean="0"/>
              <a:t> </a:t>
            </a:r>
            <a:r>
              <a:rPr lang="cs-CZ" u="sng" dirty="0" smtClean="0">
                <a:solidFill>
                  <a:srgbClr val="FF0000"/>
                </a:solidFill>
              </a:rPr>
              <a:t>- 8k</a:t>
            </a:r>
            <a:r>
              <a:rPr lang="cs-CZ" u="sng" baseline="30000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 = - 8k</a:t>
            </a:r>
            <a:r>
              <a:rPr lang="cs-CZ" baseline="30000" dirty="0" smtClean="0"/>
              <a:t>2</a:t>
            </a:r>
            <a:r>
              <a:rPr lang="cs-CZ" dirty="0" smtClean="0"/>
              <a:t> - 9k</a:t>
            </a:r>
            <a:r>
              <a:rPr lang="cs-CZ" baseline="30000" dirty="0" smtClean="0"/>
              <a:t>5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-3s</a:t>
            </a:r>
            <a:r>
              <a:rPr lang="cs-CZ" baseline="30000" dirty="0" smtClean="0"/>
              <a:t>6 </a:t>
            </a:r>
            <a:r>
              <a:rPr lang="cs-CZ" dirty="0" smtClean="0"/>
              <a:t>+ 9s</a:t>
            </a:r>
            <a:r>
              <a:rPr lang="cs-CZ" baseline="30000" dirty="0" smtClean="0"/>
              <a:t>5</a:t>
            </a:r>
            <a:r>
              <a:rPr lang="cs-CZ" dirty="0" smtClean="0"/>
              <a:t> + 3s</a:t>
            </a:r>
            <a:r>
              <a:rPr lang="cs-CZ" baseline="30000" dirty="0" smtClean="0"/>
              <a:t>6</a:t>
            </a:r>
            <a:r>
              <a:rPr lang="cs-CZ" dirty="0" smtClean="0"/>
              <a:t> - 9s</a:t>
            </a:r>
            <a:r>
              <a:rPr lang="cs-CZ" baseline="30000" dirty="0" smtClean="0"/>
              <a:t>5</a:t>
            </a:r>
            <a:r>
              <a:rPr lang="cs-CZ" dirty="0" smtClean="0"/>
              <a:t> - 8s</a:t>
            </a:r>
            <a:r>
              <a:rPr lang="cs-CZ" baseline="30000" dirty="0" smtClean="0"/>
              <a:t>6</a:t>
            </a:r>
            <a:r>
              <a:rPr lang="cs-CZ" dirty="0" smtClean="0"/>
              <a:t> = -8s</a:t>
            </a:r>
            <a:r>
              <a:rPr lang="cs-CZ" baseline="30000" dirty="0" smtClean="0"/>
              <a:t>6 </a:t>
            </a:r>
            <a:r>
              <a:rPr lang="cs-CZ" dirty="0" smtClean="0"/>
              <a:t>+ 0s</a:t>
            </a:r>
            <a:r>
              <a:rPr lang="cs-CZ" baseline="30000" dirty="0" smtClean="0"/>
              <a:t>5</a:t>
            </a:r>
            <a:r>
              <a:rPr lang="cs-CZ" dirty="0" smtClean="0"/>
              <a:t> = -8s</a:t>
            </a:r>
            <a:r>
              <a:rPr lang="cs-CZ" baseline="30000" dirty="0" smtClean="0"/>
              <a:t>6</a:t>
            </a:r>
            <a:r>
              <a:rPr lang="cs-CZ" dirty="0" smtClean="0"/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12a</a:t>
            </a:r>
            <a:r>
              <a:rPr lang="cs-CZ" baseline="30000" dirty="0" smtClean="0"/>
              <a:t>3 </a:t>
            </a:r>
            <a:r>
              <a:rPr lang="cs-CZ" dirty="0" smtClean="0"/>
              <a:t>- 14b</a:t>
            </a:r>
            <a:r>
              <a:rPr lang="cs-CZ" baseline="30000" dirty="0"/>
              <a:t>2</a:t>
            </a:r>
            <a:r>
              <a:rPr lang="cs-CZ" dirty="0" smtClean="0"/>
              <a:t> - 10a</a:t>
            </a:r>
            <a:r>
              <a:rPr lang="cs-CZ" baseline="30000" dirty="0" smtClean="0"/>
              <a:t>3</a:t>
            </a:r>
            <a:r>
              <a:rPr lang="cs-CZ" dirty="0" smtClean="0"/>
              <a:t> + 12b</a:t>
            </a:r>
            <a:r>
              <a:rPr lang="cs-CZ" baseline="30000" dirty="0" smtClean="0"/>
              <a:t>2</a:t>
            </a:r>
            <a:r>
              <a:rPr lang="cs-CZ" dirty="0" smtClean="0"/>
              <a:t> - 4a</a:t>
            </a:r>
            <a:r>
              <a:rPr lang="cs-CZ" baseline="30000" dirty="0" smtClean="0"/>
              <a:t>3</a:t>
            </a:r>
            <a:r>
              <a:rPr lang="cs-CZ" dirty="0" smtClean="0"/>
              <a:t> = -2a</a:t>
            </a:r>
            <a:r>
              <a:rPr lang="cs-CZ" baseline="30000" dirty="0" smtClean="0"/>
              <a:t>3 </a:t>
            </a:r>
            <a:r>
              <a:rPr lang="cs-CZ" dirty="0" smtClean="0"/>
              <a:t>- 2b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9o</a:t>
            </a:r>
            <a:r>
              <a:rPr lang="cs-CZ" baseline="30000" dirty="0" smtClean="0"/>
              <a:t>2  </a:t>
            </a:r>
            <a:r>
              <a:rPr lang="cs-CZ" dirty="0" smtClean="0"/>
              <a:t>- 3p</a:t>
            </a:r>
            <a:r>
              <a:rPr lang="cs-CZ" baseline="30000" dirty="0" smtClean="0"/>
              <a:t>5</a:t>
            </a:r>
            <a:r>
              <a:rPr lang="cs-CZ" dirty="0" smtClean="0"/>
              <a:t> - 7o</a:t>
            </a:r>
            <a:r>
              <a:rPr lang="cs-CZ" baseline="30000" dirty="0" smtClean="0"/>
              <a:t>2</a:t>
            </a:r>
            <a:r>
              <a:rPr lang="cs-CZ" dirty="0" smtClean="0"/>
              <a:t> - 5p</a:t>
            </a:r>
            <a:r>
              <a:rPr lang="cs-CZ" baseline="30000" dirty="0" smtClean="0"/>
              <a:t>5</a:t>
            </a:r>
            <a:r>
              <a:rPr lang="cs-CZ" dirty="0" smtClean="0"/>
              <a:t> - o</a:t>
            </a:r>
            <a:r>
              <a:rPr lang="cs-CZ" baseline="30000" dirty="0" smtClean="0"/>
              <a:t>2</a:t>
            </a:r>
            <a:r>
              <a:rPr lang="cs-CZ" dirty="0" smtClean="0"/>
              <a:t> = o</a:t>
            </a:r>
            <a:r>
              <a:rPr lang="cs-CZ" baseline="30000" dirty="0" smtClean="0"/>
              <a:t>2  </a:t>
            </a:r>
            <a:r>
              <a:rPr lang="cs-CZ" dirty="0" smtClean="0"/>
              <a:t>- 8p</a:t>
            </a:r>
            <a:r>
              <a:rPr lang="cs-CZ" baseline="30000" dirty="0" smtClean="0"/>
              <a:t>5</a:t>
            </a:r>
            <a:r>
              <a:rPr lang="cs-CZ" dirty="0" smtClean="0"/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0000"/>
                </a:solidFill>
              </a:rPr>
              <a:t>Odstranění závorek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01050" cy="45259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800" smtClean="0">
                <a:solidFill>
                  <a:srgbClr val="7030A0"/>
                </a:solidFill>
              </a:rPr>
              <a:t>Je-li před závorkou znaménko +, nemění se znaménka </a:t>
            </a:r>
            <a:r>
              <a:rPr lang="cs-CZ" sz="2800" smtClean="0">
                <a:solidFill>
                  <a:srgbClr val="7030A0"/>
                </a:solidFill>
                <a:latin typeface="Arial" charset="0"/>
              </a:rPr>
              <a:t>            </a:t>
            </a:r>
            <a:r>
              <a:rPr lang="cs-CZ" sz="2800" smtClean="0">
                <a:solidFill>
                  <a:srgbClr val="7030A0"/>
                </a:solidFill>
              </a:rPr>
              <a:t>v závorce.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>
                <a:latin typeface="Arial" charset="0"/>
              </a:rPr>
              <a:t>  </a:t>
            </a:r>
            <a:r>
              <a:rPr lang="cs-CZ" sz="2800" smtClean="0"/>
              <a:t>    (2x</a:t>
            </a:r>
            <a:r>
              <a:rPr lang="cs-CZ" sz="2800" baseline="30000" smtClean="0"/>
              <a:t>2</a:t>
            </a:r>
            <a:r>
              <a:rPr lang="cs-CZ" sz="2800" smtClean="0"/>
              <a:t> - 3x</a:t>
            </a:r>
            <a:r>
              <a:rPr lang="cs-CZ" sz="2800" baseline="30000" smtClean="0"/>
              <a:t>3</a:t>
            </a:r>
            <a:r>
              <a:rPr lang="cs-CZ" sz="2800" smtClean="0"/>
              <a:t> -4x</a:t>
            </a:r>
            <a:r>
              <a:rPr lang="cs-CZ" sz="2800" baseline="30000" smtClean="0"/>
              <a:t>5</a:t>
            </a:r>
            <a:r>
              <a:rPr lang="cs-CZ" sz="2800" smtClean="0"/>
              <a:t> ) </a:t>
            </a:r>
            <a:r>
              <a:rPr lang="cs-CZ" sz="2800" smtClean="0">
                <a:solidFill>
                  <a:srgbClr val="FF0000"/>
                </a:solidFill>
              </a:rPr>
              <a:t>+</a:t>
            </a:r>
            <a:r>
              <a:rPr lang="cs-CZ" sz="2800" smtClean="0"/>
              <a:t> ( -3x</a:t>
            </a:r>
            <a:r>
              <a:rPr lang="cs-CZ" sz="2800" baseline="30000" smtClean="0"/>
              <a:t>2</a:t>
            </a:r>
            <a:r>
              <a:rPr lang="cs-CZ" sz="2800" smtClean="0"/>
              <a:t> + 3x</a:t>
            </a:r>
            <a:r>
              <a:rPr lang="cs-CZ" sz="2800" baseline="30000" smtClean="0"/>
              <a:t>3 </a:t>
            </a:r>
            <a:r>
              <a:rPr lang="cs-CZ" sz="2800" smtClean="0"/>
              <a:t> - 7x</a:t>
            </a:r>
            <a:r>
              <a:rPr lang="cs-CZ" sz="2800" baseline="30000" smtClean="0"/>
              <a:t>5</a:t>
            </a:r>
            <a:r>
              <a:rPr lang="cs-CZ" sz="2800" smtClean="0"/>
              <a:t> ) =                                      </a:t>
            </a:r>
            <a:r>
              <a:rPr lang="cs-CZ" sz="2800" smtClean="0">
                <a:latin typeface="Arial" charset="0"/>
              </a:rPr>
              <a:t>=</a:t>
            </a:r>
            <a:r>
              <a:rPr lang="cs-CZ" sz="2800" smtClean="0"/>
              <a:t>2x</a:t>
            </a:r>
            <a:r>
              <a:rPr lang="cs-CZ" sz="2800" baseline="30000" smtClean="0"/>
              <a:t>2</a:t>
            </a:r>
            <a:r>
              <a:rPr lang="cs-CZ" sz="2800" smtClean="0"/>
              <a:t> - 3x</a:t>
            </a:r>
            <a:r>
              <a:rPr lang="cs-CZ" sz="2800" baseline="30000" smtClean="0"/>
              <a:t>3</a:t>
            </a:r>
            <a:r>
              <a:rPr lang="cs-CZ" sz="2800" smtClean="0"/>
              <a:t> - 4x</a:t>
            </a:r>
            <a:r>
              <a:rPr lang="cs-CZ" sz="2800" baseline="30000" smtClean="0"/>
              <a:t>5</a:t>
            </a:r>
            <a:r>
              <a:rPr lang="cs-CZ" sz="2800" smtClean="0"/>
              <a:t> - 3x</a:t>
            </a:r>
            <a:r>
              <a:rPr lang="cs-CZ" sz="2800" baseline="30000" smtClean="0"/>
              <a:t>2</a:t>
            </a:r>
            <a:r>
              <a:rPr lang="cs-CZ" sz="2800" smtClean="0"/>
              <a:t> + 3x</a:t>
            </a:r>
            <a:r>
              <a:rPr lang="cs-CZ" sz="2800" baseline="30000" smtClean="0"/>
              <a:t>3 </a:t>
            </a:r>
            <a:r>
              <a:rPr lang="cs-CZ" sz="2800" smtClean="0"/>
              <a:t> - 7x</a:t>
            </a:r>
            <a:r>
              <a:rPr lang="cs-CZ" sz="2800" baseline="30000" smtClean="0"/>
              <a:t>5</a:t>
            </a:r>
            <a:r>
              <a:rPr lang="cs-CZ" sz="2800" smtClean="0"/>
              <a:t> = -x</a:t>
            </a:r>
            <a:r>
              <a:rPr lang="cs-CZ" sz="2800" baseline="30000" smtClean="0"/>
              <a:t>2</a:t>
            </a:r>
            <a:r>
              <a:rPr lang="cs-CZ" sz="2800" smtClean="0"/>
              <a:t> - 11x</a:t>
            </a:r>
            <a:r>
              <a:rPr lang="cs-CZ" sz="2800" baseline="30000" smtClean="0"/>
              <a:t>5</a:t>
            </a:r>
            <a:r>
              <a:rPr lang="cs-CZ" sz="2800" smtClean="0"/>
              <a:t> </a:t>
            </a:r>
          </a:p>
          <a:p>
            <a:pPr eaLnBrk="1" hangingPunct="1">
              <a:buFont typeface="Arial" charset="0"/>
              <a:buNone/>
            </a:pPr>
            <a:endParaRPr lang="cs-CZ" sz="2800" smtClean="0"/>
          </a:p>
          <a:p>
            <a:pPr algn="ctr" eaLnBrk="1" hangingPunct="1">
              <a:buFont typeface="Arial" charset="0"/>
              <a:buNone/>
            </a:pPr>
            <a:r>
              <a:rPr lang="cs-CZ" sz="2800" smtClean="0">
                <a:solidFill>
                  <a:srgbClr val="7030A0"/>
                </a:solidFill>
              </a:rPr>
              <a:t>Je-li před závorkou znaménko -, změní se znaménka </a:t>
            </a:r>
            <a:r>
              <a:rPr lang="cs-CZ" sz="2800" smtClean="0">
                <a:solidFill>
                  <a:srgbClr val="7030A0"/>
                </a:solidFill>
                <a:latin typeface="Arial" charset="0"/>
              </a:rPr>
              <a:t>      </a:t>
            </a:r>
            <a:r>
              <a:rPr lang="cs-CZ" sz="2800" smtClean="0">
                <a:solidFill>
                  <a:srgbClr val="7030A0"/>
                </a:solidFill>
              </a:rPr>
              <a:t>v závorce na opačná.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>
                <a:solidFill>
                  <a:srgbClr val="FF0000"/>
                </a:solidFill>
                <a:latin typeface="Arial" charset="0"/>
              </a:rPr>
              <a:t>      </a:t>
            </a:r>
            <a:r>
              <a:rPr lang="cs-CZ" sz="2800" smtClean="0">
                <a:solidFill>
                  <a:srgbClr val="FF0000"/>
                </a:solidFill>
              </a:rPr>
              <a:t>-</a:t>
            </a:r>
            <a:r>
              <a:rPr lang="cs-CZ" sz="2800" smtClean="0"/>
              <a:t>(2x</a:t>
            </a:r>
            <a:r>
              <a:rPr lang="cs-CZ" sz="2800" baseline="30000" smtClean="0"/>
              <a:t>2</a:t>
            </a:r>
            <a:r>
              <a:rPr lang="cs-CZ" sz="2800" smtClean="0"/>
              <a:t> - 3x</a:t>
            </a:r>
            <a:r>
              <a:rPr lang="cs-CZ" sz="2800" baseline="30000" smtClean="0"/>
              <a:t>3</a:t>
            </a:r>
            <a:r>
              <a:rPr lang="cs-CZ" sz="2800" smtClean="0"/>
              <a:t> -4x</a:t>
            </a:r>
            <a:r>
              <a:rPr lang="cs-CZ" sz="2800" baseline="30000" smtClean="0"/>
              <a:t>5</a:t>
            </a:r>
            <a:r>
              <a:rPr lang="cs-CZ" sz="2800" smtClean="0"/>
              <a:t> ) </a:t>
            </a:r>
            <a:r>
              <a:rPr lang="cs-CZ" sz="2800" smtClean="0">
                <a:solidFill>
                  <a:srgbClr val="FF0000"/>
                </a:solidFill>
              </a:rPr>
              <a:t>-</a:t>
            </a:r>
            <a:r>
              <a:rPr lang="cs-CZ" sz="2800" smtClean="0"/>
              <a:t> ( -3x</a:t>
            </a:r>
            <a:r>
              <a:rPr lang="cs-CZ" sz="2800" baseline="30000" smtClean="0"/>
              <a:t>2</a:t>
            </a:r>
            <a:r>
              <a:rPr lang="cs-CZ" sz="2800" smtClean="0"/>
              <a:t> + 3x</a:t>
            </a:r>
            <a:r>
              <a:rPr lang="cs-CZ" sz="2800" baseline="30000" smtClean="0"/>
              <a:t>3 </a:t>
            </a:r>
            <a:r>
              <a:rPr lang="cs-CZ" sz="2800" smtClean="0"/>
              <a:t> - 7x</a:t>
            </a:r>
            <a:r>
              <a:rPr lang="cs-CZ" sz="2800" baseline="30000" smtClean="0"/>
              <a:t>5</a:t>
            </a:r>
            <a:r>
              <a:rPr lang="cs-CZ" sz="2800" smtClean="0"/>
              <a:t> ) =                                                  </a:t>
            </a:r>
            <a:r>
              <a:rPr lang="cs-CZ" sz="2800" smtClean="0">
                <a:latin typeface="Arial" charset="0"/>
              </a:rPr>
              <a:t>= </a:t>
            </a:r>
            <a:r>
              <a:rPr lang="cs-CZ" sz="2800" smtClean="0"/>
              <a:t>-2x</a:t>
            </a:r>
            <a:r>
              <a:rPr lang="cs-CZ" sz="2800" baseline="30000" smtClean="0"/>
              <a:t>2</a:t>
            </a:r>
            <a:r>
              <a:rPr lang="cs-CZ" sz="2800" smtClean="0"/>
              <a:t> + 3x</a:t>
            </a:r>
            <a:r>
              <a:rPr lang="cs-CZ" sz="2800" baseline="30000" smtClean="0"/>
              <a:t>3</a:t>
            </a:r>
            <a:r>
              <a:rPr lang="cs-CZ" sz="2800" smtClean="0"/>
              <a:t> + 4x</a:t>
            </a:r>
            <a:r>
              <a:rPr lang="cs-CZ" sz="2800" baseline="30000" smtClean="0"/>
              <a:t>5</a:t>
            </a:r>
            <a:r>
              <a:rPr lang="cs-CZ" sz="2800" smtClean="0"/>
              <a:t> + 3x</a:t>
            </a:r>
            <a:r>
              <a:rPr lang="cs-CZ" sz="2800" baseline="30000" smtClean="0"/>
              <a:t>2</a:t>
            </a:r>
            <a:r>
              <a:rPr lang="cs-CZ" sz="2800" smtClean="0"/>
              <a:t> - 3x</a:t>
            </a:r>
            <a:r>
              <a:rPr lang="cs-CZ" sz="2800" baseline="30000" smtClean="0"/>
              <a:t>3 </a:t>
            </a:r>
            <a:r>
              <a:rPr lang="cs-CZ" sz="2800" smtClean="0"/>
              <a:t>+ 7x</a:t>
            </a:r>
            <a:r>
              <a:rPr lang="cs-CZ" sz="2800" baseline="30000" smtClean="0"/>
              <a:t>5</a:t>
            </a:r>
            <a:r>
              <a:rPr lang="cs-CZ" sz="2800" smtClean="0"/>
              <a:t> = x</a:t>
            </a:r>
            <a:r>
              <a:rPr lang="cs-CZ" sz="2800" baseline="30000" smtClean="0"/>
              <a:t>2</a:t>
            </a:r>
            <a:r>
              <a:rPr lang="cs-CZ" sz="2800" smtClean="0"/>
              <a:t> + 11x</a:t>
            </a:r>
            <a:r>
              <a:rPr lang="cs-CZ" sz="2800" baseline="30000" smtClean="0"/>
              <a:t>5</a:t>
            </a: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5768975"/>
          </a:xfrm>
        </p:spPr>
        <p:txBody>
          <a:bodyPr rtlCol="0">
            <a:normAutofit fontScale="70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u="sng" dirty="0" smtClean="0"/>
              <a:t>Anotace:</a:t>
            </a:r>
          </a:p>
          <a:p>
            <a:pPr algn="just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Tato prezentace slouží jako výklad sčítání a odčítání mocnin. Žáci se učí sčítat mocniny se stejným základem a mocninou. Doporučuji podtrhávání stejných mocnin. Pak se naučí odstraňovat závorky.</a:t>
            </a:r>
          </a:p>
          <a:p>
            <a:pPr algn="just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Prezentace je doplněna </a:t>
            </a:r>
            <a:r>
              <a:rPr lang="cs-CZ" dirty="0" smtClean="0">
                <a:hlinkClick r:id="rId2" action="ppaction://hlinkfile"/>
              </a:rPr>
              <a:t>pracovním listem</a:t>
            </a:r>
            <a:r>
              <a:rPr lang="cs-CZ" dirty="0" smtClean="0"/>
              <a:t>, který je promítnut na interaktivní tabuli.</a:t>
            </a:r>
          </a:p>
          <a:p>
            <a:pPr algn="just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	Pracovní list slouží k procvičení sčítání a odčítání mocnin. Každý žák dostane vlastní pracovní list, který doplňuje. Vždy jeden žák řeší příklad na interaktivní tabuli. Učitel má zpětnou vazbu, zda žáci probranému učivu rozumí.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u="sng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u="sng" dirty="0" smtClean="0"/>
              <a:t>Použité zdroje:</a:t>
            </a:r>
            <a:endParaRPr lang="cs-CZ" b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Karel Kindl: Matematika- Přehled učiva základní školy, vydání 3., Praha 1980, Státní pedagogické nakladatelství, počet stran 408 ,SPN 5-43-11/3, 14-388-80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Odvárko Oldřich- Kadleček Jiří:  Matematika pro 8. </a:t>
            </a:r>
            <a:r>
              <a:rPr lang="cs-CZ"/>
              <a:t>Ročník ZŠ  1.díl , 1.vydání 1999,  Prometheus</a:t>
            </a:r>
            <a:r>
              <a:rPr lang="cs-CZ" smtClean="0"/>
              <a:t>, </a:t>
            </a:r>
            <a:r>
              <a:rPr lang="cs-CZ"/>
              <a:t>počet stran 95, ISBN 80-7196-148-5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180</TotalTime>
  <Words>386</Words>
  <Application>Microsoft Office PowerPoint</Application>
  <PresentationFormat>On-screen Show (4:3)</PresentationFormat>
  <Paragraphs>76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Calibri</vt:lpstr>
      <vt:lpstr>Motiv sady Office</vt:lpstr>
      <vt:lpstr>SČÍTÁNÍ A ODČÍTÁNÍ MOCNIN</vt:lpstr>
      <vt:lpstr>Snímek 2</vt:lpstr>
      <vt:lpstr>MOCNINY</vt:lpstr>
      <vt:lpstr>MOCNINA</vt:lpstr>
      <vt:lpstr>Sčítat a odčítat můžeme jen mocniny o stejném základu  a mocniteli.</vt:lpstr>
      <vt:lpstr>Každé číslo lze psát ve tvaru součinu s činitelem 1.</vt:lpstr>
      <vt:lpstr>Mocniny se stejným základem a mocnitelem podtrhneme a pak sečteme nebo odečteme.</vt:lpstr>
      <vt:lpstr>Odstranění závorek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MOCNINY</dc:title>
  <dc:creator>Vaclav</dc:creator>
  <cp:lastModifiedBy>DUM</cp:lastModifiedBy>
  <cp:revision>58</cp:revision>
  <dcterms:created xsi:type="dcterms:W3CDTF">2011-11-13T16:12:23Z</dcterms:created>
  <dcterms:modified xsi:type="dcterms:W3CDTF">2012-03-02T19:34:48Z</dcterms:modified>
</cp:coreProperties>
</file>