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8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ucitel\Desktop\pracovn&#237;%20list.xlsx" TargetMode="Externa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List_aplikace_Microsoft_Office_Excel1.xlsx"/><Relationship Id="rId1" Type="http://schemas.openxmlformats.org/officeDocument/2006/relationships/themeOverride" Target="../theme/themeOverrid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title>
      <c:tx>
        <c:rich>
          <a:bodyPr/>
          <a:lstStyle/>
          <a:p>
            <a:pPr>
              <a:defRPr/>
            </a:pPr>
            <a:r>
              <a:rPr lang="cs-CZ" dirty="0"/>
              <a:t>Výroba </a:t>
            </a:r>
            <a:r>
              <a:rPr lang="cs-CZ" dirty="0" smtClean="0"/>
              <a:t>automobilů</a:t>
            </a:r>
            <a:endParaRPr lang="cs-CZ" dirty="0"/>
          </a:p>
        </c:rich>
      </c:tx>
      <c:layout/>
    </c:title>
    <c:view3D>
      <c:perspective val="30"/>
    </c:view3D>
    <c:plotArea>
      <c:layout/>
      <c:bar3DChart>
        <c:barDir val="col"/>
        <c:grouping val="standard"/>
        <c:ser>
          <c:idx val="0"/>
          <c:order val="0"/>
          <c:tx>
            <c:strRef>
              <c:f>'[pracovní list.xlsx]Řešení'!$A$4</c:f>
              <c:strCache>
                <c:ptCount val="1"/>
                <c:pt idx="0">
                  <c:v>Provoz A</c:v>
                </c:pt>
              </c:strCache>
            </c:strRef>
          </c:tx>
          <c:cat>
            <c:strRef>
              <c:f>'[pracovní list.xlsx]Řešení'!$B$3:$G$3</c:f>
              <c:strCache>
                <c:ptCount val="6"/>
                <c:pt idx="0">
                  <c:v>Červenec</c:v>
                </c:pt>
                <c:pt idx="1">
                  <c:v>Srpen</c:v>
                </c:pt>
                <c:pt idx="2">
                  <c:v>Září</c:v>
                </c:pt>
                <c:pt idx="3">
                  <c:v>Říjen</c:v>
                </c:pt>
                <c:pt idx="4">
                  <c:v>Listopad</c:v>
                </c:pt>
                <c:pt idx="5">
                  <c:v>Prosines</c:v>
                </c:pt>
              </c:strCache>
            </c:strRef>
          </c:cat>
          <c:val>
            <c:numRef>
              <c:f>'[pracovní list.xlsx]Řešení'!$B$4:$G$4</c:f>
              <c:numCache>
                <c:formatCode>General</c:formatCode>
                <c:ptCount val="6"/>
                <c:pt idx="0">
                  <c:v>5</c:v>
                </c:pt>
                <c:pt idx="1">
                  <c:v>15</c:v>
                </c:pt>
                <c:pt idx="2">
                  <c:v>21</c:v>
                </c:pt>
                <c:pt idx="3">
                  <c:v>19</c:v>
                </c:pt>
                <c:pt idx="4">
                  <c:v>2</c:v>
                </c:pt>
                <c:pt idx="5">
                  <c:v>9</c:v>
                </c:pt>
              </c:numCache>
            </c:numRef>
          </c:val>
        </c:ser>
        <c:ser>
          <c:idx val="1"/>
          <c:order val="1"/>
          <c:tx>
            <c:strRef>
              <c:f>'[pracovní list.xlsx]Řešení'!$A$5</c:f>
              <c:strCache>
                <c:ptCount val="1"/>
                <c:pt idx="0">
                  <c:v>Provoz B</c:v>
                </c:pt>
              </c:strCache>
            </c:strRef>
          </c:tx>
          <c:cat>
            <c:strRef>
              <c:f>'[pracovní list.xlsx]Řešení'!$B$3:$G$3</c:f>
              <c:strCache>
                <c:ptCount val="6"/>
                <c:pt idx="0">
                  <c:v>Červenec</c:v>
                </c:pt>
                <c:pt idx="1">
                  <c:v>Srpen</c:v>
                </c:pt>
                <c:pt idx="2">
                  <c:v>Září</c:v>
                </c:pt>
                <c:pt idx="3">
                  <c:v>Říjen</c:v>
                </c:pt>
                <c:pt idx="4">
                  <c:v>Listopad</c:v>
                </c:pt>
                <c:pt idx="5">
                  <c:v>Prosines</c:v>
                </c:pt>
              </c:strCache>
            </c:strRef>
          </c:cat>
          <c:val>
            <c:numRef>
              <c:f>'[pracovní list.xlsx]Řešení'!$B$5:$G$5</c:f>
              <c:numCache>
                <c:formatCode>General</c:formatCode>
                <c:ptCount val="6"/>
                <c:pt idx="0">
                  <c:v>35</c:v>
                </c:pt>
                <c:pt idx="1">
                  <c:v>32</c:v>
                </c:pt>
                <c:pt idx="2">
                  <c:v>37</c:v>
                </c:pt>
                <c:pt idx="3">
                  <c:v>36</c:v>
                </c:pt>
                <c:pt idx="4">
                  <c:v>25</c:v>
                </c:pt>
                <c:pt idx="5">
                  <c:v>11</c:v>
                </c:pt>
              </c:numCache>
            </c:numRef>
          </c:val>
        </c:ser>
        <c:ser>
          <c:idx val="4"/>
          <c:order val="2"/>
          <c:tx>
            <c:strRef>
              <c:f>'[pracovní list.xlsx]Řešení'!$A$8</c:f>
              <c:strCache>
                <c:ptCount val="1"/>
                <c:pt idx="0">
                  <c:v>Provoz E</c:v>
                </c:pt>
              </c:strCache>
            </c:strRef>
          </c:tx>
          <c:cat>
            <c:strRef>
              <c:f>'[pracovní list.xlsx]Řešení'!$B$3:$G$3</c:f>
              <c:strCache>
                <c:ptCount val="6"/>
                <c:pt idx="0">
                  <c:v>Červenec</c:v>
                </c:pt>
                <c:pt idx="1">
                  <c:v>Srpen</c:v>
                </c:pt>
                <c:pt idx="2">
                  <c:v>Září</c:v>
                </c:pt>
                <c:pt idx="3">
                  <c:v>Říjen</c:v>
                </c:pt>
                <c:pt idx="4">
                  <c:v>Listopad</c:v>
                </c:pt>
                <c:pt idx="5">
                  <c:v>Prosines</c:v>
                </c:pt>
              </c:strCache>
            </c:strRef>
          </c:cat>
          <c:val>
            <c:numRef>
              <c:f>'[pracovní list.xlsx]Řešení'!$B$8:$G$8</c:f>
              <c:numCache>
                <c:formatCode>General</c:formatCode>
                <c:ptCount val="6"/>
                <c:pt idx="0">
                  <c:v>15</c:v>
                </c:pt>
                <c:pt idx="1">
                  <c:v>18</c:v>
                </c:pt>
                <c:pt idx="2">
                  <c:v>11</c:v>
                </c:pt>
                <c:pt idx="3">
                  <c:v>16</c:v>
                </c:pt>
                <c:pt idx="4">
                  <c:v>15</c:v>
                </c:pt>
                <c:pt idx="5">
                  <c:v>1</c:v>
                </c:pt>
              </c:numCache>
            </c:numRef>
          </c:val>
        </c:ser>
        <c:dLbls/>
        <c:shape val="cylinder"/>
        <c:axId val="51783552"/>
        <c:axId val="51785088"/>
        <c:axId val="35589184"/>
      </c:bar3DChart>
      <c:catAx>
        <c:axId val="51783552"/>
        <c:scaling>
          <c:orientation val="minMax"/>
        </c:scaling>
        <c:axPos val="b"/>
        <c:majorTickMark val="none"/>
        <c:tickLblPos val="nextTo"/>
        <c:crossAx val="51785088"/>
        <c:crosses val="autoZero"/>
        <c:auto val="1"/>
        <c:lblAlgn val="ctr"/>
        <c:lblOffset val="100"/>
      </c:catAx>
      <c:valAx>
        <c:axId val="51785088"/>
        <c:scaling>
          <c:orientation val="minMax"/>
        </c:scaling>
        <c:axPos val="l"/>
        <c:majorGridlines/>
        <c:numFmt formatCode="General" sourceLinked="1"/>
        <c:majorTickMark val="none"/>
        <c:tickLblPos val="nextTo"/>
        <c:crossAx val="51783552"/>
        <c:crosses val="autoZero"/>
        <c:crossBetween val="between"/>
      </c:valAx>
      <c:serAx>
        <c:axId val="35589184"/>
        <c:scaling>
          <c:orientation val="minMax"/>
        </c:scaling>
        <c:delete val="1"/>
        <c:axPos val="b"/>
        <c:majorTickMark val="none"/>
        <c:tickLblPos val="nextTo"/>
        <c:crossAx val="51785088"/>
        <c:crosses val="autoZero"/>
      </c:serAx>
      <c:spPr>
        <a:ln w="38100"/>
      </c:spPr>
    </c:plotArea>
    <c:legend>
      <c:legendPos val="r"/>
      <c:layout>
        <c:manualLayout>
          <c:xMode val="edge"/>
          <c:yMode val="edge"/>
          <c:x val="0.85620759210654251"/>
          <c:y val="0.49493526544476063"/>
          <c:w val="8.8236852337902252E-2"/>
          <c:h val="0.23898078916606019"/>
        </c:manualLayout>
      </c:layout>
    </c:legend>
    <c:plotVisOnly val="1"/>
    <c:dispBlanksAs val="gap"/>
  </c:chart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/>
            </a:pPr>
            <a:r>
              <a:rPr lang="cs-CZ" sz="1600" b="1" dirty="0" smtClean="0">
                <a:effectLst/>
              </a:rPr>
              <a:t>Výroba sedacích souprav v 2. pololetí roku 2011 </a:t>
            </a:r>
            <a:endParaRPr lang="cs-CZ" sz="1600" dirty="0">
              <a:effectLst/>
            </a:endParaRPr>
          </a:p>
        </c:rich>
      </c:tx>
      <c:layout>
        <c:manualLayout>
          <c:xMode val="edge"/>
          <c:yMode val="edge"/>
          <c:x val="0.16286041454321656"/>
          <c:y val="4.4476734560810569E-2"/>
        </c:manualLayout>
      </c:layout>
    </c:title>
    <c:view3D>
      <c:perspective val="30"/>
    </c:view3D>
    <c:plotArea>
      <c:layout/>
      <c:bar3DChart>
        <c:barDir val="col"/>
        <c:grouping val="standard"/>
        <c:ser>
          <c:idx val="0"/>
          <c:order val="0"/>
          <c:tx>
            <c:strRef>
              <c:f>Řešení!$A$4</c:f>
              <c:strCache>
                <c:ptCount val="1"/>
                <c:pt idx="0">
                  <c:v>Provoz A</c:v>
                </c:pt>
              </c:strCache>
            </c:strRef>
          </c:tx>
          <c:cat>
            <c:strRef>
              <c:f>Řešení!$B$3:$G$3</c:f>
              <c:strCache>
                <c:ptCount val="6"/>
                <c:pt idx="0">
                  <c:v>Červenec</c:v>
                </c:pt>
                <c:pt idx="1">
                  <c:v>Srpen</c:v>
                </c:pt>
                <c:pt idx="2">
                  <c:v>Září</c:v>
                </c:pt>
                <c:pt idx="3">
                  <c:v>Říjen</c:v>
                </c:pt>
                <c:pt idx="4">
                  <c:v>Listopad</c:v>
                </c:pt>
                <c:pt idx="5">
                  <c:v>Prosinec</c:v>
                </c:pt>
              </c:strCache>
            </c:strRef>
          </c:cat>
          <c:val>
            <c:numRef>
              <c:f>Řešení!$B$4:$G$4</c:f>
              <c:numCache>
                <c:formatCode>General</c:formatCode>
                <c:ptCount val="6"/>
                <c:pt idx="0">
                  <c:v>5</c:v>
                </c:pt>
                <c:pt idx="1">
                  <c:v>15</c:v>
                </c:pt>
                <c:pt idx="2">
                  <c:v>21</c:v>
                </c:pt>
                <c:pt idx="3">
                  <c:v>19</c:v>
                </c:pt>
                <c:pt idx="4">
                  <c:v>2</c:v>
                </c:pt>
                <c:pt idx="5">
                  <c:v>9</c:v>
                </c:pt>
              </c:numCache>
            </c:numRef>
          </c:val>
        </c:ser>
        <c:ser>
          <c:idx val="1"/>
          <c:order val="1"/>
          <c:tx>
            <c:strRef>
              <c:f>Řešení!$A$5</c:f>
              <c:strCache>
                <c:ptCount val="1"/>
                <c:pt idx="0">
                  <c:v>Provoz B</c:v>
                </c:pt>
              </c:strCache>
            </c:strRef>
          </c:tx>
          <c:cat>
            <c:strRef>
              <c:f>Řešení!$B$3:$G$3</c:f>
              <c:strCache>
                <c:ptCount val="6"/>
                <c:pt idx="0">
                  <c:v>Červenec</c:v>
                </c:pt>
                <c:pt idx="1">
                  <c:v>Srpen</c:v>
                </c:pt>
                <c:pt idx="2">
                  <c:v>Září</c:v>
                </c:pt>
                <c:pt idx="3">
                  <c:v>Říjen</c:v>
                </c:pt>
                <c:pt idx="4">
                  <c:v>Listopad</c:v>
                </c:pt>
                <c:pt idx="5">
                  <c:v>Prosinec</c:v>
                </c:pt>
              </c:strCache>
            </c:strRef>
          </c:cat>
          <c:val>
            <c:numRef>
              <c:f>Řešení!$B$5:$G$5</c:f>
              <c:numCache>
                <c:formatCode>General</c:formatCode>
                <c:ptCount val="6"/>
                <c:pt idx="0">
                  <c:v>35</c:v>
                </c:pt>
                <c:pt idx="1">
                  <c:v>32</c:v>
                </c:pt>
                <c:pt idx="2">
                  <c:v>37</c:v>
                </c:pt>
                <c:pt idx="3">
                  <c:v>36</c:v>
                </c:pt>
                <c:pt idx="4">
                  <c:v>25</c:v>
                </c:pt>
                <c:pt idx="5">
                  <c:v>11</c:v>
                </c:pt>
              </c:numCache>
            </c:numRef>
          </c:val>
        </c:ser>
        <c:ser>
          <c:idx val="2"/>
          <c:order val="2"/>
          <c:tx>
            <c:strRef>
              <c:f>Řešení!$A$6</c:f>
              <c:strCache>
                <c:ptCount val="1"/>
                <c:pt idx="0">
                  <c:v>Provoz C</c:v>
                </c:pt>
              </c:strCache>
            </c:strRef>
          </c:tx>
          <c:cat>
            <c:strRef>
              <c:f>Řešení!$B$3:$G$3</c:f>
              <c:strCache>
                <c:ptCount val="6"/>
                <c:pt idx="0">
                  <c:v>Červenec</c:v>
                </c:pt>
                <c:pt idx="1">
                  <c:v>Srpen</c:v>
                </c:pt>
                <c:pt idx="2">
                  <c:v>Září</c:v>
                </c:pt>
                <c:pt idx="3">
                  <c:v>Říjen</c:v>
                </c:pt>
                <c:pt idx="4">
                  <c:v>Listopad</c:v>
                </c:pt>
                <c:pt idx="5">
                  <c:v>Prosinec</c:v>
                </c:pt>
              </c:strCache>
            </c:strRef>
          </c:cat>
          <c:val>
            <c:numRef>
              <c:f>Řešení!$B$6:$G$6</c:f>
              <c:numCache>
                <c:formatCode>General</c:formatCode>
                <c:ptCount val="6"/>
                <c:pt idx="0">
                  <c:v>23</c:v>
                </c:pt>
                <c:pt idx="1">
                  <c:v>21</c:v>
                </c:pt>
                <c:pt idx="2">
                  <c:v>5</c:v>
                </c:pt>
                <c:pt idx="3">
                  <c:v>21</c:v>
                </c:pt>
                <c:pt idx="4">
                  <c:v>28</c:v>
                </c:pt>
                <c:pt idx="5">
                  <c:v>20</c:v>
                </c:pt>
              </c:numCache>
            </c:numRef>
          </c:val>
        </c:ser>
        <c:ser>
          <c:idx val="3"/>
          <c:order val="3"/>
          <c:tx>
            <c:strRef>
              <c:f>Řešení!$A$7</c:f>
              <c:strCache>
                <c:ptCount val="1"/>
                <c:pt idx="0">
                  <c:v>Provoz D</c:v>
                </c:pt>
              </c:strCache>
            </c:strRef>
          </c:tx>
          <c:cat>
            <c:strRef>
              <c:f>Řešení!$B$3:$G$3</c:f>
              <c:strCache>
                <c:ptCount val="6"/>
                <c:pt idx="0">
                  <c:v>Červenec</c:v>
                </c:pt>
                <c:pt idx="1">
                  <c:v>Srpen</c:v>
                </c:pt>
                <c:pt idx="2">
                  <c:v>Září</c:v>
                </c:pt>
                <c:pt idx="3">
                  <c:v>Říjen</c:v>
                </c:pt>
                <c:pt idx="4">
                  <c:v>Listopad</c:v>
                </c:pt>
                <c:pt idx="5">
                  <c:v>Prosinec</c:v>
                </c:pt>
              </c:strCache>
            </c:strRef>
          </c:cat>
          <c:val>
            <c:numRef>
              <c:f>Řešení!$B$7:$G$7</c:f>
              <c:numCache>
                <c:formatCode>General</c:formatCode>
                <c:ptCount val="6"/>
                <c:pt idx="0">
                  <c:v>44</c:v>
                </c:pt>
                <c:pt idx="1">
                  <c:v>9</c:v>
                </c:pt>
                <c:pt idx="2">
                  <c:v>44</c:v>
                </c:pt>
                <c:pt idx="3">
                  <c:v>13</c:v>
                </c:pt>
                <c:pt idx="4">
                  <c:v>42</c:v>
                </c:pt>
                <c:pt idx="5">
                  <c:v>51</c:v>
                </c:pt>
              </c:numCache>
            </c:numRef>
          </c:val>
        </c:ser>
        <c:ser>
          <c:idx val="4"/>
          <c:order val="4"/>
          <c:tx>
            <c:strRef>
              <c:f>Řešení!$A$8</c:f>
              <c:strCache>
                <c:ptCount val="1"/>
                <c:pt idx="0">
                  <c:v>Provoz E</c:v>
                </c:pt>
              </c:strCache>
            </c:strRef>
          </c:tx>
          <c:cat>
            <c:strRef>
              <c:f>Řešení!$B$3:$G$3</c:f>
              <c:strCache>
                <c:ptCount val="6"/>
                <c:pt idx="0">
                  <c:v>Červenec</c:v>
                </c:pt>
                <c:pt idx="1">
                  <c:v>Srpen</c:v>
                </c:pt>
                <c:pt idx="2">
                  <c:v>Září</c:v>
                </c:pt>
                <c:pt idx="3">
                  <c:v>Říjen</c:v>
                </c:pt>
                <c:pt idx="4">
                  <c:v>Listopad</c:v>
                </c:pt>
                <c:pt idx="5">
                  <c:v>Prosinec</c:v>
                </c:pt>
              </c:strCache>
            </c:strRef>
          </c:cat>
          <c:val>
            <c:numRef>
              <c:f>Řešení!$B$8:$G$8</c:f>
              <c:numCache>
                <c:formatCode>General</c:formatCode>
                <c:ptCount val="6"/>
                <c:pt idx="0">
                  <c:v>15</c:v>
                </c:pt>
                <c:pt idx="1">
                  <c:v>18</c:v>
                </c:pt>
                <c:pt idx="2">
                  <c:v>11</c:v>
                </c:pt>
                <c:pt idx="3">
                  <c:v>16</c:v>
                </c:pt>
                <c:pt idx="4">
                  <c:v>15</c:v>
                </c:pt>
                <c:pt idx="5">
                  <c:v>1</c:v>
                </c:pt>
              </c:numCache>
            </c:numRef>
          </c:val>
        </c:ser>
        <c:dLbls/>
        <c:shape val="cylinder"/>
        <c:axId val="114925952"/>
        <c:axId val="114927488"/>
        <c:axId val="114934656"/>
      </c:bar3DChart>
      <c:catAx>
        <c:axId val="114925952"/>
        <c:scaling>
          <c:orientation val="minMax"/>
        </c:scaling>
        <c:axPos val="b"/>
        <c:majorTickMark val="none"/>
        <c:tickLblPos val="nextTo"/>
        <c:crossAx val="114927488"/>
        <c:crosses val="autoZero"/>
        <c:auto val="1"/>
        <c:lblAlgn val="ctr"/>
        <c:lblOffset val="100"/>
      </c:catAx>
      <c:valAx>
        <c:axId val="114927488"/>
        <c:scaling>
          <c:orientation val="minMax"/>
        </c:scaling>
        <c:axPos val="l"/>
        <c:majorGridlines/>
        <c:numFmt formatCode="General" sourceLinked="1"/>
        <c:majorTickMark val="none"/>
        <c:tickLblPos val="nextTo"/>
        <c:crossAx val="114925952"/>
        <c:crosses val="autoZero"/>
        <c:crossBetween val="between"/>
      </c:valAx>
      <c:serAx>
        <c:axId val="114934656"/>
        <c:scaling>
          <c:orientation val="minMax"/>
        </c:scaling>
        <c:delete val="1"/>
        <c:axPos val="b"/>
        <c:majorTickMark val="none"/>
        <c:tickLblPos val="nextTo"/>
        <c:crossAx val="114927488"/>
        <c:crosses val="autoZero"/>
      </c:serAx>
    </c:plotArea>
    <c:legend>
      <c:legendPos val="r"/>
      <c:layout/>
    </c:legend>
    <c:plotVisOnly val="1"/>
    <c:dispBlanksAs val="gap"/>
  </c:chart>
  <c:externalData r:id="rId2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Microsoft Excel 2010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Základní škola a Mateřská škola, Chvalkovice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Kateřina Černá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Grafy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CZ.1.07/1.1.05/04.0031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6E07436-5F73-4847-B9A7-D5A5D7893B19}" type="presOf" srcId="{D8197B8C-B260-4A16-BDF4-0947B075E274}" destId="{5A5FFA88-C948-4069-8E93-59FA12366E83}" srcOrd="1" destOrd="0" presId="urn:microsoft.com/office/officeart/2005/8/layout/target3"/>
    <dgm:cxn modelId="{1AED92BD-A75C-498C-B2BC-95B068D6ADB4}" type="presOf" srcId="{D8197B8C-B260-4A16-BDF4-0947B075E274}" destId="{25B08C86-7E15-44DC-BE7F-FFB55DD49D12}" srcOrd="0" destOrd="0" presId="urn:microsoft.com/office/officeart/2005/8/layout/target3"/>
    <dgm:cxn modelId="{5570FF9F-708B-45FC-954C-FE9229757265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E06885-E39A-46A0-9409-916C97D3F7CA}" type="presOf" srcId="{D1D4F407-5343-4D3F-B5B9-D407B03CAEB4}" destId="{D005CE8C-CC26-4C3E-AC11-E15060ECD759}" srcOrd="0" destOrd="0" presId="urn:microsoft.com/office/officeart/2005/8/layout/target3"/>
    <dgm:cxn modelId="{5A979BD7-7177-4CFA-9EE0-F6D7FD0885F1}" type="presOf" srcId="{757F3AB3-0718-4624-B441-E567A8F0AB56}" destId="{333A1088-737F-45CB-B68E-254E46348037}" srcOrd="0" destOrd="0" presId="urn:microsoft.com/office/officeart/2005/8/layout/target3"/>
    <dgm:cxn modelId="{64B0B45E-8F8F-4F79-88DD-688043A226AF}" type="presOf" srcId="{D1D4F407-5343-4D3F-B5B9-D407B03CAEB4}" destId="{AED2198E-93D5-4001-81B4-73124B309672}" srcOrd="1" destOrd="0" presId="urn:microsoft.com/office/officeart/2005/8/layout/target3"/>
    <dgm:cxn modelId="{46BDA408-1A4F-44B9-ABC3-DB27DFB9CE5B}" type="presOf" srcId="{B651F6E3-6281-48DB-9319-2AEAFDAE7572}" destId="{619D679B-A015-4ECF-8348-D1034C574F40}" srcOrd="0" destOrd="0" presId="urn:microsoft.com/office/officeart/2005/8/layout/target3"/>
    <dgm:cxn modelId="{B1F48977-3DC0-410A-B40F-3F663FCCB744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755BC17-78DE-4B6D-93EC-13DCEDE6ECAF}" type="presOf" srcId="{4C35D32F-0EAB-4CD7-82EE-45574DC2A586}" destId="{890E4F0B-2866-4A3F-A3C7-2A14B1797930}" srcOrd="1" destOrd="0" presId="urn:microsoft.com/office/officeart/2005/8/layout/target3"/>
    <dgm:cxn modelId="{F8A9F032-D09F-4C3A-8D0C-FF967EA2CBB7}" type="presOf" srcId="{D1B46980-6531-4606-95E6-44980827E919}" destId="{6140AFEC-043D-4C43-A2F9-D0F5331DF3A3}" srcOrd="0" destOrd="0" presId="urn:microsoft.com/office/officeart/2005/8/layout/target3"/>
    <dgm:cxn modelId="{D2D2FA23-E2DA-4F7D-9021-F6B46734CB45}" type="presOf" srcId="{D1B46980-6531-4606-95E6-44980827E919}" destId="{2BE915AB-18AA-4053-B92C-3BFC9ED204BB}" srcOrd="1" destOrd="0" presId="urn:microsoft.com/office/officeart/2005/8/layout/target3"/>
    <dgm:cxn modelId="{2B5A2654-6542-4980-99FA-24A2F8512D22}" type="presParOf" srcId="{333A1088-737F-45CB-B68E-254E46348037}" destId="{F5ABB229-8D3B-4694-996A-96F23CF14429}" srcOrd="0" destOrd="0" presId="urn:microsoft.com/office/officeart/2005/8/layout/target3"/>
    <dgm:cxn modelId="{786FC2B7-E788-4E12-9D7E-363FE49804CA}" type="presParOf" srcId="{333A1088-737F-45CB-B68E-254E46348037}" destId="{F41139FD-01EE-4571-8B17-4FB00FC51163}" srcOrd="1" destOrd="0" presId="urn:microsoft.com/office/officeart/2005/8/layout/target3"/>
    <dgm:cxn modelId="{15823B19-6415-4E7C-9547-76CBA7EDB3F7}" type="presParOf" srcId="{333A1088-737F-45CB-B68E-254E46348037}" destId="{D005CE8C-CC26-4C3E-AC11-E15060ECD759}" srcOrd="2" destOrd="0" presId="urn:microsoft.com/office/officeart/2005/8/layout/target3"/>
    <dgm:cxn modelId="{E41EBCCF-04A4-4B3D-86B3-3A52C2C20CFE}" type="presParOf" srcId="{333A1088-737F-45CB-B68E-254E46348037}" destId="{2C702D82-9B77-49B7-9568-BB8EB47C3372}" srcOrd="3" destOrd="0" presId="urn:microsoft.com/office/officeart/2005/8/layout/target3"/>
    <dgm:cxn modelId="{D074D9D1-25B2-4A84-924C-06DB02F2BFE8}" type="presParOf" srcId="{333A1088-737F-45CB-B68E-254E46348037}" destId="{A52A0455-90FF-4808-ABD0-F02540D31D5A}" srcOrd="4" destOrd="0" presId="urn:microsoft.com/office/officeart/2005/8/layout/target3"/>
    <dgm:cxn modelId="{7F6BB5E0-B224-4317-A93F-79F550587081}" type="presParOf" srcId="{333A1088-737F-45CB-B68E-254E46348037}" destId="{6140AFEC-043D-4C43-A2F9-D0F5331DF3A3}" srcOrd="5" destOrd="0" presId="urn:microsoft.com/office/officeart/2005/8/layout/target3"/>
    <dgm:cxn modelId="{68A89CA2-E3C9-4CBA-B6F2-359B95C26BCF}" type="presParOf" srcId="{333A1088-737F-45CB-B68E-254E46348037}" destId="{9358AC05-5D7D-4327-9F80-1AD486AEA664}" srcOrd="6" destOrd="0" presId="urn:microsoft.com/office/officeart/2005/8/layout/target3"/>
    <dgm:cxn modelId="{8225901A-12A1-45AF-9268-362B0F6E984C}" type="presParOf" srcId="{333A1088-737F-45CB-B68E-254E46348037}" destId="{313FC574-E1CD-4FB4-B054-0B805CE0447D}" srcOrd="7" destOrd="0" presId="urn:microsoft.com/office/officeart/2005/8/layout/target3"/>
    <dgm:cxn modelId="{B883C1BF-02D8-4CC2-B95D-AE02CE795638}" type="presParOf" srcId="{333A1088-737F-45CB-B68E-254E46348037}" destId="{619D679B-A015-4ECF-8348-D1034C574F40}" srcOrd="8" destOrd="0" presId="urn:microsoft.com/office/officeart/2005/8/layout/target3"/>
    <dgm:cxn modelId="{CA72C2AD-D557-40E0-A33C-D4B7091E2CAE}" type="presParOf" srcId="{333A1088-737F-45CB-B68E-254E46348037}" destId="{322283A8-4A27-4CDA-BAE3-F381106A9174}" srcOrd="9" destOrd="0" presId="urn:microsoft.com/office/officeart/2005/8/layout/target3"/>
    <dgm:cxn modelId="{3AF387E7-B262-4276-B425-080A0DFF9866}" type="presParOf" srcId="{333A1088-737F-45CB-B68E-254E46348037}" destId="{FFC9F71D-1B4F-4AD9-A4A6-86ADEFC8AF5C}" srcOrd="10" destOrd="0" presId="urn:microsoft.com/office/officeart/2005/8/layout/target3"/>
    <dgm:cxn modelId="{35659780-CB3F-46D6-8E08-205B8DB83B4D}" type="presParOf" srcId="{333A1088-737F-45CB-B68E-254E46348037}" destId="{25B08C86-7E15-44DC-BE7F-FFB55DD49D12}" srcOrd="11" destOrd="0" presId="urn:microsoft.com/office/officeart/2005/8/layout/target3"/>
    <dgm:cxn modelId="{D1A58F43-D07A-457B-861D-D691F8220156}" type="presParOf" srcId="{333A1088-737F-45CB-B68E-254E46348037}" destId="{76644BE8-9D7C-4C09-B250-3D10AF48CBB7}" srcOrd="12" destOrd="0" presId="urn:microsoft.com/office/officeart/2005/8/layout/target3"/>
    <dgm:cxn modelId="{D10E78FC-FF07-4BDB-8388-D99F908A1EE7}" type="presParOf" srcId="{333A1088-737F-45CB-B68E-254E46348037}" destId="{EE85B701-7295-41C0-BA7A-34D3756A2AE6}" srcOrd="13" destOrd="0" presId="urn:microsoft.com/office/officeart/2005/8/layout/target3"/>
    <dgm:cxn modelId="{AB0D36F3-AF8A-48ED-9928-FB909D6D9467}" type="presParOf" srcId="{333A1088-737F-45CB-B68E-254E46348037}" destId="{8BEBB6EC-1DAA-4CAC-8A25-BC0FCBD5DBD5}" srcOrd="14" destOrd="0" presId="urn:microsoft.com/office/officeart/2005/8/layout/target3"/>
    <dgm:cxn modelId="{99017883-E0F6-4706-BE90-EB7A30C2EB36}" type="presParOf" srcId="{333A1088-737F-45CB-B68E-254E46348037}" destId="{AED2198E-93D5-4001-81B4-73124B309672}" srcOrd="15" destOrd="0" presId="urn:microsoft.com/office/officeart/2005/8/layout/target3"/>
    <dgm:cxn modelId="{397BCD17-B857-4F4B-9130-3B817F61463C}" type="presParOf" srcId="{333A1088-737F-45CB-B68E-254E46348037}" destId="{2BE915AB-18AA-4053-B92C-3BFC9ED204BB}" srcOrd="16" destOrd="0" presId="urn:microsoft.com/office/officeart/2005/8/layout/target3"/>
    <dgm:cxn modelId="{AC268FDA-6577-4537-883F-837FC158AE78}" type="presParOf" srcId="{333A1088-737F-45CB-B68E-254E46348037}" destId="{6BB5E863-4638-4E1D-BFDE-399D028AC4ED}" srcOrd="17" destOrd="0" presId="urn:microsoft.com/office/officeart/2005/8/layout/target3"/>
    <dgm:cxn modelId="{39274845-7C4E-485C-80D7-2799E3A64D98}" type="presParOf" srcId="{333A1088-737F-45CB-B68E-254E46348037}" destId="{5A5FFA88-C948-4069-8E93-59FA12366E83}" srcOrd="18" destOrd="0" presId="urn:microsoft.com/office/officeart/2005/8/layout/target3"/>
    <dgm:cxn modelId="{D13A9815-5FB1-4923-85E1-C436B3D1570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462" y="0"/>
          <a:ext cx="671903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800" kern="1200" dirty="0" smtClean="0"/>
            <a:t>Základní škola a Mateřská škola, Chvalkovice</a:t>
          </a:r>
          <a:endParaRPr lang="cs-CZ" sz="1800" kern="1200" dirty="0"/>
        </a:p>
      </dsp:txBody>
      <dsp:txXfrm>
        <a:off x="1257462" y="0"/>
        <a:ext cx="671903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1903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Kateřina Černá</a:t>
          </a:r>
          <a:endParaRPr lang="cs-CZ" sz="2000" kern="1200" dirty="0"/>
        </a:p>
      </dsp:txBody>
      <dsp:txXfrm>
        <a:off x="1273857" y="407634"/>
        <a:ext cx="671903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71903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Microsoft Excel 2010</a:t>
          </a:r>
          <a:endParaRPr lang="cs-CZ" sz="2000" kern="1200" dirty="0"/>
        </a:p>
      </dsp:txBody>
      <dsp:txXfrm>
        <a:off x="1273857" y="815268"/>
        <a:ext cx="671903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1903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Grafy</a:t>
          </a:r>
          <a:endParaRPr lang="cs-CZ" sz="2000" kern="1200" dirty="0"/>
        </a:p>
      </dsp:txBody>
      <dsp:txXfrm>
        <a:off x="1273857" y="1222902"/>
        <a:ext cx="671903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71903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CZ.1.07/1.1.05/04.0031</a:t>
          </a:r>
          <a:endParaRPr lang="cs-CZ" sz="2000" kern="1200" dirty="0"/>
        </a:p>
      </dsp:txBody>
      <dsp:txXfrm>
        <a:off x="1273857" y="1630536"/>
        <a:ext cx="671903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6BCD49-6EE7-4AEA-9E89-466D6C32FFA5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39225A-6E10-4E5B-A2D3-D14CB5E630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11499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39225A-6E10-4E5B-A2D3-D14CB5E630D0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3536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498475" y="1311275"/>
            <a:ext cx="10429875" cy="5908675"/>
            <a:chOff x="-313" y="824"/>
            <a:chExt cx="6570" cy="3722"/>
          </a:xfrm>
        </p:grpSpPr>
        <p:sp>
          <p:nvSpPr>
            <p:cNvPr id="5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3" y="3503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9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2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4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5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6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7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8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0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1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2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3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4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5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6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7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8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39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0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2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3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4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5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6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7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8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9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0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1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2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3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4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5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6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7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8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9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0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1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2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3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4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5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6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7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8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9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0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1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2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3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4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5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6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7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8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9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0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1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2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3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4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5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6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7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8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9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0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1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2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3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4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5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6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7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8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9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0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1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2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4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5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6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7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8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9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0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1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2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3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4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5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6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7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8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19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0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1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2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3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4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5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6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7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8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29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0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1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2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3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4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5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6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7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8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39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0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1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2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3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4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5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6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7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8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49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0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1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2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3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4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5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6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7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8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59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0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1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2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3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4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5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6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7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8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69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0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1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2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3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4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5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6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7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8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79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0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1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2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3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4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5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6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7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8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89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0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1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2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3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4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5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6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7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8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99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0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1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2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3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4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5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6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7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8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09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0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1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2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3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4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5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6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7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8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19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24794" name="Rectangle 2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446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4795" name="Rectangle 2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20" name="Rectangle 220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21" name="Rectangle 221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22" name="Rectangle 22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F1320AC-C0E4-4E6E-92E4-4F524B0DA99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003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FDDB5D-2A6D-446D-9B24-C1EFD7FCEC6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66521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758EFD-EF86-4450-90E5-C6EC9730AAC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531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F08DA9-2F28-486C-9912-C67E0A8D435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53460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F7A1DA-1466-45C4-AB55-355DFE689AB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1142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E660BC-C3D8-4908-AD31-7558DB689E7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8244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8A2B48-DEF9-4526-9B63-56C20183A0F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2383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23126F-C150-4AEE-AAED-63F3BAD2B2B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9118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61688F-182A-449F-9B82-6E99D15AB04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546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67BC7E-235B-40C7-858B-8786CA9687E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9229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94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94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B26661-5EBB-44CA-914B-5BDA7C8C3AE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8223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0">
          <a:gsLst>
            <a:gs pos="300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496888" y="1308100"/>
            <a:ext cx="10429876" cy="5908675"/>
            <a:chOff x="-313" y="824"/>
            <a:chExt cx="6570" cy="3722"/>
          </a:xfrm>
        </p:grpSpPr>
        <p:sp>
          <p:nvSpPr>
            <p:cNvPr id="23555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56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57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58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59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60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61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62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63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64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65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66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67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68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69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3" y="3503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70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71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72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73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74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75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76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77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78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79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80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81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82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83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84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85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86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3587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588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589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590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591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592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593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594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595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596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597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598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599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00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01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02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03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04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05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06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07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08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09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10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11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12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13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14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15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16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17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18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19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20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21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22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23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24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25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26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27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28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29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30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31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32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33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34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35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36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37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38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39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40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41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42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43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44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45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46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47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48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49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50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51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52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53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54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55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56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57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58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59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60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61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62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63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64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65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66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67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68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69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70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71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72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73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74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75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76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77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78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79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80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81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82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83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84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85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86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87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88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89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90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91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92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93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94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95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96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97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98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699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00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01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02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03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04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05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06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07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08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09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10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11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12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13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14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15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16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17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18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19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20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21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22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23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24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25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26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27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28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29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30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31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32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33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34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35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36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37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38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39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40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41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42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43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44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45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46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47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48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49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50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51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52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53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54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55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56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57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58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59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60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61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62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63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64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65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66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67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68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3769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23770" name="Rectangle 21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C0D4448-E6D7-4B6D-BD29-3CD8B94FBE74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23771" name="Rectangle 2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3772" name="Rectangle 2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3773" name="Rectangle 22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3774" name="Rectangle 2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  <p:extLst>
      <p:ext uri="{BB962C8B-B14F-4D97-AF65-F5344CB8AC3E}">
        <p14:creationId xmlns:p14="http://schemas.microsoft.com/office/powerpoint/2010/main" xmlns="" val="902795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21553496"/>
              </p:ext>
            </p:extLst>
          </p:nvPr>
        </p:nvGraphicFramePr>
        <p:xfrm>
          <a:off x="539552" y="908720"/>
          <a:ext cx="799288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83872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Grafy v MS Excel 2010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6048" b="27426"/>
          <a:stretch/>
        </p:blipFill>
        <p:spPr bwMode="auto">
          <a:xfrm>
            <a:off x="899592" y="1412776"/>
            <a:ext cx="7019778" cy="5308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27895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141168"/>
          </a:xfrm>
        </p:spPr>
        <p:txBody>
          <a:bodyPr/>
          <a:lstStyle/>
          <a:p>
            <a:r>
              <a:rPr lang="cs-CZ" sz="2400" dirty="0" smtClean="0">
                <a:effectLst/>
              </a:rPr>
              <a:t>MS Excel 2010 nám nabízí řadu typů grafů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r>
              <a:rPr lang="cs-CZ" sz="2400" dirty="0">
                <a:effectLst/>
              </a:rPr>
              <a:t>Správnou volbou grafu jsou </a:t>
            </a:r>
            <a:r>
              <a:rPr lang="cs-CZ" sz="2400" dirty="0" smtClean="0">
                <a:effectLst/>
              </a:rPr>
              <a:t>číselné </a:t>
            </a:r>
            <a:r>
              <a:rPr lang="cs-CZ" sz="2400" dirty="0">
                <a:effectLst/>
              </a:rPr>
              <a:t>údaje </a:t>
            </a:r>
            <a:r>
              <a:rPr lang="cs-CZ" sz="2400" dirty="0" smtClean="0">
                <a:effectLst/>
              </a:rPr>
              <a:t>pochopitelnější 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r>
              <a:rPr lang="cs-CZ" sz="2400" dirty="0" smtClean="0">
                <a:effectLst/>
              </a:rPr>
              <a:t>Každý </a:t>
            </a:r>
            <a:r>
              <a:rPr lang="cs-CZ" sz="2400" dirty="0">
                <a:effectLst/>
              </a:rPr>
              <a:t>graf má své specifika a je určen pro jiné </a:t>
            </a:r>
            <a:r>
              <a:rPr lang="cs-CZ" sz="2400" dirty="0" smtClean="0">
                <a:effectLst/>
              </a:rPr>
              <a:t>zobrazení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r>
              <a:rPr lang="cs-CZ" sz="2400" dirty="0" smtClean="0">
                <a:effectLst/>
              </a:rPr>
              <a:t>Před vybráním konkrétního typu grafu, musí být označena legenda v řádcích i sloupcích</a:t>
            </a:r>
          </a:p>
          <a:p>
            <a:pPr marL="0" indent="0">
              <a:buNone/>
            </a:pPr>
            <a:endParaRPr lang="cs-CZ" sz="2400" dirty="0">
              <a:effectLst/>
            </a:endParaRPr>
          </a:p>
          <a:p>
            <a:pPr marL="0" indent="0">
              <a:buNone/>
            </a:pPr>
            <a:endParaRPr lang="cs-CZ" sz="20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0869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grafů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9036496" cy="5257800"/>
          </a:xfrm>
        </p:spPr>
        <p:txBody>
          <a:bodyPr/>
          <a:lstStyle/>
          <a:p>
            <a:pPr lvl="1"/>
            <a:r>
              <a:rPr lang="cs-CZ" sz="2000" b="1" dirty="0" smtClean="0">
                <a:effectLst/>
              </a:rPr>
              <a:t>Sloupcový </a:t>
            </a:r>
            <a:r>
              <a:rPr lang="cs-CZ" sz="2000" b="1" dirty="0">
                <a:effectLst/>
              </a:rPr>
              <a:t>graf </a:t>
            </a:r>
            <a:r>
              <a:rPr lang="cs-CZ" sz="2000" b="1" dirty="0" smtClean="0">
                <a:effectLst/>
              </a:rPr>
              <a:t> </a:t>
            </a:r>
            <a:r>
              <a:rPr lang="cs-CZ" sz="2200" dirty="0" smtClean="0">
                <a:effectLst/>
              </a:rPr>
              <a:t>- vhodné pro zobrazení </a:t>
            </a:r>
            <a:r>
              <a:rPr lang="cs-CZ" sz="2200" dirty="0">
                <a:effectLst/>
              </a:rPr>
              <a:t>datových hodnot v závislostí na časovém období </a:t>
            </a:r>
            <a:r>
              <a:rPr lang="cs-CZ" sz="2200" dirty="0" smtClean="0">
                <a:effectLst/>
              </a:rPr>
              <a:t>nebo kategorie</a:t>
            </a:r>
          </a:p>
          <a:p>
            <a:pPr marL="457200" lvl="1" indent="0">
              <a:buNone/>
            </a:pPr>
            <a:r>
              <a:rPr lang="cs-CZ" sz="2000" i="1" dirty="0" smtClean="0">
                <a:effectLst/>
              </a:rPr>
              <a:t>                  	</a:t>
            </a:r>
            <a:r>
              <a:rPr lang="cs-CZ" sz="1800" i="1" dirty="0" smtClean="0">
                <a:effectLst/>
              </a:rPr>
              <a:t>počet </a:t>
            </a:r>
            <a:r>
              <a:rPr lang="cs-CZ" sz="1800" i="1" dirty="0">
                <a:effectLst/>
              </a:rPr>
              <a:t>obyvatel v krajských městech, </a:t>
            </a:r>
            <a:r>
              <a:rPr lang="cs-CZ" sz="1800" i="1" dirty="0" smtClean="0">
                <a:effectLst/>
              </a:rPr>
              <a:t>…</a:t>
            </a:r>
          </a:p>
          <a:p>
            <a:pPr marL="457200" lvl="1" indent="0">
              <a:buNone/>
            </a:pPr>
            <a:endParaRPr lang="cs-CZ" sz="1050" i="1" dirty="0">
              <a:effectLst/>
            </a:endParaRPr>
          </a:p>
          <a:p>
            <a:pPr lvl="1"/>
            <a:r>
              <a:rPr lang="cs-CZ" sz="2000" b="1" dirty="0">
                <a:effectLst/>
              </a:rPr>
              <a:t>Spojnicový graf </a:t>
            </a:r>
            <a:r>
              <a:rPr lang="cs-CZ" sz="2200" dirty="0" smtClean="0">
                <a:effectLst/>
              </a:rPr>
              <a:t>– vhodné pro oteplovací, </a:t>
            </a:r>
            <a:r>
              <a:rPr lang="cs-CZ" sz="2200" dirty="0">
                <a:effectLst/>
              </a:rPr>
              <a:t>ochlazovací křivky, porovnání </a:t>
            </a:r>
            <a:r>
              <a:rPr lang="cs-CZ" sz="2200" dirty="0" smtClean="0">
                <a:effectLst/>
              </a:rPr>
              <a:t>hodnot, měření </a:t>
            </a:r>
            <a:r>
              <a:rPr lang="cs-CZ" sz="2200" dirty="0">
                <a:effectLst/>
              </a:rPr>
              <a:t>oteplení v několika </a:t>
            </a:r>
            <a:r>
              <a:rPr lang="cs-CZ" sz="2200" dirty="0" smtClean="0">
                <a:effectLst/>
              </a:rPr>
              <a:t>bodech, …</a:t>
            </a:r>
          </a:p>
          <a:p>
            <a:pPr marL="457200" lvl="1" indent="0">
              <a:buNone/>
            </a:pPr>
            <a:endParaRPr lang="cs-CZ" sz="1100" dirty="0" smtClean="0">
              <a:effectLst/>
            </a:endParaRPr>
          </a:p>
          <a:p>
            <a:pPr lvl="1"/>
            <a:r>
              <a:rPr lang="cs-CZ" sz="2000" b="1" dirty="0" smtClean="0">
                <a:effectLst/>
              </a:rPr>
              <a:t>Výsečový </a:t>
            </a:r>
            <a:r>
              <a:rPr lang="cs-CZ" sz="2000" b="1" dirty="0">
                <a:effectLst/>
              </a:rPr>
              <a:t>graf </a:t>
            </a:r>
            <a:r>
              <a:rPr lang="cs-CZ" sz="2000" dirty="0" smtClean="0">
                <a:effectLst/>
              </a:rPr>
              <a:t>– </a:t>
            </a:r>
            <a:r>
              <a:rPr lang="cs-CZ" sz="2200" dirty="0" smtClean="0">
                <a:effectLst/>
              </a:rPr>
              <a:t>lze zobrazit </a:t>
            </a:r>
            <a:r>
              <a:rPr lang="cs-CZ" sz="2200" dirty="0">
                <a:effectLst/>
              </a:rPr>
              <a:t>pouze jednu datovou </a:t>
            </a:r>
            <a:r>
              <a:rPr lang="cs-CZ" sz="2200" dirty="0" smtClean="0">
                <a:effectLst/>
              </a:rPr>
              <a:t>řadu zobrazující procentní částku celku</a:t>
            </a:r>
          </a:p>
          <a:p>
            <a:pPr marL="457200" lvl="1" indent="0">
              <a:buNone/>
            </a:pPr>
            <a:r>
              <a:rPr lang="cs-CZ" sz="2400" dirty="0" smtClean="0">
                <a:effectLst/>
              </a:rPr>
              <a:t>		</a:t>
            </a:r>
            <a:r>
              <a:rPr lang="cs-CZ" sz="1800" i="1" dirty="0" smtClean="0">
                <a:effectLst/>
              </a:rPr>
              <a:t>(100</a:t>
            </a:r>
            <a:r>
              <a:rPr lang="cs-CZ" sz="1800" i="1" dirty="0">
                <a:effectLst/>
              </a:rPr>
              <a:t>% odpovědí, </a:t>
            </a:r>
            <a:r>
              <a:rPr lang="cs-CZ" sz="1800" i="1" dirty="0" smtClean="0">
                <a:effectLst/>
              </a:rPr>
              <a:t>40</a:t>
            </a:r>
            <a:r>
              <a:rPr lang="cs-CZ" sz="1800" i="1" dirty="0">
                <a:effectLst/>
              </a:rPr>
              <a:t>% mužů, </a:t>
            </a:r>
            <a:r>
              <a:rPr lang="cs-CZ" sz="1800" i="1" dirty="0" smtClean="0">
                <a:effectLst/>
              </a:rPr>
              <a:t>60</a:t>
            </a:r>
            <a:r>
              <a:rPr lang="cs-CZ" sz="1800" i="1" dirty="0">
                <a:effectLst/>
              </a:rPr>
              <a:t>% žen</a:t>
            </a:r>
            <a:r>
              <a:rPr lang="cs-CZ" sz="1800" i="1" dirty="0" smtClean="0">
                <a:effectLst/>
              </a:rPr>
              <a:t>)</a:t>
            </a:r>
          </a:p>
          <a:p>
            <a:pPr marL="457200" lvl="1" indent="0">
              <a:buNone/>
            </a:pPr>
            <a:endParaRPr lang="cs-CZ" sz="1050" i="1" dirty="0" smtClean="0">
              <a:effectLst/>
            </a:endParaRPr>
          </a:p>
          <a:p>
            <a:pPr lvl="1"/>
            <a:r>
              <a:rPr lang="cs-CZ" sz="2000" b="1" dirty="0" smtClean="0">
                <a:effectLst/>
              </a:rPr>
              <a:t>Plošný </a:t>
            </a:r>
            <a:r>
              <a:rPr lang="cs-CZ" sz="2000" b="1" dirty="0">
                <a:effectLst/>
              </a:rPr>
              <a:t>graf </a:t>
            </a:r>
            <a:r>
              <a:rPr lang="cs-CZ" sz="2200" dirty="0" smtClean="0">
                <a:effectLst/>
              </a:rPr>
              <a:t>– upřednostňuje pozornost </a:t>
            </a:r>
            <a:r>
              <a:rPr lang="cs-CZ" sz="2200" dirty="0">
                <a:effectLst/>
              </a:rPr>
              <a:t>na </a:t>
            </a:r>
            <a:r>
              <a:rPr lang="cs-CZ" sz="2200" dirty="0" smtClean="0">
                <a:effectLst/>
              </a:rPr>
              <a:t>plochu</a:t>
            </a:r>
          </a:p>
          <a:p>
            <a:pPr marL="457200" lvl="1" indent="0">
              <a:buNone/>
            </a:pPr>
            <a:r>
              <a:rPr lang="cs-CZ" sz="2000" dirty="0" smtClean="0">
                <a:effectLst/>
              </a:rPr>
              <a:t>		</a:t>
            </a:r>
            <a:r>
              <a:rPr lang="cs-CZ" sz="1800" i="1" dirty="0" smtClean="0">
                <a:effectLst/>
              </a:rPr>
              <a:t>(např. pro zjištění poměru </a:t>
            </a:r>
            <a:r>
              <a:rPr lang="cs-CZ" sz="1800" i="1" dirty="0">
                <a:effectLst/>
              </a:rPr>
              <a:t>obratu a zisku </a:t>
            </a:r>
            <a:r>
              <a:rPr lang="cs-CZ" sz="1800" i="1" dirty="0" smtClean="0">
                <a:effectLst/>
              </a:rPr>
              <a:t>společnosti)</a:t>
            </a:r>
          </a:p>
          <a:p>
            <a:pPr marL="457200" lvl="1" indent="0">
              <a:buNone/>
            </a:pPr>
            <a:endParaRPr lang="cs-CZ" sz="1100" i="1" dirty="0">
              <a:effectLst/>
            </a:endParaRPr>
          </a:p>
          <a:p>
            <a:pPr lvl="1"/>
            <a:r>
              <a:rPr lang="cs-CZ" sz="2000" b="1" dirty="0">
                <a:effectLst/>
              </a:rPr>
              <a:t>b</a:t>
            </a:r>
            <a:r>
              <a:rPr lang="cs-CZ" sz="2000" b="1" dirty="0" smtClean="0">
                <a:effectLst/>
              </a:rPr>
              <a:t>ublinkový, pruhový, </a:t>
            </a:r>
            <a:r>
              <a:rPr lang="cs-CZ" sz="2000" b="1" dirty="0">
                <a:effectLst/>
              </a:rPr>
              <a:t>XY bodové </a:t>
            </a:r>
            <a:r>
              <a:rPr lang="cs-CZ" sz="2000" b="1" dirty="0" smtClean="0">
                <a:effectLst/>
              </a:rPr>
              <a:t>grafy</a:t>
            </a:r>
            <a:r>
              <a:rPr lang="cs-CZ" sz="2400" b="1" dirty="0" smtClean="0">
                <a:effectLst/>
              </a:rPr>
              <a:t>,… </a:t>
            </a:r>
            <a:endParaRPr lang="cs-CZ" sz="2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72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 grafu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Po vytvoření musíme graf doplnit popisky k tomu slouží nástroje grafu </a:t>
            </a:r>
          </a:p>
          <a:p>
            <a:pPr marL="0" indent="0">
              <a:buNone/>
            </a:pPr>
            <a:endParaRPr lang="cs-CZ" sz="1100" dirty="0" smtClean="0">
              <a:effectLst/>
            </a:endParaRPr>
          </a:p>
          <a:p>
            <a:r>
              <a:rPr lang="cs-CZ" dirty="0" smtClean="0">
                <a:effectLst/>
              </a:rPr>
              <a:t>Skládají se ze tří samostatných částí:</a:t>
            </a:r>
          </a:p>
          <a:p>
            <a:pPr marL="0" indent="0">
              <a:buNone/>
            </a:pPr>
            <a:endParaRPr lang="cs-CZ" sz="1400" dirty="0" smtClean="0">
              <a:effectLst/>
            </a:endParaRPr>
          </a:p>
          <a:p>
            <a:r>
              <a:rPr lang="cs-CZ" b="1" dirty="0" smtClean="0">
                <a:effectLst/>
              </a:rPr>
              <a:t>Návrh</a:t>
            </a:r>
            <a:r>
              <a:rPr lang="cs-CZ" dirty="0" smtClean="0">
                <a:effectLst/>
              </a:rPr>
              <a:t> </a:t>
            </a:r>
            <a:r>
              <a:rPr lang="cs-CZ" sz="2400" dirty="0" smtClean="0">
                <a:effectLst/>
              </a:rPr>
              <a:t>– umožňují nám změnu stylu a rozložení grafu</a:t>
            </a:r>
          </a:p>
          <a:p>
            <a:pPr marL="0" indent="0">
              <a:buNone/>
            </a:pPr>
            <a:endParaRPr lang="cs-CZ" sz="1200" dirty="0" smtClean="0">
              <a:effectLst/>
            </a:endParaRPr>
          </a:p>
          <a:p>
            <a:pPr>
              <a:spcBef>
                <a:spcPts val="0"/>
              </a:spcBef>
            </a:pPr>
            <a:r>
              <a:rPr lang="cs-CZ" b="1" dirty="0" smtClean="0">
                <a:effectLst/>
              </a:rPr>
              <a:t>Rozložení</a:t>
            </a:r>
            <a:r>
              <a:rPr lang="cs-CZ" dirty="0" smtClean="0">
                <a:effectLst/>
              </a:rPr>
              <a:t> </a:t>
            </a:r>
            <a:r>
              <a:rPr lang="cs-CZ" sz="2400" dirty="0" smtClean="0">
                <a:effectLst/>
              </a:rPr>
              <a:t>– obsahuje pro nás důležité popisky grafu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>
                <a:effectLst/>
              </a:rPr>
              <a:t>	</a:t>
            </a:r>
            <a:r>
              <a:rPr lang="cs-CZ" sz="1800" i="1" dirty="0" smtClean="0">
                <a:effectLst/>
              </a:rPr>
              <a:t>(Název grafu, Názvy os, Legendy, Popisky dat a tabulky dat)</a:t>
            </a:r>
          </a:p>
          <a:p>
            <a:r>
              <a:rPr lang="cs-CZ" b="1" dirty="0" smtClean="0">
                <a:effectLst/>
              </a:rPr>
              <a:t>Formát</a:t>
            </a:r>
            <a:r>
              <a:rPr lang="cs-CZ" dirty="0" smtClean="0">
                <a:effectLst/>
              </a:rPr>
              <a:t> </a:t>
            </a:r>
            <a:r>
              <a:rPr lang="cs-CZ" sz="2400" dirty="0" smtClean="0">
                <a:effectLst/>
              </a:rPr>
              <a:t>– slouží pro změnu stylu obrazců</a:t>
            </a:r>
            <a:endParaRPr lang="cs-CZ" sz="24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2474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/>
              <a:t>Ukázka </a:t>
            </a:r>
            <a:r>
              <a:rPr lang="cs-CZ" sz="4000" dirty="0" smtClean="0"/>
              <a:t>sloupcového - válcového grafu</a:t>
            </a:r>
            <a:endParaRPr lang="cs-CZ" sz="4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04231993"/>
              </p:ext>
            </p:extLst>
          </p:nvPr>
        </p:nvGraphicFramePr>
        <p:xfrm>
          <a:off x="251520" y="2132856"/>
          <a:ext cx="8229600" cy="45339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084168" y="155679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Nadpis grafu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5508104" y="1772816"/>
            <a:ext cx="648072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668344" y="363573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Legenda</a:t>
            </a:r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7524328" y="3835373"/>
            <a:ext cx="216024" cy="3507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63375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07504" y="1268760"/>
            <a:ext cx="8928992" cy="30239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fontAlgn="b"/>
            <a:r>
              <a:rPr lang="cs-CZ" dirty="0" smtClean="0">
                <a:solidFill>
                  <a:srgbClr val="000000"/>
                </a:solidFill>
                <a:latin typeface="Calibri"/>
              </a:rPr>
              <a:t>   Podle </a:t>
            </a:r>
            <a:r>
              <a:rPr lang="cs-CZ" dirty="0">
                <a:solidFill>
                  <a:srgbClr val="000000"/>
                </a:solidFill>
                <a:latin typeface="Calibri"/>
              </a:rPr>
              <a:t>předlohy opiš jednotlivé buňky připravené tabulky do svého počítače se </a:t>
            </a:r>
            <a:r>
              <a:rPr lang="cs-CZ" dirty="0" smtClean="0">
                <a:solidFill>
                  <a:srgbClr val="000000"/>
                </a:solidFill>
                <a:latin typeface="Calibri"/>
              </a:rPr>
              <a:t>stejným typem </a:t>
            </a:r>
            <a:r>
              <a:rPr lang="cs-CZ" dirty="0">
                <a:solidFill>
                  <a:srgbClr val="000000"/>
                </a:solidFill>
                <a:latin typeface="Calibri"/>
              </a:rPr>
              <a:t>zarovnání. Po-té tabulku ulož do svých dokumentů</a:t>
            </a:r>
            <a:r>
              <a:rPr lang="cs-CZ" dirty="0" smtClean="0">
                <a:solidFill>
                  <a:srgbClr val="000000"/>
                </a:solidFill>
                <a:latin typeface="Calibri"/>
              </a:rPr>
              <a:t>. </a:t>
            </a:r>
            <a:r>
              <a:rPr lang="cs-CZ" dirty="0"/>
              <a:t>Pomocí funkce SUMA vypočti součty jednotlivých provozoven a celkové součty v jednotlivých měsících</a:t>
            </a:r>
            <a:r>
              <a:rPr lang="cs-CZ" dirty="0" smtClean="0"/>
              <a:t>.</a:t>
            </a:r>
          </a:p>
          <a:p>
            <a:pPr algn="just" fontAlgn="b"/>
            <a:r>
              <a:rPr lang="cs-CZ" sz="1050" dirty="0" smtClean="0"/>
              <a:t> </a:t>
            </a:r>
            <a:endParaRPr lang="cs-CZ" sz="900" dirty="0"/>
          </a:p>
          <a:p>
            <a:pPr algn="just" fontAlgn="b"/>
            <a:r>
              <a:rPr lang="cs-CZ" dirty="0" smtClean="0"/>
              <a:t>   Dále </a:t>
            </a:r>
            <a:r>
              <a:rPr lang="cs-CZ" dirty="0"/>
              <a:t>vytvoř sloupcový - válcový graf. Hodnoty do grafu využij z uvedených hodnot v tabulce  představující výrobu sedacích souprav v druhé polovině roku 2011. Graf bude obsahovat název grafu umístěný nad grafem</a:t>
            </a:r>
            <a:r>
              <a:rPr lang="cs-CZ" dirty="0" smtClean="0"/>
              <a:t>.</a:t>
            </a:r>
          </a:p>
          <a:p>
            <a:pPr algn="just" fontAlgn="b"/>
            <a:r>
              <a:rPr lang="cs-CZ" dirty="0" smtClean="0"/>
              <a:t>   Pak vodorovná </a:t>
            </a:r>
            <a:r>
              <a:rPr lang="cs-CZ" dirty="0"/>
              <a:t>osa bude obsahovat jednotlivé měsíce, legenda bude umístěna napravo vedle grafu.</a:t>
            </a:r>
          </a:p>
          <a:p>
            <a:pPr fontAlgn="b"/>
            <a:endParaRPr lang="cs-CZ" dirty="0"/>
          </a:p>
          <a:p>
            <a:pPr fontAlgn="b"/>
            <a:endParaRPr lang="cs-CZ" dirty="0">
              <a:solidFill>
                <a:srgbClr val="000000"/>
              </a:solidFill>
              <a:latin typeface="Calibri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43002822"/>
              </p:ext>
            </p:extLst>
          </p:nvPr>
        </p:nvGraphicFramePr>
        <p:xfrm>
          <a:off x="360040" y="4149081"/>
          <a:ext cx="8388424" cy="259228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48553"/>
                <a:gridCol w="1048553"/>
                <a:gridCol w="1048553"/>
                <a:gridCol w="1048553"/>
                <a:gridCol w="1048553"/>
                <a:gridCol w="1048553"/>
                <a:gridCol w="1048553"/>
                <a:gridCol w="1048553"/>
              </a:tblGrid>
              <a:tr h="60077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Měsíc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Červenec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Srpen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Září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Říjen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Listopad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Prosinec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Součet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</a:tr>
              <a:tr h="331919"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1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Provoz A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19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</a:tr>
              <a:tr h="331919"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1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Provoz B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35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32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37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36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25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</a:tr>
              <a:tr h="331919"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1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Provoz C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23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28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</a:tr>
              <a:tr h="331919"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1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Provoz D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44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44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42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51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</a:tr>
              <a:tr h="331919"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1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Provoz E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16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</a:t>
                      </a:r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</a:tr>
              <a:tr h="331919">
                <a:tc>
                  <a:txBody>
                    <a:bodyPr/>
                    <a:lstStyle/>
                    <a:p>
                      <a:pPr algn="r" fontAlgn="b"/>
                      <a:r>
                        <a:rPr lang="cs-CZ" sz="1600" b="1" u="none" strike="noStrike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47891750"/>
              </p:ext>
            </p:extLst>
          </p:nvPr>
        </p:nvGraphicFramePr>
        <p:xfrm>
          <a:off x="2123728" y="4006967"/>
          <a:ext cx="5491336" cy="25336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491336"/>
              </a:tblGrid>
              <a:tr h="63763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u="none" strike="noStrike" dirty="0">
                          <a:effectLst/>
                        </a:rPr>
                        <a:t>Výroba sedacích souprav v 2. pololetí roku 2011 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02335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06772116"/>
              </p:ext>
            </p:extLst>
          </p:nvPr>
        </p:nvGraphicFramePr>
        <p:xfrm>
          <a:off x="500034" y="1571612"/>
          <a:ext cx="8064896" cy="197654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08112"/>
                <a:gridCol w="1008112"/>
                <a:gridCol w="1008112"/>
                <a:gridCol w="1008112"/>
                <a:gridCol w="1008112"/>
                <a:gridCol w="1008112"/>
                <a:gridCol w="1008112"/>
                <a:gridCol w="1008112"/>
              </a:tblGrid>
              <a:tr h="344902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u="none" strike="noStrike" dirty="0">
                          <a:effectLst/>
                        </a:rPr>
                        <a:t>Měsíc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u="none" strike="noStrike" dirty="0">
                          <a:effectLst/>
                        </a:rPr>
                        <a:t>Červenec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u="none" strike="noStrike" dirty="0">
                          <a:effectLst/>
                        </a:rPr>
                        <a:t>Srpen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u="none" strike="noStrike">
                          <a:effectLst/>
                        </a:rPr>
                        <a:t>Září</a:t>
                      </a:r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u="none" strike="noStrike">
                          <a:effectLst/>
                        </a:rPr>
                        <a:t>Říjen</a:t>
                      </a:r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u="none" strike="noStrike">
                          <a:effectLst/>
                        </a:rPr>
                        <a:t>Listopad</a:t>
                      </a:r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u="none" strike="noStrike">
                          <a:effectLst/>
                        </a:rPr>
                        <a:t>Prosinec</a:t>
                      </a:r>
                      <a:endParaRPr lang="cs-CZ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b="1" u="none" strike="noStrike" dirty="0">
                          <a:effectLst/>
                        </a:rPr>
                        <a:t>Součet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1752"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b="1" u="none" strike="noStrike" dirty="0">
                          <a:effectLst/>
                        </a:rPr>
                        <a:t>Provoz A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 dirty="0">
                          <a:effectLst/>
                        </a:rPr>
                        <a:t>5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 dirty="0">
                          <a:effectLst/>
                        </a:rPr>
                        <a:t>15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 dirty="0">
                          <a:effectLst/>
                        </a:rPr>
                        <a:t>21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 dirty="0">
                          <a:effectLst/>
                        </a:rPr>
                        <a:t>19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 dirty="0">
                          <a:effectLst/>
                        </a:rPr>
                        <a:t>2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 dirty="0">
                          <a:effectLst/>
                        </a:rPr>
                        <a:t>9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 dirty="0">
                          <a:effectLst/>
                        </a:rPr>
                        <a:t>71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1752"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b="1" u="none" strike="noStrike" dirty="0">
                          <a:effectLst/>
                        </a:rPr>
                        <a:t>Provoz B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 dirty="0">
                          <a:effectLst/>
                        </a:rPr>
                        <a:t>35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 dirty="0">
                          <a:effectLst/>
                        </a:rPr>
                        <a:t>32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 dirty="0">
                          <a:effectLst/>
                        </a:rPr>
                        <a:t>37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 dirty="0">
                          <a:effectLst/>
                        </a:rPr>
                        <a:t>36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25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11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176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1752"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b="1" u="none" strike="noStrike" dirty="0">
                          <a:effectLst/>
                        </a:rPr>
                        <a:t>Provoz C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23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21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5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 dirty="0">
                          <a:effectLst/>
                        </a:rPr>
                        <a:t>21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28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20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118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1752"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b="1" u="none" strike="noStrike" dirty="0">
                          <a:effectLst/>
                        </a:rPr>
                        <a:t>Provoz D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44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9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44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 dirty="0">
                          <a:effectLst/>
                        </a:rPr>
                        <a:t>13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 dirty="0">
                          <a:effectLst/>
                        </a:rPr>
                        <a:t>42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51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203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81752"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b="1" u="none" strike="noStrike" dirty="0">
                          <a:effectLst/>
                        </a:rPr>
                        <a:t>Provoz E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15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18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11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16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15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 dirty="0">
                          <a:effectLst/>
                        </a:rPr>
                        <a:t>1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 dirty="0">
                          <a:effectLst/>
                        </a:rPr>
                        <a:t>76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90553"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b="1" u="none" strike="noStrike" dirty="0">
                          <a:effectLst/>
                        </a:rPr>
                        <a:t>Celkem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122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95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118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 dirty="0">
                          <a:effectLst/>
                        </a:rPr>
                        <a:t>105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112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>
                          <a:effectLst/>
                        </a:rPr>
                        <a:t>92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400" u="none" strike="noStrike" dirty="0">
                          <a:effectLst/>
                        </a:rPr>
                        <a:t>644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graphicFrame>
        <p:nvGraphicFramePr>
          <p:cNvPr id="7" name="Graf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109824299"/>
              </p:ext>
            </p:extLst>
          </p:nvPr>
        </p:nvGraphicFramePr>
        <p:xfrm>
          <a:off x="2627784" y="3645024"/>
          <a:ext cx="4370835" cy="314096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xmlns="" val="2084224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6511925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518457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cs-CZ" sz="2600" b="1" dirty="0" smtClean="0"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600" dirty="0" smtClean="0">
                <a:effectLst/>
                <a:latin typeface="Times New Roman" pitchFamily="18" charset="0"/>
                <a:cs typeface="Times New Roman" pitchFamily="18" charset="0"/>
              </a:rPr>
              <a:t>: Mgr. Kateřina Černá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sz="2600" b="1" dirty="0" smtClean="0">
                <a:effectLst/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2600" dirty="0" smtClean="0">
                <a:effectLst/>
                <a:latin typeface="Times New Roman" pitchFamily="18" charset="0"/>
                <a:cs typeface="Times New Roman" pitchFamily="18" charset="0"/>
              </a:rPr>
              <a:t>: Informatika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sz="2600" b="1" dirty="0" smtClean="0">
                <a:effectLst/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2600" dirty="0" smtClean="0">
                <a:effectLst/>
                <a:latin typeface="Times New Roman" pitchFamily="18" charset="0"/>
                <a:cs typeface="Times New Roman" pitchFamily="18" charset="0"/>
              </a:rPr>
              <a:t>: Osmý</a:t>
            </a:r>
          </a:p>
          <a:p>
            <a:pPr marL="0" indent="0">
              <a:lnSpc>
                <a:spcPct val="90000"/>
              </a:lnSpc>
              <a:buNone/>
            </a:pPr>
            <a:endParaRPr lang="cs-CZ" sz="2600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cs-CZ" sz="2600" b="1" dirty="0">
                <a:effectLst/>
                <a:latin typeface="Times New Roman" pitchFamily="18" charset="0"/>
                <a:cs typeface="Times New Roman" pitchFamily="18" charset="0"/>
              </a:rPr>
              <a:t>Použitá literatura: </a:t>
            </a:r>
          </a:p>
          <a:p>
            <a:pPr marL="0" indent="0">
              <a:buNone/>
            </a:pPr>
            <a:r>
              <a:rPr lang="cs-CZ" sz="2600" dirty="0">
                <a:effectLst/>
                <a:latin typeface="Times New Roman" pitchFamily="18" charset="0"/>
                <a:cs typeface="Times New Roman" pitchFamily="18" charset="0"/>
              </a:rPr>
              <a:t>PECINOVSKÝ, Josef. </a:t>
            </a:r>
            <a:r>
              <a:rPr lang="cs-CZ" sz="2600" i="1" dirty="0">
                <a:effectLst/>
                <a:latin typeface="Times New Roman" pitchFamily="18" charset="0"/>
                <a:cs typeface="Times New Roman" pitchFamily="18" charset="0"/>
              </a:rPr>
              <a:t>Microsoft Excel 2007/2010</a:t>
            </a:r>
            <a:r>
              <a:rPr lang="cs-CZ" sz="2600" dirty="0">
                <a:effectLst/>
                <a:latin typeface="Times New Roman" pitchFamily="18" charset="0"/>
                <a:cs typeface="Times New Roman" pitchFamily="18" charset="0"/>
              </a:rPr>
              <a:t>. Brno: </a:t>
            </a:r>
            <a:r>
              <a:rPr lang="cs-CZ" sz="2600" dirty="0" err="1">
                <a:effectLst/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2600" dirty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err="1">
                <a:effectLst/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2600" dirty="0">
                <a:effectLst/>
                <a:latin typeface="Times New Roman" pitchFamily="18" charset="0"/>
                <a:cs typeface="Times New Roman" pitchFamily="18" charset="0"/>
              </a:rPr>
              <a:t>, a.s., 2011. ISBN 978-80-251-3575-4</a:t>
            </a:r>
            <a:r>
              <a:rPr lang="cs-CZ" sz="2600" dirty="0" smtClean="0">
                <a:effectLst/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600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cs-CZ" sz="2600" dirty="0" smtClean="0">
                <a:effectLst/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600" dirty="0">
                <a:effectLst/>
                <a:latin typeface="Times New Roman" pitchFamily="18" charset="0"/>
                <a:cs typeface="Times New Roman" pitchFamily="18" charset="0"/>
              </a:rPr>
              <a:t>je určena pro výklad nové </a:t>
            </a:r>
            <a:r>
              <a:rPr lang="cs-CZ" sz="2600" dirty="0" smtClean="0">
                <a:effectLst/>
                <a:latin typeface="Times New Roman" pitchFamily="18" charset="0"/>
                <a:cs typeface="Times New Roman" pitchFamily="18" charset="0"/>
              </a:rPr>
              <a:t>látky a procvičení</a:t>
            </a:r>
          </a:p>
          <a:p>
            <a:r>
              <a:rPr lang="cs-CZ" sz="2600" dirty="0" smtClean="0">
                <a:effectLst/>
                <a:latin typeface="Times New Roman" pitchFamily="18" charset="0"/>
                <a:cs typeface="Times New Roman" pitchFamily="18" charset="0"/>
              </a:rPr>
              <a:t>Použité obrázky jsou vytvořeny v MS Excel</a:t>
            </a:r>
            <a:endParaRPr lang="cs-CZ" sz="2600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600" dirty="0" smtClean="0">
                <a:effectLst/>
              </a:rPr>
              <a:t> </a:t>
            </a:r>
            <a:endParaRPr lang="cs-CZ" sz="2600" dirty="0">
              <a:effectLst/>
            </a:endParaRPr>
          </a:p>
          <a:p>
            <a:pPr marL="0" indent="0">
              <a:lnSpc>
                <a:spcPct val="90000"/>
              </a:lnSpc>
              <a:buNone/>
            </a:pPr>
            <a:endParaRPr lang="cs-CZ" b="1" dirty="0" smtClean="0"/>
          </a:p>
          <a:p>
            <a:pPr>
              <a:lnSpc>
                <a:spcPct val="90000"/>
              </a:lnSpc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1087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Body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Bod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ody 1">
        <a:dk1>
          <a:srgbClr val="00008A"/>
        </a:dk1>
        <a:lt1>
          <a:srgbClr val="FFFFFF"/>
        </a:lt1>
        <a:dk2>
          <a:srgbClr val="000099"/>
        </a:dk2>
        <a:lt2>
          <a:srgbClr val="FFFFFF"/>
        </a:lt2>
        <a:accent1>
          <a:srgbClr val="0099FF"/>
        </a:accent1>
        <a:accent2>
          <a:srgbClr val="00007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6E"/>
        </a:accent6>
        <a:hlink>
          <a:srgbClr val="EAEAEA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2">
        <a:dk1>
          <a:srgbClr val="5B5B89"/>
        </a:dk1>
        <a:lt1>
          <a:srgbClr val="FFFFFF"/>
        </a:lt1>
        <a:dk2>
          <a:srgbClr val="666699"/>
        </a:dk2>
        <a:lt2>
          <a:srgbClr val="DFDEF6"/>
        </a:lt2>
        <a:accent1>
          <a:srgbClr val="6666FF"/>
        </a:accent1>
        <a:accent2>
          <a:srgbClr val="52527C"/>
        </a:accent2>
        <a:accent3>
          <a:srgbClr val="B8B8CA"/>
        </a:accent3>
        <a:accent4>
          <a:srgbClr val="DADADA"/>
        </a:accent4>
        <a:accent5>
          <a:srgbClr val="B8B8FF"/>
        </a:accent5>
        <a:accent6>
          <a:srgbClr val="494970"/>
        </a:accent6>
        <a:hlink>
          <a:srgbClr val="9999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3">
        <a:dk1>
          <a:srgbClr val="70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6000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560000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4">
        <a:dk1>
          <a:srgbClr val="000000"/>
        </a:dk1>
        <a:lt1>
          <a:srgbClr val="FDEB9D"/>
        </a:lt1>
        <a:dk2>
          <a:srgbClr val="000000"/>
        </a:dk2>
        <a:lt2>
          <a:srgbClr val="E0CE82"/>
        </a:lt2>
        <a:accent1>
          <a:srgbClr val="EAEAEA"/>
        </a:accent1>
        <a:accent2>
          <a:srgbClr val="C2B476"/>
        </a:accent2>
        <a:accent3>
          <a:srgbClr val="FEF3CC"/>
        </a:accent3>
        <a:accent4>
          <a:srgbClr val="000000"/>
        </a:accent4>
        <a:accent5>
          <a:srgbClr val="F3F3F3"/>
        </a:accent5>
        <a:accent6>
          <a:srgbClr val="B0A36A"/>
        </a:accent6>
        <a:hlink>
          <a:srgbClr val="A47900"/>
        </a:hlink>
        <a:folHlink>
          <a:srgbClr val="8C8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5">
        <a:dk1>
          <a:srgbClr val="5B5E52"/>
        </a:dk1>
        <a:lt1>
          <a:srgbClr val="FFFFFF"/>
        </a:lt1>
        <a:dk2>
          <a:srgbClr val="686B5D"/>
        </a:dk2>
        <a:lt2>
          <a:srgbClr val="CCD5C7"/>
        </a:lt2>
        <a:accent1>
          <a:srgbClr val="809EA8"/>
        </a:accent1>
        <a:accent2>
          <a:srgbClr val="4F5147"/>
        </a:accent2>
        <a:accent3>
          <a:srgbClr val="B9BAB6"/>
        </a:accent3>
        <a:accent4>
          <a:srgbClr val="DADADA"/>
        </a:accent4>
        <a:accent5>
          <a:srgbClr val="C0CCD1"/>
        </a:accent5>
        <a:accent6>
          <a:srgbClr val="47493F"/>
        </a:accent6>
        <a:hlink>
          <a:srgbClr val="AAA854"/>
        </a:hlink>
        <a:folHlink>
          <a:srgbClr val="E1D09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6">
        <a:dk1>
          <a:srgbClr val="46532B"/>
        </a:dk1>
        <a:lt1>
          <a:srgbClr val="FFFFFF"/>
        </a:lt1>
        <a:dk2>
          <a:srgbClr val="4E5D31"/>
        </a:dk2>
        <a:lt2>
          <a:srgbClr val="FFFFCC"/>
        </a:lt2>
        <a:accent1>
          <a:srgbClr val="8F8C00"/>
        </a:accent1>
        <a:accent2>
          <a:srgbClr val="424F29"/>
        </a:accent2>
        <a:accent3>
          <a:srgbClr val="B2B6AD"/>
        </a:accent3>
        <a:accent4>
          <a:srgbClr val="DADADA"/>
        </a:accent4>
        <a:accent5>
          <a:srgbClr val="C6C5AA"/>
        </a:accent5>
        <a:accent6>
          <a:srgbClr val="3B4724"/>
        </a:accent6>
        <a:hlink>
          <a:srgbClr val="33CC33"/>
        </a:hlink>
        <a:folHlink>
          <a:srgbClr val="00A1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7">
        <a:dk1>
          <a:srgbClr val="007673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5A58"/>
        </a:accent6>
        <a:hlink>
          <a:srgbClr val="FFCC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8">
        <a:dk1>
          <a:srgbClr val="000000"/>
        </a:dk1>
        <a:lt1>
          <a:srgbClr val="E6F8F4"/>
        </a:lt1>
        <a:dk2>
          <a:srgbClr val="000000"/>
        </a:dk2>
        <a:lt2>
          <a:srgbClr val="C5DBD6"/>
        </a:lt2>
        <a:accent1>
          <a:srgbClr val="CCFF99"/>
        </a:accent1>
        <a:accent2>
          <a:srgbClr val="ACBAB7"/>
        </a:accent2>
        <a:accent3>
          <a:srgbClr val="F0FBF8"/>
        </a:accent3>
        <a:accent4>
          <a:srgbClr val="000000"/>
        </a:accent4>
        <a:accent5>
          <a:srgbClr val="E2FFCA"/>
        </a:accent5>
        <a:accent6>
          <a:srgbClr val="9BA8A6"/>
        </a:accent6>
        <a:hlink>
          <a:srgbClr val="008080"/>
        </a:hlink>
        <a:folHlink>
          <a:srgbClr val="00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9">
        <a:dk1>
          <a:srgbClr val="000000"/>
        </a:dk1>
        <a:lt1>
          <a:srgbClr val="EAEAEA"/>
        </a:lt1>
        <a:dk2>
          <a:srgbClr val="000000"/>
        </a:dk2>
        <a:lt2>
          <a:srgbClr val="D1D1D1"/>
        </a:lt2>
        <a:accent1>
          <a:srgbClr val="CCECFF"/>
        </a:accent1>
        <a:accent2>
          <a:srgbClr val="B2B2B2"/>
        </a:accent2>
        <a:accent3>
          <a:srgbClr val="F3F3F3"/>
        </a:accent3>
        <a:accent4>
          <a:srgbClr val="000000"/>
        </a:accent4>
        <a:accent5>
          <a:srgbClr val="E2F4FF"/>
        </a:accent5>
        <a:accent6>
          <a:srgbClr val="A1A1A1"/>
        </a:accent6>
        <a:hlink>
          <a:srgbClr val="7200E4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Kancelář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Kancelář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200</TotalTime>
  <Words>413</Words>
  <Application>Microsoft Office PowerPoint</Application>
  <PresentationFormat>Předvádění na obrazovce (4:3)</PresentationFormat>
  <Paragraphs>165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1_Body</vt:lpstr>
      <vt:lpstr>Snímek 1</vt:lpstr>
      <vt:lpstr>Grafy v MS Excel 2010</vt:lpstr>
      <vt:lpstr>Grafy</vt:lpstr>
      <vt:lpstr>Typy grafů</vt:lpstr>
      <vt:lpstr>Nástroje grafu</vt:lpstr>
      <vt:lpstr>Ukázka sloupcového - válcového grafu</vt:lpstr>
      <vt:lpstr>Cvičení</vt:lpstr>
      <vt:lpstr>Řešení</vt:lpstr>
      <vt:lpstr>Metodika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Kraus Jří</dc:creator>
  <cp:lastModifiedBy>Hp</cp:lastModifiedBy>
  <cp:revision>12</cp:revision>
  <dcterms:created xsi:type="dcterms:W3CDTF">2012-03-01T09:03:22Z</dcterms:created>
  <dcterms:modified xsi:type="dcterms:W3CDTF">2012-05-15T18:19:13Z</dcterms:modified>
</cp:coreProperties>
</file>