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60" r:id="rId5"/>
    <p:sldId id="261" r:id="rId6"/>
    <p:sldId id="263" r:id="rId7"/>
    <p:sldId id="265" r:id="rId8"/>
    <p:sldId id="266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 smtClean="0"/>
            <a:t>Název školy:  Základní škola a Mateřská škola Studená, okres Jindřichův Hradec 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 smtClean="0"/>
            <a:t>Autor: Mgr. Eva </a:t>
          </a:r>
          <a:r>
            <a:rPr lang="cs-CZ" dirty="0" err="1" smtClean="0"/>
            <a:t>Kotounová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 smtClean="0"/>
            <a:t>Název: VY_32_INOVACE_3B25Čj7_Slovesný rod</a:t>
          </a:r>
          <a:endParaRPr lang="cs-CZ" dirty="0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CZ.1.07/1.4.00/21.3136</a:t>
          </a:r>
          <a:endParaRPr lang="cs-CZ" dirty="0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Slovesný rod</a:t>
          </a:r>
          <a:endParaRPr lang="cs-CZ" dirty="0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 custLinFactNeighborX="1515" custLinFactNeighborY="977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4F117E4-16BF-4A27-9DAE-A57C09B05683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BAA0633E-0F87-40CE-ABDE-C585D31D1F73}" type="presOf" srcId="{445C7998-7549-48B0-BD68-D4F0167F02E5}" destId="{4D19AB04-24FA-40C2-B203-52AE3D15E171}" srcOrd="1" destOrd="0" presId="urn:microsoft.com/office/officeart/2005/8/layout/target3"/>
    <dgm:cxn modelId="{88FC6BDB-BF4E-4B07-A377-3EB64B4259DD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A678D38-82AE-41B8-A969-713A0781C290}" type="presOf" srcId="{EBC41103-E2E5-4D48-9B4B-425520D3D098}" destId="{3BA01B75-849B-4716-8BCD-084A86FF328F}" srcOrd="0" destOrd="0" presId="urn:microsoft.com/office/officeart/2005/8/layout/target3"/>
    <dgm:cxn modelId="{4017D0A9-4E34-4E21-8F4D-D8C93522F3C2}" type="presOf" srcId="{C73C7642-F245-4585-8F88-243F9FAEF6CA}" destId="{9A9B6F4F-B6FF-4F2D-B640-A8473E589523}" srcOrd="0" destOrd="0" presId="urn:microsoft.com/office/officeart/2005/8/layout/target3"/>
    <dgm:cxn modelId="{15192477-D197-4BFE-8B83-72454E666F39}" type="presOf" srcId="{445C7998-7549-48B0-BD68-D4F0167F02E5}" destId="{BC35EE03-4121-4EF9-923D-7CB6D30D358D}" srcOrd="0" destOrd="0" presId="urn:microsoft.com/office/officeart/2005/8/layout/target3"/>
    <dgm:cxn modelId="{A98EAE55-B65F-4B3C-B9EF-82A30EE61B4F}" type="presOf" srcId="{019433A1-1324-4DE1-9E6F-32B851095F74}" destId="{A3817367-F2BC-482F-8832-FA00B51DCCF3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94E80F16-040E-4B13-814A-95EEEC4D0177}" type="presOf" srcId="{39F8B381-5807-488E-AC22-73DD4140ED4A}" destId="{71045F8C-00FA-488E-A7BD-E2E6753D979D}" srcOrd="0" destOrd="0" presId="urn:microsoft.com/office/officeart/2005/8/layout/target3"/>
    <dgm:cxn modelId="{3D7E0928-FE76-4759-9165-BB6B1B09B8C6}" type="presOf" srcId="{019433A1-1324-4DE1-9E6F-32B851095F74}" destId="{E7297F21-D4FD-4A41-AE58-814D01A6B5E7}" srcOrd="1" destOrd="0" presId="urn:microsoft.com/office/officeart/2005/8/layout/target3"/>
    <dgm:cxn modelId="{BE45B73B-5A80-4FAE-9C35-2569DB228CA2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125EAF49-DF38-48E2-8127-EA6259B0F468}" type="presOf" srcId="{EBC41103-E2E5-4D48-9B4B-425520D3D098}" destId="{A27B6496-BF1B-4384-9217-9659064D5D6A}" srcOrd="1" destOrd="0" presId="urn:microsoft.com/office/officeart/2005/8/layout/target3"/>
    <dgm:cxn modelId="{A3FECE86-6E6A-4F53-9BF2-649996CD5E96}" type="presParOf" srcId="{71045F8C-00FA-488E-A7BD-E2E6753D979D}" destId="{3577EC6B-C980-4F34-8C69-4365E7B8FC8C}" srcOrd="0" destOrd="0" presId="urn:microsoft.com/office/officeart/2005/8/layout/target3"/>
    <dgm:cxn modelId="{474217F8-A033-4B62-8BA5-C2B95F830799}" type="presParOf" srcId="{71045F8C-00FA-488E-A7BD-E2E6753D979D}" destId="{6940EB87-DC1D-4BC3-9408-9AC2E1FFC039}" srcOrd="1" destOrd="0" presId="urn:microsoft.com/office/officeart/2005/8/layout/target3"/>
    <dgm:cxn modelId="{2F5750BA-CE56-44BB-9D5B-660E34B3DC92}" type="presParOf" srcId="{71045F8C-00FA-488E-A7BD-E2E6753D979D}" destId="{BC35EE03-4121-4EF9-923D-7CB6D30D358D}" srcOrd="2" destOrd="0" presId="urn:microsoft.com/office/officeart/2005/8/layout/target3"/>
    <dgm:cxn modelId="{6C6647B8-CEA7-4495-9B8A-7C1FF6A5D1C7}" type="presParOf" srcId="{71045F8C-00FA-488E-A7BD-E2E6753D979D}" destId="{C95EEA27-3CBF-4645-A92D-9D8AF5C1CBFC}" srcOrd="3" destOrd="0" presId="urn:microsoft.com/office/officeart/2005/8/layout/target3"/>
    <dgm:cxn modelId="{8F77D560-CBCC-4F36-8A71-BB3A117F25CB}" type="presParOf" srcId="{71045F8C-00FA-488E-A7BD-E2E6753D979D}" destId="{851BB866-B6AE-4566-893F-4C635BA974FC}" srcOrd="4" destOrd="0" presId="urn:microsoft.com/office/officeart/2005/8/layout/target3"/>
    <dgm:cxn modelId="{FBB7C11B-4704-48E3-ABE0-D94F5D512716}" type="presParOf" srcId="{71045F8C-00FA-488E-A7BD-E2E6753D979D}" destId="{643EA938-EDE0-4533-ACCC-D2BD6F3A527C}" srcOrd="5" destOrd="0" presId="urn:microsoft.com/office/officeart/2005/8/layout/target3"/>
    <dgm:cxn modelId="{7FEF40E7-BF6B-413E-87FD-54BC038A64A6}" type="presParOf" srcId="{71045F8C-00FA-488E-A7BD-E2E6753D979D}" destId="{92F31B18-D66D-4CC7-89B9-378928DE877D}" srcOrd="6" destOrd="0" presId="urn:microsoft.com/office/officeart/2005/8/layout/target3"/>
    <dgm:cxn modelId="{FCE871C1-6C8A-40CA-811B-BB3F5E642569}" type="presParOf" srcId="{71045F8C-00FA-488E-A7BD-E2E6753D979D}" destId="{902074E1-B931-4618-97F1-FADBE82E9C3C}" srcOrd="7" destOrd="0" presId="urn:microsoft.com/office/officeart/2005/8/layout/target3"/>
    <dgm:cxn modelId="{063303B4-8918-449C-9130-9B184DE0F3DF}" type="presParOf" srcId="{71045F8C-00FA-488E-A7BD-E2E6753D979D}" destId="{A3817367-F2BC-482F-8832-FA00B51DCCF3}" srcOrd="8" destOrd="0" presId="urn:microsoft.com/office/officeart/2005/8/layout/target3"/>
    <dgm:cxn modelId="{C7E049DF-9B12-4E7A-B026-B18D55E7C1ED}" type="presParOf" srcId="{71045F8C-00FA-488E-A7BD-E2E6753D979D}" destId="{2DD79E57-A63E-47D4-A1AB-6DF333476AD4}" srcOrd="9" destOrd="0" presId="urn:microsoft.com/office/officeart/2005/8/layout/target3"/>
    <dgm:cxn modelId="{497097FC-78E3-47D8-B22C-522086DC8AC5}" type="presParOf" srcId="{71045F8C-00FA-488E-A7BD-E2E6753D979D}" destId="{648967D3-ED80-4214-8D87-4E7012561E4A}" srcOrd="10" destOrd="0" presId="urn:microsoft.com/office/officeart/2005/8/layout/target3"/>
    <dgm:cxn modelId="{26181E76-2917-48C9-A1F3-550135F3937F}" type="presParOf" srcId="{71045F8C-00FA-488E-A7BD-E2E6753D979D}" destId="{9A9B6F4F-B6FF-4F2D-B640-A8473E589523}" srcOrd="11" destOrd="0" presId="urn:microsoft.com/office/officeart/2005/8/layout/target3"/>
    <dgm:cxn modelId="{7C266124-AA0F-41AF-AFD7-FDD4DF84A664}" type="presParOf" srcId="{71045F8C-00FA-488E-A7BD-E2E6753D979D}" destId="{13BD0FAF-9F2C-4708-9E63-A8E8E5252943}" srcOrd="12" destOrd="0" presId="urn:microsoft.com/office/officeart/2005/8/layout/target3"/>
    <dgm:cxn modelId="{C727C7B7-3232-41C4-904F-DDCB8776B02C}" type="presParOf" srcId="{71045F8C-00FA-488E-A7BD-E2E6753D979D}" destId="{6821E7C9-5E4B-45FA-8F82-01E6F26FAA25}" srcOrd="13" destOrd="0" presId="urn:microsoft.com/office/officeart/2005/8/layout/target3"/>
    <dgm:cxn modelId="{C64F585D-EF3F-4CB8-90C2-C8555557CB5A}" type="presParOf" srcId="{71045F8C-00FA-488E-A7BD-E2E6753D979D}" destId="{3BA01B75-849B-4716-8BCD-084A86FF328F}" srcOrd="14" destOrd="0" presId="urn:microsoft.com/office/officeart/2005/8/layout/target3"/>
    <dgm:cxn modelId="{9BC69CD7-FDD9-448F-8E2E-38DB04434410}" type="presParOf" srcId="{71045F8C-00FA-488E-A7BD-E2E6753D979D}" destId="{4D19AB04-24FA-40C2-B203-52AE3D15E171}" srcOrd="15" destOrd="0" presId="urn:microsoft.com/office/officeart/2005/8/layout/target3"/>
    <dgm:cxn modelId="{ED96FD1A-0A9D-490F-8A52-B76EC3F979E4}" type="presParOf" srcId="{71045F8C-00FA-488E-A7BD-E2E6753D979D}" destId="{832BF48F-0145-4429-9E02-8FCA946CCE9E}" srcOrd="16" destOrd="0" presId="urn:microsoft.com/office/officeart/2005/8/layout/target3"/>
    <dgm:cxn modelId="{BD43ED5B-EAC1-4A02-AD42-F7009059010F}" type="presParOf" srcId="{71045F8C-00FA-488E-A7BD-E2E6753D979D}" destId="{E7297F21-D4FD-4A41-AE58-814D01A6B5E7}" srcOrd="17" destOrd="0" presId="urn:microsoft.com/office/officeart/2005/8/layout/target3"/>
    <dgm:cxn modelId="{45D496CB-A84F-48AD-B1E7-362AFA974B9D}" type="presParOf" srcId="{71045F8C-00FA-488E-A7BD-E2E6753D979D}" destId="{59F530CB-4999-43B3-A00D-6AB53886BD77}" srcOrd="18" destOrd="0" presId="urn:microsoft.com/office/officeart/2005/8/layout/target3"/>
    <dgm:cxn modelId="{67F9C960-4DB0-460F-8ABD-2A3B9E34334B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 školy:  Základní škola a Mateřská škola Studená, okres Jindřichův Hradec  </a:t>
          </a:r>
          <a:endParaRPr lang="cs-CZ" sz="1800" kern="1200" dirty="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76315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Autor: Mgr. Eva </a:t>
          </a:r>
          <a:r>
            <a:rPr lang="cs-CZ" sz="1800" kern="1200" dirty="0" err="1" smtClean="0"/>
            <a:t>Kotounová</a:t>
          </a:r>
          <a:endParaRPr lang="cs-CZ" sz="1800" kern="1200" dirty="0"/>
        </a:p>
      </dsp:txBody>
      <dsp:txXfrm>
        <a:off x="2016223" y="676315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Název: VY_32_INOVACE_3B25Čj7_Slovesný rod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Slovesný rod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projektu</a:t>
          </a:r>
          <a:r>
            <a:rPr lang="cs-CZ" sz="1800" kern="1200" dirty="0" smtClean="0"/>
            <a:t>: CZ.1.07/1.4.00/21.3136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3059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952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59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18010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4054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508972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45968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71302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2661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793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8189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FA435-E376-4C25-BA55-3469D9344D3C}" type="datetimeFigureOut">
              <a:rPr lang="cs-CZ" smtClean="0"/>
              <a:t>16.5.2012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F57901-EC6F-4ED6-A4FA-5B47FBF5C92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022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1504192696"/>
              </p:ext>
            </p:extLst>
          </p:nvPr>
        </p:nvGraphicFramePr>
        <p:xfrm>
          <a:off x="1187624" y="21046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7209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6911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učivo je určeno žákům </a:t>
            </a:r>
            <a:r>
              <a:rPr lang="cs-CZ" dirty="0" smtClean="0"/>
              <a:t>7. </a:t>
            </a:r>
            <a:r>
              <a:rPr lang="cs-CZ" dirty="0"/>
              <a:t>ročníku</a:t>
            </a:r>
          </a:p>
          <a:p>
            <a:r>
              <a:rPr lang="cs-CZ" dirty="0"/>
              <a:t>prezentace určena pro promítání na IT</a:t>
            </a:r>
          </a:p>
          <a:p>
            <a:r>
              <a:rPr lang="cs-CZ" dirty="0"/>
              <a:t>podporuje aktivitu žáků při procvičování </a:t>
            </a:r>
            <a:r>
              <a:rPr lang="cs-CZ" dirty="0" smtClean="0"/>
              <a:t>sloves, slovesného rodu </a:t>
            </a:r>
          </a:p>
          <a:p>
            <a:r>
              <a:rPr lang="cs-CZ" dirty="0" smtClean="0"/>
              <a:t>pomůcky: učebnice, nástěnné tabule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934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132856"/>
            <a:ext cx="8208912" cy="1791072"/>
          </a:xfrm>
        </p:spPr>
        <p:txBody>
          <a:bodyPr>
            <a:normAutofit/>
          </a:bodyPr>
          <a:lstStyle/>
          <a:p>
            <a:r>
              <a:rPr lang="cs-CZ" sz="8000" dirty="0" smtClean="0">
                <a:solidFill>
                  <a:srgbClr val="C00000"/>
                </a:solidFill>
              </a:rPr>
              <a:t>Slovesný rod</a:t>
            </a:r>
            <a:endParaRPr lang="cs-CZ" sz="8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08212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>
                <a:solidFill>
                  <a:srgbClr val="C00000"/>
                </a:solidFill>
              </a:rPr>
              <a:t>Slovesný rod</a:t>
            </a:r>
            <a:endParaRPr lang="cs-CZ" sz="5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628800"/>
            <a:ext cx="4038600" cy="4525963"/>
          </a:xfrm>
        </p:spPr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C00000"/>
                </a:solidFill>
              </a:rPr>
              <a:t>ČINNÝ</a:t>
            </a:r>
          </a:p>
          <a:p>
            <a:r>
              <a:rPr lang="cs-CZ" sz="4400" dirty="0"/>
              <a:t>v</a:t>
            </a:r>
            <a:r>
              <a:rPr lang="cs-CZ" sz="4400" dirty="0" smtClean="0"/>
              <a:t>yjadřuje, co činí podmět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ůvodce děje je podmětem</a:t>
            </a:r>
          </a:p>
          <a:p>
            <a:endParaRPr lang="cs-CZ" sz="5400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pPr marL="0" indent="0" algn="ctr">
              <a:buNone/>
            </a:pPr>
            <a:r>
              <a:rPr lang="cs-CZ" sz="5400" dirty="0" smtClean="0">
                <a:solidFill>
                  <a:srgbClr val="C00000"/>
                </a:solidFill>
              </a:rPr>
              <a:t>TRPNÝ</a:t>
            </a:r>
          </a:p>
          <a:p>
            <a:r>
              <a:rPr lang="cs-CZ" sz="4400" dirty="0"/>
              <a:t>v</a:t>
            </a:r>
            <a:r>
              <a:rPr lang="cs-CZ" sz="4400" dirty="0" smtClean="0"/>
              <a:t>yjadřuje, co činí někdo jiný než podmět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ůvodce děje není podmětem</a:t>
            </a:r>
          </a:p>
          <a:p>
            <a:endParaRPr lang="cs-CZ" sz="4400" dirty="0"/>
          </a:p>
        </p:txBody>
      </p:sp>
    </p:spTree>
    <p:extLst>
      <p:ext uri="{BB962C8B-B14F-4D97-AF65-F5344CB8AC3E}">
        <p14:creationId xmlns:p14="http://schemas.microsoft.com/office/powerpoint/2010/main" val="788554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5400" dirty="0">
                <a:solidFill>
                  <a:srgbClr val="C00000"/>
                </a:solidFill>
              </a:rPr>
              <a:t>Slovesný rod</a:t>
            </a:r>
            <a:endParaRPr lang="cs-CZ" sz="54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23528" y="1196752"/>
            <a:ext cx="4173860" cy="1224136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C00000"/>
                </a:solidFill>
              </a:rPr>
              <a:t>ČINNÝ</a:t>
            </a:r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39552" y="2420887"/>
            <a:ext cx="3957836" cy="370527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Učitel </a:t>
            </a:r>
            <a:r>
              <a:rPr lang="cs-CZ" sz="3600" dirty="0" smtClean="0">
                <a:solidFill>
                  <a:srgbClr val="0070C0"/>
                </a:solidFill>
              </a:rPr>
              <a:t>chválil</a:t>
            </a:r>
            <a:r>
              <a:rPr lang="cs-CZ" sz="3600" dirty="0" smtClean="0"/>
              <a:t> žáka.</a:t>
            </a:r>
          </a:p>
          <a:p>
            <a:r>
              <a:rPr lang="cs-CZ" sz="3600" dirty="0" smtClean="0"/>
              <a:t>Kůň </a:t>
            </a:r>
            <a:r>
              <a:rPr lang="cs-CZ" sz="3600" dirty="0" smtClean="0">
                <a:solidFill>
                  <a:srgbClr val="0070C0"/>
                </a:solidFill>
              </a:rPr>
              <a:t>táhl</a:t>
            </a:r>
            <a:r>
              <a:rPr lang="cs-CZ" sz="3600" dirty="0" smtClean="0"/>
              <a:t> těžký vůz.</a:t>
            </a:r>
          </a:p>
          <a:p>
            <a:r>
              <a:rPr lang="cs-CZ" sz="3600" dirty="0" smtClean="0"/>
              <a:t>Pevnost </a:t>
            </a:r>
            <a:r>
              <a:rPr lang="cs-CZ" sz="3600" dirty="0" smtClean="0">
                <a:solidFill>
                  <a:srgbClr val="0070C0"/>
                </a:solidFill>
              </a:rPr>
              <a:t>dobyli </a:t>
            </a:r>
            <a:r>
              <a:rPr lang="cs-CZ" sz="3600" dirty="0" smtClean="0"/>
              <a:t>nepřátelé.</a:t>
            </a:r>
            <a:endParaRPr lang="cs-CZ" sz="360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9" y="1196752"/>
            <a:ext cx="4032448" cy="1152128"/>
          </a:xfrm>
        </p:spPr>
        <p:txBody>
          <a:bodyPr/>
          <a:lstStyle/>
          <a:p>
            <a:pPr algn="ctr"/>
            <a:r>
              <a:rPr lang="cs-CZ" sz="3200" dirty="0">
                <a:solidFill>
                  <a:srgbClr val="C00000"/>
                </a:solidFill>
              </a:rPr>
              <a:t>TRPNÝ</a:t>
            </a:r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6016" y="2420887"/>
            <a:ext cx="3970784" cy="3705275"/>
          </a:xfrm>
        </p:spPr>
        <p:txBody>
          <a:bodyPr>
            <a:normAutofit/>
          </a:bodyPr>
          <a:lstStyle/>
          <a:p>
            <a:r>
              <a:rPr lang="cs-CZ" sz="3600" dirty="0" smtClean="0"/>
              <a:t>Žák </a:t>
            </a:r>
            <a:r>
              <a:rPr lang="cs-CZ" sz="3600" dirty="0" smtClean="0">
                <a:solidFill>
                  <a:srgbClr val="0070C0"/>
                </a:solidFill>
              </a:rPr>
              <a:t>byl chválen </a:t>
            </a:r>
            <a:r>
              <a:rPr lang="cs-CZ" sz="3600" dirty="0" smtClean="0"/>
              <a:t>učitelem.</a:t>
            </a:r>
          </a:p>
          <a:p>
            <a:r>
              <a:rPr lang="cs-CZ" sz="3600" dirty="0" smtClean="0"/>
              <a:t>Těžký vůz </a:t>
            </a:r>
            <a:r>
              <a:rPr lang="cs-CZ" sz="3600" dirty="0" smtClean="0">
                <a:solidFill>
                  <a:srgbClr val="0070C0"/>
                </a:solidFill>
              </a:rPr>
              <a:t>byl tažen</a:t>
            </a:r>
            <a:r>
              <a:rPr lang="cs-CZ" sz="3600" dirty="0" smtClean="0"/>
              <a:t> koněm.</a:t>
            </a:r>
          </a:p>
          <a:p>
            <a:r>
              <a:rPr lang="cs-CZ" sz="3600" dirty="0" smtClean="0"/>
              <a:t>Pevnost </a:t>
            </a:r>
            <a:r>
              <a:rPr lang="cs-CZ" sz="3600" dirty="0" smtClean="0">
                <a:solidFill>
                  <a:srgbClr val="0070C0"/>
                </a:solidFill>
              </a:rPr>
              <a:t>byla</a:t>
            </a:r>
            <a:r>
              <a:rPr lang="cs-CZ" sz="3600" dirty="0" smtClean="0"/>
              <a:t> </a:t>
            </a:r>
            <a:r>
              <a:rPr lang="cs-CZ" sz="3600" dirty="0" smtClean="0">
                <a:solidFill>
                  <a:srgbClr val="0070C0"/>
                </a:solidFill>
              </a:rPr>
              <a:t>dobyta</a:t>
            </a:r>
            <a:r>
              <a:rPr lang="cs-CZ" sz="3600" dirty="0" smtClean="0"/>
              <a:t> nepřáteli.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988853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C00000"/>
                </a:solidFill>
              </a:rPr>
              <a:t>Trpný rod vyjádříme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3900" dirty="0">
                <a:solidFill>
                  <a:srgbClr val="C00000"/>
                </a:solidFill>
              </a:rPr>
              <a:t>o</a:t>
            </a:r>
            <a:r>
              <a:rPr lang="cs-CZ" sz="3900" dirty="0" smtClean="0">
                <a:solidFill>
                  <a:srgbClr val="C00000"/>
                </a:solidFill>
              </a:rPr>
              <a:t>pisným tvarem trpným</a:t>
            </a:r>
          </a:p>
          <a:p>
            <a:endParaRPr lang="cs-CZ" dirty="0" smtClean="0"/>
          </a:p>
          <a:p>
            <a:pPr marL="0" indent="0">
              <a:buNone/>
            </a:pPr>
            <a:r>
              <a:rPr lang="cs-CZ" sz="3600" dirty="0"/>
              <a:t>s</a:t>
            </a:r>
            <a:r>
              <a:rPr lang="cs-CZ" sz="3600" dirty="0" smtClean="0"/>
              <a:t>kládá se z příčestí trpného a pomocného slovesa být</a:t>
            </a:r>
          </a:p>
          <a:p>
            <a:pPr marL="0" indent="0">
              <a:buNone/>
            </a:pPr>
            <a:endParaRPr lang="cs-CZ" sz="3200" dirty="0"/>
          </a:p>
          <a:p>
            <a:pPr marL="0" indent="0">
              <a:buNone/>
            </a:pPr>
            <a:r>
              <a:rPr lang="cs-CZ" sz="3600" dirty="0">
                <a:solidFill>
                  <a:srgbClr val="0070C0"/>
                </a:solidFill>
              </a:rPr>
              <a:t>b</a:t>
            </a:r>
            <a:r>
              <a:rPr lang="cs-CZ" sz="3600" dirty="0" smtClean="0">
                <a:solidFill>
                  <a:srgbClr val="0070C0"/>
                </a:solidFill>
              </a:rPr>
              <a:t>yl zvolen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0070C0"/>
                </a:solidFill>
              </a:rPr>
              <a:t>j</a:t>
            </a:r>
            <a:r>
              <a:rPr lang="cs-CZ" sz="3600" dirty="0" smtClean="0">
                <a:solidFill>
                  <a:srgbClr val="0070C0"/>
                </a:solidFill>
              </a:rPr>
              <a:t>e vysílána</a:t>
            </a:r>
            <a:endParaRPr lang="cs-CZ" sz="3600" dirty="0">
              <a:solidFill>
                <a:srgbClr val="0070C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4133055"/>
          </a:xfrm>
        </p:spPr>
        <p:txBody>
          <a:bodyPr>
            <a:normAutofit fontScale="85000" lnSpcReduction="20000"/>
          </a:bodyPr>
          <a:lstStyle/>
          <a:p>
            <a:r>
              <a:rPr lang="cs-CZ" sz="3900" dirty="0">
                <a:solidFill>
                  <a:srgbClr val="C00000"/>
                </a:solidFill>
              </a:rPr>
              <a:t>z</a:t>
            </a:r>
            <a:r>
              <a:rPr lang="cs-CZ" sz="3900" dirty="0" smtClean="0">
                <a:solidFill>
                  <a:srgbClr val="C00000"/>
                </a:solidFill>
              </a:rPr>
              <a:t>vratnou podobou </a:t>
            </a:r>
            <a:r>
              <a:rPr lang="cs-CZ" sz="3600" dirty="0" smtClean="0">
                <a:solidFill>
                  <a:srgbClr val="C00000"/>
                </a:solidFill>
              </a:rPr>
              <a:t>slovesa</a:t>
            </a:r>
          </a:p>
          <a:p>
            <a:endParaRPr lang="cs-CZ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cs-CZ" sz="3600" dirty="0"/>
              <a:t>t</a:t>
            </a:r>
            <a:r>
              <a:rPr lang="cs-CZ" sz="3600" dirty="0" smtClean="0"/>
              <a:t>voří se 3. os. činného rodu se zvratným zájmenem se</a:t>
            </a:r>
          </a:p>
          <a:p>
            <a:pPr marL="0" indent="0">
              <a:buNone/>
            </a:pPr>
            <a:endParaRPr lang="cs-CZ" sz="3600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3600" dirty="0" smtClean="0">
                <a:solidFill>
                  <a:srgbClr val="0070C0"/>
                </a:solidFill>
              </a:rPr>
              <a:t>zvolil se</a:t>
            </a:r>
          </a:p>
          <a:p>
            <a:pPr marL="0" indent="0">
              <a:buNone/>
            </a:pPr>
            <a:r>
              <a:rPr lang="cs-CZ" sz="3600" dirty="0">
                <a:solidFill>
                  <a:srgbClr val="0070C0"/>
                </a:solidFill>
              </a:rPr>
              <a:t>v</a:t>
            </a:r>
            <a:r>
              <a:rPr lang="cs-CZ" sz="3600" dirty="0" smtClean="0">
                <a:solidFill>
                  <a:srgbClr val="0070C0"/>
                </a:solidFill>
              </a:rPr>
              <a:t>ysílala se</a:t>
            </a:r>
          </a:p>
          <a:p>
            <a:endParaRPr lang="cs-CZ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5494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Vyhledejte ve větách slovesa a určete rod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dirty="0" smtClean="0"/>
              <a:t>Uspořádali jsme lyžařské závody. Koně běželi jako o závod. V naší školní jídelně kuchařky vaří velmi chutně. Jirka byl ošetřen na závodech lékařem. Dnes se hraje v Národním divadle opera Rusalka. Děti byly pochváleny za vynikající výsledky. Řemeslníci odvedli na stavbě výbornou práci. Naši hosté si objednali ještě jednu večeři. Tato kniha byla napsána v 19. století.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920668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C00000"/>
                </a:solidFill>
              </a:rPr>
              <a:t>Převeďte slovesa ve větách do trpného rodu, využijte oba způsoby tvoření 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Celá třída návrh na výlet jednomyslně přijala. Hasiči uhasili rozsáhlý požár u vesnice. Babička vyprala prádlo. V továrně vyrábějí nové typy automobilů. Stany jsme postavili hned u řeky. Zraněného fotbalistu převezli do nemocnice a operovali jej. Po celodenní námaze jsme dosáhli vrcholu hory. Knihy půjčujeme každý den odpoledne.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3240230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301</Words>
  <Application>Microsoft Office PowerPoint</Application>
  <PresentationFormat>Předvádění na obrazovce (4:3)</PresentationFormat>
  <Paragraphs>44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Anotace:</vt:lpstr>
      <vt:lpstr>Slovesný rod</vt:lpstr>
      <vt:lpstr>Slovesný rod</vt:lpstr>
      <vt:lpstr>Slovesný rod</vt:lpstr>
      <vt:lpstr>Trpný rod vyjádříme</vt:lpstr>
      <vt:lpstr>Vyhledejte ve větách slovesa a určete rod</vt:lpstr>
      <vt:lpstr>Převeďte slovesa ve větách do trpného rodu, využijte oba způsoby tvoření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Kotounová Eva</dc:creator>
  <cp:lastModifiedBy>Kotounová Eva</cp:lastModifiedBy>
  <cp:revision>16</cp:revision>
  <dcterms:created xsi:type="dcterms:W3CDTF">2012-03-08T12:59:08Z</dcterms:created>
  <dcterms:modified xsi:type="dcterms:W3CDTF">2012-05-16T07:26:40Z</dcterms:modified>
</cp:coreProperties>
</file>