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Hana Novotná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VY_32_INOVACE_3A13Čj9_Podstatná </a:t>
          </a:r>
          <a:r>
            <a:rPr lang="cs-CZ" dirty="0" smtClean="0"/>
            <a:t>jména – obecná přejatá, cizí vlastní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Podstatná </a:t>
          </a:r>
          <a:r>
            <a:rPr lang="cs-CZ" dirty="0" smtClean="0"/>
            <a:t>jména – obecná přejatá, cizí vlastní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 Mgr. Hana Novotná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VY_32_INOVACE_3A13Čj9_Podstatná </a:t>
          </a:r>
          <a:r>
            <a:rPr lang="cs-CZ" sz="1800" kern="1200" dirty="0" smtClean="0"/>
            <a:t>jména – obecná přejatá, cizí vlastní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Podstatná </a:t>
          </a:r>
          <a:r>
            <a:rPr lang="cs-CZ" sz="1800" kern="1200" dirty="0" smtClean="0"/>
            <a:t>jména – obecná přejatá, cizí vlastní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4864613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Pro 9. ročník</a:t>
            </a:r>
          </a:p>
          <a:p>
            <a:r>
              <a:rPr lang="cs-CZ" sz="2400" dirty="0" smtClean="0"/>
              <a:t>Prezentace na interaktivní tabuli – procvičování skloňování obecných jmen přejatých a skloňování cizích vlastních jmen</a:t>
            </a:r>
          </a:p>
          <a:p>
            <a:r>
              <a:rPr lang="cs-CZ" sz="2400" dirty="0" smtClean="0"/>
              <a:t>Pomůcky – stručná mluvnice česká, pracovní sešity, nástěnná </a:t>
            </a:r>
            <a:r>
              <a:rPr lang="cs-CZ" sz="2400" dirty="0" smtClean="0"/>
              <a:t>tabule, učebnice</a:t>
            </a:r>
            <a:endParaRPr lang="cs-CZ" sz="2400" dirty="0" smtClean="0"/>
          </a:p>
          <a:p>
            <a:r>
              <a:rPr lang="cs-CZ" sz="2400" dirty="0" smtClean="0"/>
              <a:t>Inovace – správné užívání tvarů přejatých slov, aktivní a názorné  skloňování, rozvoj čtenářské gramotnosti</a:t>
            </a:r>
          </a:p>
          <a:p>
            <a:r>
              <a:rPr lang="cs-CZ" sz="2400" dirty="0" smtClean="0"/>
              <a:t>Metodické poznámky:</a:t>
            </a:r>
          </a:p>
          <a:p>
            <a:pPr marL="0" indent="0">
              <a:buNone/>
            </a:pPr>
            <a:r>
              <a:rPr lang="cs-CZ" sz="2400" dirty="0"/>
              <a:t>s</a:t>
            </a:r>
            <a:r>
              <a:rPr lang="cs-CZ" sz="2400" dirty="0" smtClean="0"/>
              <a:t>nímek č. </a:t>
            </a:r>
            <a:r>
              <a:rPr lang="cs-CZ" sz="2400" dirty="0" smtClean="0"/>
              <a:t>3 a č. 5 </a:t>
            </a:r>
            <a:r>
              <a:rPr lang="cs-CZ" sz="2400" dirty="0" smtClean="0"/>
              <a:t>– žáci píší pomocí interaktivního pera </a:t>
            </a:r>
            <a:r>
              <a:rPr lang="cs-CZ" sz="2400" dirty="0" smtClean="0"/>
              <a:t>koncovky, určují pravidla skloňování jednotlivých slov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7819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Skloňování obecných jmen přejatých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Na (glóbus) je krásné zbarvení.</a:t>
            </a:r>
          </a:p>
          <a:p>
            <a:r>
              <a:rPr lang="cs-CZ" sz="2400" dirty="0" smtClean="0"/>
              <a:t>Onemocnění (tyfus</a:t>
            </a:r>
            <a:r>
              <a:rPr lang="cs-CZ" sz="2400" dirty="0" smtClean="0"/>
              <a:t>) je </a:t>
            </a:r>
            <a:r>
              <a:rPr lang="cs-CZ" sz="2400" dirty="0" smtClean="0"/>
              <a:t>málo časté.</a:t>
            </a:r>
          </a:p>
          <a:p>
            <a:r>
              <a:rPr lang="cs-CZ" sz="2400" dirty="0" smtClean="0"/>
              <a:t>Ve (vakuum) nemůže nic hořet.</a:t>
            </a:r>
          </a:p>
          <a:p>
            <a:r>
              <a:rPr lang="cs-CZ" sz="2400" dirty="0" smtClean="0"/>
              <a:t>Fotografie lepíme do (album).</a:t>
            </a:r>
          </a:p>
          <a:p>
            <a:r>
              <a:rPr lang="cs-CZ" sz="2400" dirty="0" smtClean="0"/>
              <a:t>Úkoly byly vypracovány před stanoveným (datum).</a:t>
            </a:r>
          </a:p>
          <a:p>
            <a:r>
              <a:rPr lang="cs-CZ" sz="2400" dirty="0" smtClean="0"/>
              <a:t>Odbočovat od daného (téma). </a:t>
            </a:r>
          </a:p>
          <a:p>
            <a:r>
              <a:rPr lang="cs-CZ" sz="2400" dirty="0" smtClean="0"/>
              <a:t>V (schéma) se používají různé znaky.</a:t>
            </a:r>
          </a:p>
          <a:p>
            <a:r>
              <a:rPr lang="cs-CZ" sz="2400" dirty="0" smtClean="0"/>
              <a:t>Některé (orchidea) rostou i u nás.</a:t>
            </a:r>
          </a:p>
          <a:p>
            <a:r>
              <a:rPr lang="cs-CZ" sz="2400" dirty="0" smtClean="0"/>
              <a:t>Měli bychom se řídit správnými (idea).</a:t>
            </a:r>
          </a:p>
          <a:p>
            <a:r>
              <a:rPr lang="cs-CZ" sz="2400" dirty="0" smtClean="0"/>
              <a:t>Pavel koupil mamince (orchidea).</a:t>
            </a:r>
          </a:p>
          <a:p>
            <a:r>
              <a:rPr lang="cs-CZ" sz="2400" dirty="0" smtClean="0"/>
              <a:t>Ve dvou (kupé) seděli chlapci.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5350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/>
              <a:t>Na </a:t>
            </a:r>
            <a:r>
              <a:rPr lang="cs-CZ" sz="2400" dirty="0" smtClean="0"/>
              <a:t>glóbu </a:t>
            </a:r>
            <a:r>
              <a:rPr lang="cs-CZ" sz="2400" dirty="0"/>
              <a:t>je krásné zbarvení.</a:t>
            </a:r>
          </a:p>
          <a:p>
            <a:r>
              <a:rPr lang="cs-CZ" sz="2400" dirty="0"/>
              <a:t>Onemocnění </a:t>
            </a:r>
            <a:r>
              <a:rPr lang="cs-CZ" sz="2400" dirty="0" smtClean="0"/>
              <a:t>tyfem je </a:t>
            </a:r>
            <a:r>
              <a:rPr lang="cs-CZ" sz="2400" dirty="0"/>
              <a:t>málo časté.</a:t>
            </a:r>
          </a:p>
          <a:p>
            <a:r>
              <a:rPr lang="cs-CZ" sz="2400" dirty="0"/>
              <a:t>Ve </a:t>
            </a:r>
            <a:r>
              <a:rPr lang="cs-CZ" sz="2400" dirty="0" smtClean="0"/>
              <a:t>vakuu </a:t>
            </a:r>
            <a:r>
              <a:rPr lang="cs-CZ" sz="2400" dirty="0"/>
              <a:t>nemůže nic hořet.</a:t>
            </a:r>
          </a:p>
          <a:p>
            <a:r>
              <a:rPr lang="cs-CZ" sz="2400" dirty="0"/>
              <a:t>Fotografie lepíme do </a:t>
            </a:r>
            <a:r>
              <a:rPr lang="cs-CZ" sz="2400" dirty="0" smtClean="0"/>
              <a:t>alba.</a:t>
            </a:r>
            <a:endParaRPr lang="cs-CZ" sz="2400" dirty="0"/>
          </a:p>
          <a:p>
            <a:r>
              <a:rPr lang="cs-CZ" sz="2400" dirty="0"/>
              <a:t>Úkoly byly vypracovány před stanoveným </a:t>
            </a:r>
            <a:r>
              <a:rPr lang="cs-CZ" sz="2400" dirty="0" smtClean="0"/>
              <a:t>datem.</a:t>
            </a:r>
            <a:endParaRPr lang="cs-CZ" sz="2400" dirty="0"/>
          </a:p>
          <a:p>
            <a:r>
              <a:rPr lang="cs-CZ" sz="2400" dirty="0"/>
              <a:t>Odbočovat od daného </a:t>
            </a:r>
            <a:r>
              <a:rPr lang="cs-CZ" sz="2400" dirty="0" smtClean="0"/>
              <a:t>tématu je zakázáno. </a:t>
            </a:r>
            <a:endParaRPr lang="cs-CZ" sz="2400" dirty="0"/>
          </a:p>
          <a:p>
            <a:r>
              <a:rPr lang="cs-CZ" sz="2400" dirty="0"/>
              <a:t>V </a:t>
            </a:r>
            <a:r>
              <a:rPr lang="cs-CZ" sz="2400" dirty="0" smtClean="0"/>
              <a:t>schématu </a:t>
            </a:r>
            <a:r>
              <a:rPr lang="cs-CZ" sz="2400" dirty="0"/>
              <a:t>se používají různé znaky.</a:t>
            </a:r>
          </a:p>
          <a:p>
            <a:r>
              <a:rPr lang="cs-CZ" sz="2400" dirty="0"/>
              <a:t>Některé </a:t>
            </a:r>
            <a:r>
              <a:rPr lang="cs-CZ" sz="2400" dirty="0" smtClean="0"/>
              <a:t>orchidey - orchideje </a:t>
            </a:r>
            <a:r>
              <a:rPr lang="cs-CZ" sz="2400" dirty="0"/>
              <a:t>rostou i u nás.</a:t>
            </a:r>
          </a:p>
          <a:p>
            <a:r>
              <a:rPr lang="cs-CZ" sz="2400" dirty="0"/>
              <a:t>Měli bychom se řídit správnými </a:t>
            </a:r>
            <a:r>
              <a:rPr lang="cs-CZ" sz="2400" dirty="0" smtClean="0"/>
              <a:t>ideami - idejemi.</a:t>
            </a:r>
            <a:endParaRPr lang="cs-CZ" sz="2400" dirty="0"/>
          </a:p>
          <a:p>
            <a:r>
              <a:rPr lang="cs-CZ" sz="2400" dirty="0"/>
              <a:t>Pavel koupil mamince </a:t>
            </a:r>
            <a:r>
              <a:rPr lang="cs-CZ" sz="2400" dirty="0" smtClean="0"/>
              <a:t>orchideu.</a:t>
            </a:r>
            <a:endParaRPr lang="cs-CZ" sz="2400" dirty="0"/>
          </a:p>
          <a:p>
            <a:r>
              <a:rPr lang="cs-CZ" sz="2400" dirty="0"/>
              <a:t>Ve dvou </a:t>
            </a:r>
            <a:r>
              <a:rPr lang="cs-CZ" sz="2400" dirty="0" smtClean="0"/>
              <a:t>kupé </a:t>
            </a:r>
            <a:r>
              <a:rPr lang="cs-CZ" sz="2400" dirty="0"/>
              <a:t>seděli chlapci.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4563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Skloňování cizích vlastních jmen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(Lev Nikolajevič Tolstoj) řadíme mezi nejznámější autory.</a:t>
            </a:r>
          </a:p>
          <a:p>
            <a:r>
              <a:rPr lang="cs-CZ" sz="2400" dirty="0" smtClean="0"/>
              <a:t>Vrcholným dílem (Johann Wolfgang Goethe) je drama Faust.</a:t>
            </a:r>
          </a:p>
          <a:p>
            <a:r>
              <a:rPr lang="cs-CZ" sz="2400" dirty="0" smtClean="0"/>
              <a:t>Hlavní díla (Verdi) jsou operní.</a:t>
            </a:r>
          </a:p>
          <a:p>
            <a:r>
              <a:rPr lang="cs-CZ" sz="2400" dirty="0" smtClean="0"/>
              <a:t>Život dvojčat (Romulus a Remus) zachránila vlčice.</a:t>
            </a:r>
          </a:p>
          <a:p>
            <a:r>
              <a:rPr lang="cs-CZ" sz="2400" dirty="0" smtClean="0"/>
              <a:t>Vojsko gladiátora (Spartakus) bylo poraženo (</a:t>
            </a:r>
            <a:r>
              <a:rPr lang="cs-CZ" sz="2400" dirty="0" err="1" smtClean="0"/>
              <a:t>Crassus</a:t>
            </a:r>
            <a:r>
              <a:rPr lang="cs-CZ" sz="2400" dirty="0" smtClean="0"/>
              <a:t>).</a:t>
            </a:r>
          </a:p>
          <a:p>
            <a:r>
              <a:rPr lang="cs-CZ" sz="2400" dirty="0" smtClean="0"/>
              <a:t>V (Guinea) žije málo Evropanů.</a:t>
            </a:r>
          </a:p>
          <a:p>
            <a:r>
              <a:rPr lang="cs-CZ" sz="2400" dirty="0" smtClean="0"/>
              <a:t>V (Odyssea) se líčí Odysseova bloudění po dobytí (</a:t>
            </a:r>
            <a:r>
              <a:rPr lang="cs-CZ" sz="2400" dirty="0" err="1" smtClean="0"/>
              <a:t>Trója</a:t>
            </a:r>
            <a:r>
              <a:rPr lang="cs-CZ" sz="2400" dirty="0" smtClean="0"/>
              <a:t>).</a:t>
            </a:r>
          </a:p>
          <a:p>
            <a:r>
              <a:rPr lang="cs-CZ" sz="2400" dirty="0" smtClean="0"/>
              <a:t>Perská říše byla založena (</a:t>
            </a:r>
            <a:r>
              <a:rPr lang="cs-CZ" sz="2400" dirty="0" err="1" smtClean="0"/>
              <a:t>Kyros</a:t>
            </a:r>
            <a:r>
              <a:rPr lang="cs-CZ" sz="2400" dirty="0" smtClean="0"/>
              <a:t>).</a:t>
            </a:r>
          </a:p>
          <a:p>
            <a:r>
              <a:rPr lang="cs-CZ" sz="2400" dirty="0" smtClean="0"/>
              <a:t>Vláda římských císařů (</a:t>
            </a:r>
            <a:r>
              <a:rPr lang="cs-CZ" sz="2400" dirty="0" err="1" smtClean="0"/>
              <a:t>Caligula</a:t>
            </a:r>
            <a:r>
              <a:rPr lang="cs-CZ" sz="2400" dirty="0" smtClean="0"/>
              <a:t> a Nero) byla krutá.</a:t>
            </a:r>
          </a:p>
          <a:p>
            <a:r>
              <a:rPr lang="cs-CZ" sz="2400" dirty="0" smtClean="0"/>
              <a:t>Jen neradi jsme se s (Baku) loučili.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4583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Leva Nikolajeviče Tolstého </a:t>
            </a:r>
            <a:r>
              <a:rPr lang="cs-CZ" sz="2400" dirty="0"/>
              <a:t>řadíme mezi nejznámější autory.</a:t>
            </a:r>
          </a:p>
          <a:p>
            <a:r>
              <a:rPr lang="cs-CZ" sz="2400" dirty="0"/>
              <a:t>Vrcholným dílem </a:t>
            </a:r>
            <a:r>
              <a:rPr lang="cs-CZ" sz="2400" dirty="0" smtClean="0"/>
              <a:t>Johanna Wolfganga Goetha - </a:t>
            </a:r>
            <a:r>
              <a:rPr lang="cs-CZ" sz="2400" dirty="0" err="1" smtClean="0"/>
              <a:t>Goetheho</a:t>
            </a:r>
            <a:r>
              <a:rPr lang="cs-CZ" sz="2400" dirty="0" smtClean="0"/>
              <a:t> </a:t>
            </a:r>
            <a:r>
              <a:rPr lang="cs-CZ" sz="2400" dirty="0"/>
              <a:t>je drama Faust.</a:t>
            </a:r>
          </a:p>
          <a:p>
            <a:r>
              <a:rPr lang="cs-CZ" sz="2400" dirty="0" smtClean="0"/>
              <a:t>Hlavní díla Verdi - Verdiho jsou operní.</a:t>
            </a:r>
            <a:endParaRPr lang="cs-CZ" sz="2400" dirty="0"/>
          </a:p>
          <a:p>
            <a:r>
              <a:rPr lang="cs-CZ" sz="2400" dirty="0"/>
              <a:t>Život dvojčat </a:t>
            </a:r>
            <a:r>
              <a:rPr lang="cs-CZ" sz="2400" dirty="0" smtClean="0"/>
              <a:t>Romula </a:t>
            </a:r>
            <a:r>
              <a:rPr lang="cs-CZ" sz="2400" dirty="0"/>
              <a:t>a </a:t>
            </a:r>
            <a:r>
              <a:rPr lang="cs-CZ" sz="2400" dirty="0" smtClean="0"/>
              <a:t>Rema </a:t>
            </a:r>
            <a:r>
              <a:rPr lang="cs-CZ" sz="2400" dirty="0"/>
              <a:t>zachránila vlčice.</a:t>
            </a:r>
          </a:p>
          <a:p>
            <a:r>
              <a:rPr lang="cs-CZ" sz="2400" dirty="0"/>
              <a:t>Vojsko gladiátora </a:t>
            </a:r>
            <a:r>
              <a:rPr lang="cs-CZ" sz="2400" dirty="0" smtClean="0"/>
              <a:t>Spartaka </a:t>
            </a:r>
            <a:r>
              <a:rPr lang="cs-CZ" sz="2400" dirty="0"/>
              <a:t>bylo poraženo </a:t>
            </a:r>
            <a:r>
              <a:rPr lang="cs-CZ" sz="2400" dirty="0" err="1" smtClean="0"/>
              <a:t>Crassem</a:t>
            </a:r>
            <a:r>
              <a:rPr lang="cs-CZ" sz="2400" dirty="0" smtClean="0"/>
              <a:t>.</a:t>
            </a:r>
            <a:endParaRPr lang="cs-CZ" sz="2400" dirty="0"/>
          </a:p>
          <a:p>
            <a:r>
              <a:rPr lang="cs-CZ" sz="2400" dirty="0"/>
              <a:t>V </a:t>
            </a:r>
            <a:r>
              <a:rPr lang="cs-CZ" sz="2400" dirty="0" smtClean="0"/>
              <a:t>Guineji </a:t>
            </a:r>
            <a:r>
              <a:rPr lang="cs-CZ" sz="2400" dirty="0"/>
              <a:t>žije málo Evropanů.</a:t>
            </a:r>
          </a:p>
          <a:p>
            <a:r>
              <a:rPr lang="cs-CZ" sz="2400" dirty="0"/>
              <a:t>V </a:t>
            </a:r>
            <a:r>
              <a:rPr lang="cs-CZ" sz="2400" dirty="0" smtClean="0"/>
              <a:t>Odysseji </a:t>
            </a:r>
            <a:r>
              <a:rPr lang="cs-CZ" sz="2400" dirty="0"/>
              <a:t>se líčí Odysseova bloudění po dobytí </a:t>
            </a:r>
            <a:r>
              <a:rPr lang="cs-CZ" sz="2400" dirty="0" err="1" smtClean="0"/>
              <a:t>Tróji</a:t>
            </a:r>
            <a:r>
              <a:rPr lang="cs-CZ" sz="2400" dirty="0" smtClean="0"/>
              <a:t>.</a:t>
            </a:r>
            <a:endParaRPr lang="cs-CZ" sz="2400" dirty="0"/>
          </a:p>
          <a:p>
            <a:r>
              <a:rPr lang="cs-CZ" sz="2400" dirty="0"/>
              <a:t>Perská říše byla založena </a:t>
            </a:r>
            <a:r>
              <a:rPr lang="cs-CZ" sz="2400" dirty="0" err="1" smtClean="0"/>
              <a:t>Kyrem</a:t>
            </a:r>
            <a:r>
              <a:rPr lang="cs-CZ" sz="2400" dirty="0" smtClean="0"/>
              <a:t>.</a:t>
            </a:r>
            <a:endParaRPr lang="cs-CZ" sz="2400" dirty="0"/>
          </a:p>
          <a:p>
            <a:r>
              <a:rPr lang="cs-CZ" sz="2400" dirty="0"/>
              <a:t>Vláda římských císařů </a:t>
            </a:r>
            <a:r>
              <a:rPr lang="cs-CZ" sz="2400" dirty="0" err="1" smtClean="0"/>
              <a:t>Caliguly</a:t>
            </a:r>
            <a:r>
              <a:rPr lang="cs-CZ" sz="2400" dirty="0" smtClean="0"/>
              <a:t> </a:t>
            </a:r>
            <a:r>
              <a:rPr lang="cs-CZ" sz="2400" dirty="0"/>
              <a:t>a </a:t>
            </a:r>
            <a:r>
              <a:rPr lang="cs-CZ" sz="2400" dirty="0" smtClean="0"/>
              <a:t>Nera </a:t>
            </a:r>
            <a:r>
              <a:rPr lang="cs-CZ" sz="2400" dirty="0"/>
              <a:t>byla krutá.</a:t>
            </a:r>
          </a:p>
          <a:p>
            <a:r>
              <a:rPr lang="cs-CZ" sz="2400" dirty="0" smtClean="0"/>
              <a:t>Jen neradi jsme se s Baku loučili.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3854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/>
              <a:t>Text je dílem autora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3520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396</TotalTime>
  <Words>467</Words>
  <Application>Microsoft Office PowerPoint</Application>
  <PresentationFormat>Předvádění na obrazovce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Skloňování obecných jmen přejatých</vt:lpstr>
      <vt:lpstr>Řešení</vt:lpstr>
      <vt:lpstr>Skloňování cizích vlastních jmen</vt:lpstr>
      <vt:lpstr>Řešení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Novotná Hana</cp:lastModifiedBy>
  <cp:revision>39</cp:revision>
  <dcterms:created xsi:type="dcterms:W3CDTF">2011-08-21T15:31:45Z</dcterms:created>
  <dcterms:modified xsi:type="dcterms:W3CDTF">2012-01-23T08:23:13Z</dcterms:modified>
</cp:coreProperties>
</file>