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2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92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Počítačové sítě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a Mateřská škola, Chvalkovice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Kateřina Černá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Historie, význam počítačových sítí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rPr>
            <a:t>CZ.1.07/1.1.05/04.0031</a:t>
          </a:r>
          <a:endParaRPr lang="cs-CZ" sz="1600" dirty="0"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F15F8C-7807-49A9-A440-7A596B216393}" type="presOf" srcId="{D1B46980-6531-4606-95E6-44980827E919}" destId="{2BE915AB-18AA-4053-B92C-3BFC9ED204BB}" srcOrd="1" destOrd="0" presId="urn:microsoft.com/office/officeart/2005/8/layout/target3"/>
    <dgm:cxn modelId="{7A527443-4C00-4551-914D-A64E7B80B39D}" type="presOf" srcId="{D1D4F407-5343-4D3F-B5B9-D407B03CAEB4}" destId="{D005CE8C-CC26-4C3E-AC11-E15060ECD759}" srcOrd="0" destOrd="0" presId="urn:microsoft.com/office/officeart/2005/8/layout/target3"/>
    <dgm:cxn modelId="{64907F8A-C10E-4C7E-A445-3B1B21A1744B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A1E58D9-4AFE-4168-AB74-833DF2657AB9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7CBA129-DC66-4E52-B60D-89E56009385D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898C723-1284-4BB2-8436-6046C83ABE1F}" type="presOf" srcId="{757F3AB3-0718-4624-B441-E567A8F0AB56}" destId="{333A1088-737F-45CB-B68E-254E46348037}" srcOrd="0" destOrd="0" presId="urn:microsoft.com/office/officeart/2005/8/layout/target3"/>
    <dgm:cxn modelId="{2A0D28D8-E51D-4FD8-B39C-4D4E706A5B7B}" type="presOf" srcId="{4C35D32F-0EAB-4CD7-82EE-45574DC2A586}" destId="{890E4F0B-2866-4A3F-A3C7-2A14B1797930}" srcOrd="1" destOrd="0" presId="urn:microsoft.com/office/officeart/2005/8/layout/target3"/>
    <dgm:cxn modelId="{AD45B373-FEAD-4681-A674-07DA582653F7}" type="presOf" srcId="{B651F6E3-6281-48DB-9319-2AEAFDAE7572}" destId="{6BB5E863-4638-4E1D-BFDE-399D028AC4ED}" srcOrd="1" destOrd="0" presId="urn:microsoft.com/office/officeart/2005/8/layout/target3"/>
    <dgm:cxn modelId="{87A9C3DB-DDFA-4C4A-8B45-9BDA71339D43}" type="presOf" srcId="{D1D4F407-5343-4D3F-B5B9-D407B03CAEB4}" destId="{AED2198E-93D5-4001-81B4-73124B309672}" srcOrd="1" destOrd="0" presId="urn:microsoft.com/office/officeart/2005/8/layout/target3"/>
    <dgm:cxn modelId="{E1EBEF53-4741-47F0-B52A-925C908DA103}" type="presOf" srcId="{D8197B8C-B260-4A16-BDF4-0947B075E274}" destId="{25B08C86-7E15-44DC-BE7F-FFB55DD49D12}" srcOrd="0" destOrd="0" presId="urn:microsoft.com/office/officeart/2005/8/layout/target3"/>
    <dgm:cxn modelId="{EEBA3A16-26BD-456A-89DB-C780319D0673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FCBDC19-2948-4DE4-BDED-AAAE4E0F25CB}" type="presParOf" srcId="{333A1088-737F-45CB-B68E-254E46348037}" destId="{F5ABB229-8D3B-4694-996A-96F23CF14429}" srcOrd="0" destOrd="0" presId="urn:microsoft.com/office/officeart/2005/8/layout/target3"/>
    <dgm:cxn modelId="{C861444C-7642-4FFD-AF05-04C395ECBFA5}" type="presParOf" srcId="{333A1088-737F-45CB-B68E-254E46348037}" destId="{F41139FD-01EE-4571-8B17-4FB00FC51163}" srcOrd="1" destOrd="0" presId="urn:microsoft.com/office/officeart/2005/8/layout/target3"/>
    <dgm:cxn modelId="{68201BA6-992D-45F7-8950-B353595ECD60}" type="presParOf" srcId="{333A1088-737F-45CB-B68E-254E46348037}" destId="{D005CE8C-CC26-4C3E-AC11-E15060ECD759}" srcOrd="2" destOrd="0" presId="urn:microsoft.com/office/officeart/2005/8/layout/target3"/>
    <dgm:cxn modelId="{08192D72-2F17-4280-95A4-907609B632BA}" type="presParOf" srcId="{333A1088-737F-45CB-B68E-254E46348037}" destId="{2C702D82-9B77-49B7-9568-BB8EB47C3372}" srcOrd="3" destOrd="0" presId="urn:microsoft.com/office/officeart/2005/8/layout/target3"/>
    <dgm:cxn modelId="{BCB8E818-FA35-429B-B082-DFBA839329C4}" type="presParOf" srcId="{333A1088-737F-45CB-B68E-254E46348037}" destId="{A52A0455-90FF-4808-ABD0-F02540D31D5A}" srcOrd="4" destOrd="0" presId="urn:microsoft.com/office/officeart/2005/8/layout/target3"/>
    <dgm:cxn modelId="{80C53B21-2B81-463A-A205-D1FF87F693C0}" type="presParOf" srcId="{333A1088-737F-45CB-B68E-254E46348037}" destId="{6140AFEC-043D-4C43-A2F9-D0F5331DF3A3}" srcOrd="5" destOrd="0" presId="urn:microsoft.com/office/officeart/2005/8/layout/target3"/>
    <dgm:cxn modelId="{322E1652-F8D1-4166-BD18-1A4336957819}" type="presParOf" srcId="{333A1088-737F-45CB-B68E-254E46348037}" destId="{9358AC05-5D7D-4327-9F80-1AD486AEA664}" srcOrd="6" destOrd="0" presId="urn:microsoft.com/office/officeart/2005/8/layout/target3"/>
    <dgm:cxn modelId="{CEAF44A6-22A8-47C6-B51B-67D410596344}" type="presParOf" srcId="{333A1088-737F-45CB-B68E-254E46348037}" destId="{313FC574-E1CD-4FB4-B054-0B805CE0447D}" srcOrd="7" destOrd="0" presId="urn:microsoft.com/office/officeart/2005/8/layout/target3"/>
    <dgm:cxn modelId="{39EB6EE2-5DB5-43FE-9781-06121B858B6E}" type="presParOf" srcId="{333A1088-737F-45CB-B68E-254E46348037}" destId="{619D679B-A015-4ECF-8348-D1034C574F40}" srcOrd="8" destOrd="0" presId="urn:microsoft.com/office/officeart/2005/8/layout/target3"/>
    <dgm:cxn modelId="{2CA19D52-A6BF-4C60-94EE-83394737ACC1}" type="presParOf" srcId="{333A1088-737F-45CB-B68E-254E46348037}" destId="{322283A8-4A27-4CDA-BAE3-F381106A9174}" srcOrd="9" destOrd="0" presId="urn:microsoft.com/office/officeart/2005/8/layout/target3"/>
    <dgm:cxn modelId="{7D882CE3-925C-4449-8B09-C88C0C30839A}" type="presParOf" srcId="{333A1088-737F-45CB-B68E-254E46348037}" destId="{FFC9F71D-1B4F-4AD9-A4A6-86ADEFC8AF5C}" srcOrd="10" destOrd="0" presId="urn:microsoft.com/office/officeart/2005/8/layout/target3"/>
    <dgm:cxn modelId="{36D1C554-8AFE-4F22-A770-CBD161CBB776}" type="presParOf" srcId="{333A1088-737F-45CB-B68E-254E46348037}" destId="{25B08C86-7E15-44DC-BE7F-FFB55DD49D12}" srcOrd="11" destOrd="0" presId="urn:microsoft.com/office/officeart/2005/8/layout/target3"/>
    <dgm:cxn modelId="{7CD7126F-8C3B-4F74-88FF-9932F69DB9DF}" type="presParOf" srcId="{333A1088-737F-45CB-B68E-254E46348037}" destId="{76644BE8-9D7C-4C09-B250-3D10AF48CBB7}" srcOrd="12" destOrd="0" presId="urn:microsoft.com/office/officeart/2005/8/layout/target3"/>
    <dgm:cxn modelId="{DA0105CF-F757-4AEB-A591-ED704C28EEB0}" type="presParOf" srcId="{333A1088-737F-45CB-B68E-254E46348037}" destId="{EE85B701-7295-41C0-BA7A-34D3756A2AE6}" srcOrd="13" destOrd="0" presId="urn:microsoft.com/office/officeart/2005/8/layout/target3"/>
    <dgm:cxn modelId="{5AAAA9D0-73EE-4075-B235-B5610C847CD9}" type="presParOf" srcId="{333A1088-737F-45CB-B68E-254E46348037}" destId="{8BEBB6EC-1DAA-4CAC-8A25-BC0FCBD5DBD5}" srcOrd="14" destOrd="0" presId="urn:microsoft.com/office/officeart/2005/8/layout/target3"/>
    <dgm:cxn modelId="{DF72D53C-10E0-48EA-84B6-F778D3F63E3A}" type="presParOf" srcId="{333A1088-737F-45CB-B68E-254E46348037}" destId="{AED2198E-93D5-4001-81B4-73124B309672}" srcOrd="15" destOrd="0" presId="urn:microsoft.com/office/officeart/2005/8/layout/target3"/>
    <dgm:cxn modelId="{E4A99AEE-5D23-4C1C-BF99-C647DF9AC75E}" type="presParOf" srcId="{333A1088-737F-45CB-B68E-254E46348037}" destId="{2BE915AB-18AA-4053-B92C-3BFC9ED204BB}" srcOrd="16" destOrd="0" presId="urn:microsoft.com/office/officeart/2005/8/layout/target3"/>
    <dgm:cxn modelId="{E360F9D0-EDFC-4F1E-B14A-5B21F5F3A7B9}" type="presParOf" srcId="{333A1088-737F-45CB-B68E-254E46348037}" destId="{6BB5E863-4638-4E1D-BFDE-399D028AC4ED}" srcOrd="17" destOrd="0" presId="urn:microsoft.com/office/officeart/2005/8/layout/target3"/>
    <dgm:cxn modelId="{01E59E96-D374-45D3-85F9-9A46377DF97C}" type="presParOf" srcId="{333A1088-737F-45CB-B68E-254E46348037}" destId="{5A5FFA88-C948-4069-8E93-59FA12366E83}" srcOrd="18" destOrd="0" presId="urn:microsoft.com/office/officeart/2005/8/layout/target3"/>
    <dgm:cxn modelId="{05733013-9A84-4350-952C-F8C577B27FF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970" y="0"/>
          <a:ext cx="733059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Základní škola a Mateřská škola, Chvalkovice</a:t>
          </a:r>
          <a:endParaRPr lang="cs-CZ" sz="1800" kern="1200" dirty="0"/>
        </a:p>
      </dsp:txBody>
      <dsp:txXfrm>
        <a:off x="1255970" y="0"/>
        <a:ext cx="733059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33059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Kateřina Černá</a:t>
          </a:r>
          <a:endParaRPr lang="cs-CZ" sz="2000" kern="1200" dirty="0"/>
        </a:p>
      </dsp:txBody>
      <dsp:txXfrm>
        <a:off x="1273857" y="407634"/>
        <a:ext cx="733059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33059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Počítačové sítě</a:t>
          </a:r>
          <a:endParaRPr lang="cs-CZ" sz="2000" kern="1200" dirty="0"/>
        </a:p>
      </dsp:txBody>
      <dsp:txXfrm>
        <a:off x="1273857" y="815268"/>
        <a:ext cx="733059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33059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Historie, význam počítačových sítí</a:t>
          </a:r>
          <a:endParaRPr lang="cs-CZ" sz="2000" kern="1200" dirty="0"/>
        </a:p>
      </dsp:txBody>
      <dsp:txXfrm>
        <a:off x="1273857" y="1222902"/>
        <a:ext cx="733059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33059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1600" kern="1200" dirty="0" smtClean="0">
              <a:latin typeface="Verdana" pitchFamily="34" charset="0"/>
              <a:ea typeface="Verdana" pitchFamily="34" charset="0"/>
              <a:cs typeface="Verdana" pitchFamily="34" charset="0"/>
            </a:rPr>
            <a:t>CZ.1.07/1.1.05/04.0031</a:t>
          </a:r>
          <a:endParaRPr lang="cs-CZ" sz="1600" kern="1200" dirty="0"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1273857" y="1630536"/>
        <a:ext cx="733059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Clean_network_infrastructure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81751970"/>
              </p:ext>
            </p:extLst>
          </p:nvPr>
        </p:nvGraphicFramePr>
        <p:xfrm>
          <a:off x="179512" y="908720"/>
          <a:ext cx="860444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2737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03848" y="3573016"/>
            <a:ext cx="5068085" cy="1617629"/>
          </a:xfrm>
        </p:spPr>
        <p:txBody>
          <a:bodyPr/>
          <a:lstStyle/>
          <a:p>
            <a:pPr marL="342900" indent="-342900">
              <a:buFont typeface="Wingdings" pitchFamily="2" charset="2"/>
              <a:buChar char="v"/>
            </a:pPr>
            <a:r>
              <a:rPr lang="cs-CZ" dirty="0"/>
              <a:t>Historie počítačových sítí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dirty="0"/>
              <a:t>Počítačová síť – význam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dirty="0"/>
              <a:t>Opakování látky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Počítačové sítě</a:t>
            </a:r>
          </a:p>
        </p:txBody>
      </p:sp>
    </p:spTree>
    <p:extLst>
      <p:ext uri="{BB962C8B-B14F-4D97-AF65-F5344CB8AC3E}">
        <p14:creationId xmlns:p14="http://schemas.microsoft.com/office/powerpoint/2010/main" val="20679254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827584" y="2348880"/>
                <a:ext cx="7848872" cy="4137323"/>
              </a:xfrm>
            </p:spPr>
            <p:txBody>
              <a:bodyPr>
                <a:normAutofit/>
              </a:bodyPr>
              <a:lstStyle/>
              <a:p>
                <a:r>
                  <a:rPr lang="cs-CZ" sz="2800" b="1" dirty="0" smtClean="0">
                    <a:cs typeface="Times New Roman" pitchFamily="18" charset="0"/>
                  </a:rPr>
                  <a:t>70. léta </a:t>
                </a:r>
                <a:r>
                  <a:rPr lang="cs-CZ" sz="2800" dirty="0" smtClean="0">
                    <a:cs typeface="Times New Roman" pitchFamily="18" charset="0"/>
                  </a:rPr>
                  <a:t>– první počítačové sítě</a:t>
                </a:r>
              </a:p>
              <a:p>
                <a:r>
                  <a:rPr lang="cs-CZ" sz="2800" b="1" dirty="0" smtClean="0">
                    <a:cs typeface="Times New Roman" pitchFamily="18" charset="0"/>
                  </a:rPr>
                  <a:t>80. léta</a:t>
                </a:r>
              </a:p>
              <a:p>
                <a:pPr marL="0" indent="0">
                  <a:buNone/>
                </a:pPr>
                <a:r>
                  <a:rPr lang="cs-CZ" sz="2800" dirty="0">
                    <a:cs typeface="Times New Roman" pitchFamily="18" charset="0"/>
                  </a:rPr>
                  <a:t>	</a:t>
                </a:r>
                <a:r>
                  <a:rPr lang="cs-CZ" sz="2800" dirty="0" smtClean="0">
                    <a:cs typeface="Times New Roman" pitchFamily="18" charset="0"/>
                  </a:rPr>
                  <a:t>  - rozvoj sítí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cs typeface="Times New Roman" pitchFamily="18" charset="0"/>
                  </a:rPr>
                  <a:t>              - každá síť používá vlastní kabelážní systém</a:t>
                </a:r>
              </a:p>
              <a:p>
                <a:pPr marL="441325" indent="-441325">
                  <a:buNone/>
                </a:pPr>
                <a:r>
                  <a:rPr lang="cs-CZ" sz="2800" dirty="0" smtClean="0">
                    <a:cs typeface="Times New Roman" pitchFamily="18" charset="0"/>
                  </a:rPr>
                  <a:t>              - rozdílné kabely a propojení  </a:t>
                </a:r>
              </a:p>
              <a:p>
                <a:pPr marL="441325" indent="-441325">
                  <a:buNone/>
                </a:pPr>
                <a:r>
                  <a:rPr lang="cs-CZ" dirty="0" smtClean="0">
                    <a:cs typeface="Times New Roman" pitchFamily="18" charset="0"/>
                  </a:rPr>
                  <a:t>                            </a:t>
                </a:r>
              </a:p>
              <a:p>
                <a:pPr marL="441325" indent="-441325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               </m:t>
                      </m:r>
                      <m:r>
                        <a:rPr lang="cs-CZ" i="1" smtClean="0">
                          <a:latin typeface="Cambria Math"/>
                          <a:cs typeface="Times New Roman" pitchFamily="18" charset="0"/>
                        </a:rPr>
                        <m:t>⇒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obt</m:t>
                      </m:r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íž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n</m:t>
                      </m:r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á ú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dr</m:t>
                      </m:r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ž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ba</m:t>
                      </m:r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                                                  </m:t>
                      </m:r>
                    </m:oMath>
                  </m:oMathPara>
                </a14:m>
                <a:endParaRPr lang="cs-CZ" dirty="0" smtClean="0">
                  <a:cs typeface="Times New Roman" pitchFamily="18" charset="0"/>
                </a:endParaRPr>
              </a:p>
              <a:p>
                <a:pPr marL="441325" indent="-441325">
                  <a:buNone/>
                </a:pPr>
                <a:r>
                  <a:rPr lang="cs-CZ" dirty="0" smtClean="0">
                    <a:cs typeface="Times New Roman" pitchFamily="18" charset="0"/>
                  </a:rPr>
                  <a:t>                      </a:t>
                </a:r>
                <a14:m>
                  <m:oMath xmlns:m="http://schemas.openxmlformats.org/officeDocument/2006/math">
                    <m:r>
                      <a:rPr lang="cs-CZ" i="0">
                        <a:latin typeface="Cambria Math"/>
                        <a:cs typeface="Times New Roman" pitchFamily="18" charset="0"/>
                      </a:rPr>
                      <m:t>⇒ 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cs typeface="Times New Roman" pitchFamily="18" charset="0"/>
                  </a:rPr>
                  <a:t>problémy při připojením dalších počítačů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27584" y="2348880"/>
                <a:ext cx="7848872" cy="4137323"/>
              </a:xfrm>
              <a:blipFill rotWithShape="1">
                <a:blip r:embed="rId2"/>
                <a:stretch>
                  <a:fillRect l="-1632" t="-19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Počítačové sítě</a:t>
            </a:r>
            <a:br>
              <a:rPr lang="cs-CZ" dirty="0" smtClean="0"/>
            </a:br>
            <a:r>
              <a:rPr lang="cs-CZ" dirty="0" smtClean="0"/>
              <a:t>HISTORIE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59494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844824"/>
            <a:ext cx="7408333" cy="3450696"/>
          </a:xfrm>
        </p:spPr>
        <p:txBody>
          <a:bodyPr/>
          <a:lstStyle/>
          <a:p>
            <a:r>
              <a:rPr lang="cs-CZ" sz="2800" dirty="0">
                <a:cs typeface="Times New Roman" pitchFamily="18" charset="0"/>
              </a:rPr>
              <a:t>v podnicích a institucích existovala vždy jedna centrální výpočetní jednotka </a:t>
            </a:r>
            <a:endParaRPr lang="cs-CZ" sz="2800" dirty="0" smtClean="0">
              <a:cs typeface="Times New Roman" pitchFamily="18" charset="0"/>
            </a:endParaRPr>
          </a:p>
          <a:p>
            <a:endParaRPr lang="cs-CZ" sz="2800" dirty="0">
              <a:cs typeface="Times New Roman" pitchFamily="18" charset="0"/>
            </a:endParaRPr>
          </a:p>
          <a:p>
            <a:r>
              <a:rPr lang="cs-CZ" sz="2800" dirty="0" smtClean="0">
                <a:cs typeface="Times New Roman" pitchFamily="18" charset="0"/>
              </a:rPr>
              <a:t>každý </a:t>
            </a:r>
            <a:r>
              <a:rPr lang="cs-CZ" sz="2800" dirty="0">
                <a:cs typeface="Times New Roman" pitchFamily="18" charset="0"/>
              </a:rPr>
              <a:t>uživatel měl k dispozici monitor a </a:t>
            </a:r>
            <a:r>
              <a:rPr lang="cs-CZ" sz="2800" dirty="0" smtClean="0">
                <a:cs typeface="Times New Roman" pitchFamily="18" charset="0"/>
              </a:rPr>
              <a:t>klávesnici</a:t>
            </a:r>
          </a:p>
          <a:p>
            <a:endParaRPr lang="cs-CZ" sz="2800" dirty="0" smtClean="0">
              <a:cs typeface="Times New Roman" pitchFamily="18" charset="0"/>
            </a:endParaRPr>
          </a:p>
          <a:p>
            <a:r>
              <a:rPr lang="cs-CZ" sz="2800" dirty="0">
                <a:cs typeface="Times New Roman" pitchFamily="18" charset="0"/>
              </a:rPr>
              <a:t>o výkon se </a:t>
            </a:r>
            <a:r>
              <a:rPr lang="cs-CZ" sz="2800" dirty="0" smtClean="0">
                <a:cs typeface="Times New Roman" pitchFamily="18" charset="0"/>
              </a:rPr>
              <a:t>uživatelé po síti dělili  </a:t>
            </a:r>
            <a:endParaRPr lang="cs-CZ" sz="2800" dirty="0">
              <a:cs typeface="Times New Roman" pitchFamily="18" charset="0"/>
            </a:endParaRPr>
          </a:p>
          <a:p>
            <a:pPr marL="0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HISTORIE</a:t>
            </a:r>
          </a:p>
        </p:txBody>
      </p:sp>
      <p:pic>
        <p:nvPicPr>
          <p:cNvPr id="4" name="Picture 2" descr="http://upload.wikimedia.org/wikipedia/commons/thumb/0/02/Clean_network_infrastructure.jpg/220px-Clean_network_infrastructur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861048"/>
            <a:ext cx="3095625" cy="271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2200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75467"/>
            <a:ext cx="8640959" cy="3450696"/>
          </a:xfrm>
        </p:spPr>
        <p:txBody>
          <a:bodyPr>
            <a:normAutofit fontScale="92500" lnSpcReduction="10000"/>
          </a:bodyPr>
          <a:lstStyle/>
          <a:p>
            <a:r>
              <a:rPr lang="cs-CZ" sz="3000" b="1" dirty="0">
                <a:cs typeface="Times New Roman" pitchFamily="18" charset="0"/>
              </a:rPr>
              <a:t>Co </a:t>
            </a:r>
            <a:r>
              <a:rPr lang="cs-CZ" sz="3000" b="1" dirty="0" smtClean="0">
                <a:cs typeface="Times New Roman" pitchFamily="18" charset="0"/>
              </a:rPr>
              <a:t>se rozumí počítačovou sítí? </a:t>
            </a:r>
          </a:p>
          <a:p>
            <a:endParaRPr lang="cs-CZ" b="1" dirty="0" smtClean="0">
              <a:cs typeface="Times New Roman" pitchFamily="18" charset="0"/>
            </a:endParaRPr>
          </a:p>
          <a:p>
            <a:pPr lvl="1"/>
            <a:r>
              <a:rPr lang="cs-CZ" sz="2800" dirty="0">
                <a:cs typeface="Times New Roman" pitchFamily="18" charset="0"/>
              </a:rPr>
              <a:t>p</a:t>
            </a:r>
            <a:r>
              <a:rPr lang="cs-CZ" sz="2800" dirty="0" smtClean="0">
                <a:cs typeface="Times New Roman" pitchFamily="18" charset="0"/>
              </a:rPr>
              <a:t>očítačovou </a:t>
            </a:r>
            <a:r>
              <a:rPr lang="cs-CZ" sz="2800" dirty="0">
                <a:cs typeface="Times New Roman" pitchFamily="18" charset="0"/>
              </a:rPr>
              <a:t>sítí se rozumí spojení dvou a více </a:t>
            </a:r>
            <a:r>
              <a:rPr lang="cs-CZ" sz="2800" dirty="0" smtClean="0">
                <a:cs typeface="Times New Roman" pitchFamily="18" charset="0"/>
              </a:rPr>
              <a:t>počítačů</a:t>
            </a:r>
          </a:p>
          <a:p>
            <a:pPr lvl="1"/>
            <a:r>
              <a:rPr lang="cs-CZ" sz="2800" dirty="0">
                <a:cs typeface="Times New Roman" pitchFamily="18" charset="0"/>
              </a:rPr>
              <a:t>p</a:t>
            </a:r>
            <a:r>
              <a:rPr lang="cs-CZ" sz="2800" dirty="0" smtClean="0">
                <a:cs typeface="Times New Roman" pitchFamily="18" charset="0"/>
              </a:rPr>
              <a:t>ropojené prostřednictvím</a:t>
            </a:r>
          </a:p>
          <a:p>
            <a:pPr lvl="2"/>
            <a:r>
              <a:rPr lang="cs-CZ" sz="2400" dirty="0" smtClean="0">
                <a:cs typeface="Times New Roman" pitchFamily="18" charset="0"/>
              </a:rPr>
              <a:t>kabelu</a:t>
            </a:r>
            <a:r>
              <a:rPr lang="cs-CZ" sz="2400" dirty="0">
                <a:cs typeface="Times New Roman" pitchFamily="18" charset="0"/>
              </a:rPr>
              <a:t>, </a:t>
            </a:r>
            <a:endParaRPr lang="cs-CZ" sz="2400" dirty="0" smtClean="0">
              <a:cs typeface="Times New Roman" pitchFamily="18" charset="0"/>
            </a:endParaRPr>
          </a:p>
          <a:p>
            <a:pPr lvl="2"/>
            <a:r>
              <a:rPr lang="cs-CZ" sz="2400" dirty="0" smtClean="0">
                <a:cs typeface="Times New Roman" pitchFamily="18" charset="0"/>
              </a:rPr>
              <a:t>telefonní linky,</a:t>
            </a:r>
          </a:p>
          <a:p>
            <a:pPr lvl="2"/>
            <a:r>
              <a:rPr lang="cs-CZ" sz="2400" dirty="0" smtClean="0">
                <a:cs typeface="Times New Roman" pitchFamily="18" charset="0"/>
              </a:rPr>
              <a:t>optického vlákna</a:t>
            </a:r>
            <a:endParaRPr lang="cs-CZ" sz="2400" dirty="0">
              <a:cs typeface="Times New Roman" pitchFamily="18" charset="0"/>
            </a:endParaRPr>
          </a:p>
          <a:p>
            <a:pPr lvl="1"/>
            <a:r>
              <a:rPr lang="cs-CZ" sz="2800" dirty="0">
                <a:cs typeface="Times New Roman" pitchFamily="18" charset="0"/>
              </a:rPr>
              <a:t>tak, aby byly schopny vzájemně komunikovat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Počítačová síť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78289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2675467"/>
            <a:ext cx="8136904" cy="3450696"/>
          </a:xfrm>
        </p:spPr>
        <p:txBody>
          <a:bodyPr/>
          <a:lstStyle/>
          <a:p>
            <a:r>
              <a:rPr lang="cs-CZ" sz="2800" b="1" dirty="0" smtClean="0">
                <a:cs typeface="Times New Roman" pitchFamily="18" charset="0"/>
              </a:rPr>
              <a:t>K jakým účelům </a:t>
            </a:r>
            <a:r>
              <a:rPr lang="cs-CZ" sz="2800" b="1" dirty="0">
                <a:cs typeface="Times New Roman" pitchFamily="18" charset="0"/>
              </a:rPr>
              <a:t>slouží </a:t>
            </a:r>
            <a:r>
              <a:rPr lang="cs-CZ" sz="2800" b="1" dirty="0" smtClean="0">
                <a:cs typeface="Times New Roman" pitchFamily="18" charset="0"/>
              </a:rPr>
              <a:t>počítačová síť</a:t>
            </a:r>
            <a:r>
              <a:rPr lang="cs-CZ" b="1" dirty="0" smtClean="0">
                <a:cs typeface="Times New Roman" pitchFamily="18" charset="0"/>
              </a:rPr>
              <a:t>?</a:t>
            </a:r>
            <a:endParaRPr lang="cs-CZ" sz="2800" b="1" dirty="0" smtClean="0">
              <a:cs typeface="Times New Roman" pitchFamily="18" charset="0"/>
            </a:endParaRPr>
          </a:p>
          <a:p>
            <a:endParaRPr lang="cs-CZ" b="1" dirty="0">
              <a:cs typeface="Times New Roman" pitchFamily="18" charset="0"/>
            </a:endParaRPr>
          </a:p>
          <a:p>
            <a:r>
              <a:rPr lang="cs-CZ" dirty="0">
                <a:cs typeface="Times New Roman" pitchFamily="18" charset="0"/>
              </a:rPr>
              <a:t>p</a:t>
            </a:r>
            <a:r>
              <a:rPr lang="cs-CZ" dirty="0" smtClean="0">
                <a:cs typeface="Times New Roman" pitchFamily="18" charset="0"/>
              </a:rPr>
              <a:t>očítačové sítě </a:t>
            </a:r>
            <a:r>
              <a:rPr lang="cs-CZ" dirty="0">
                <a:cs typeface="Times New Roman" pitchFamily="18" charset="0"/>
              </a:rPr>
              <a:t>slouží zejména jako prostředek </a:t>
            </a:r>
            <a:r>
              <a:rPr lang="cs-CZ" dirty="0" smtClean="0">
                <a:cs typeface="Times New Roman" pitchFamily="18" charset="0"/>
              </a:rPr>
              <a:t>pro </a:t>
            </a:r>
            <a:r>
              <a:rPr lang="cs-CZ" b="1" dirty="0" smtClean="0">
                <a:cs typeface="Times New Roman" pitchFamily="18" charset="0"/>
              </a:rPr>
              <a:t>sdílení</a:t>
            </a:r>
            <a:r>
              <a:rPr lang="cs-CZ" dirty="0" smtClean="0">
                <a:cs typeface="Times New Roman" pitchFamily="18" charset="0"/>
              </a:rPr>
              <a:t>:</a:t>
            </a:r>
            <a:endParaRPr lang="cs-CZ" dirty="0" smtClean="0">
              <a:cs typeface="Times New Roman" pitchFamily="18" charset="0"/>
            </a:endParaRPr>
          </a:p>
          <a:p>
            <a:pPr lvl="1"/>
            <a:r>
              <a:rPr lang="cs-CZ" b="1" dirty="0" smtClean="0">
                <a:cs typeface="Times New Roman" pitchFamily="18" charset="0"/>
              </a:rPr>
              <a:t>dat</a:t>
            </a:r>
          </a:p>
          <a:p>
            <a:pPr lvl="1"/>
            <a:r>
              <a:rPr lang="cs-CZ" b="1" dirty="0" smtClean="0">
                <a:cs typeface="Times New Roman" pitchFamily="18" charset="0"/>
              </a:rPr>
              <a:t>drahých </a:t>
            </a:r>
            <a:r>
              <a:rPr lang="cs-CZ" b="1" dirty="0">
                <a:cs typeface="Times New Roman" pitchFamily="18" charset="0"/>
              </a:rPr>
              <a:t>zařízení</a:t>
            </a:r>
            <a:r>
              <a:rPr lang="cs-CZ" dirty="0">
                <a:cs typeface="Times New Roman" pitchFamily="18" charset="0"/>
              </a:rPr>
              <a:t> </a:t>
            </a:r>
            <a:endParaRPr lang="cs-CZ" dirty="0" smtClean="0">
              <a:cs typeface="Times New Roman" pitchFamily="18" charset="0"/>
            </a:endParaRPr>
          </a:p>
          <a:p>
            <a:pPr lvl="1"/>
            <a:endParaRPr lang="cs-CZ" dirty="0">
              <a:cs typeface="Times New Roman" pitchFamily="18" charset="0"/>
            </a:endParaRPr>
          </a:p>
          <a:p>
            <a:r>
              <a:rPr lang="cs-CZ" dirty="0" smtClean="0">
                <a:cs typeface="Times New Roman" pitchFamily="18" charset="0"/>
              </a:rPr>
              <a:t>umožňují </a:t>
            </a:r>
            <a:r>
              <a:rPr lang="cs-CZ" dirty="0">
                <a:cs typeface="Times New Roman" pitchFamily="18" charset="0"/>
              </a:rPr>
              <a:t>jejich efektivnější využívání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Počítačová síť</a:t>
            </a:r>
          </a:p>
        </p:txBody>
      </p:sp>
    </p:spTree>
    <p:extLst>
      <p:ext uri="{BB962C8B-B14F-4D97-AF65-F5344CB8AC3E}">
        <p14:creationId xmlns:p14="http://schemas.microsoft.com/office/powerpoint/2010/main" val="30911950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7804389" cy="3450696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arenR"/>
            </a:pPr>
            <a:r>
              <a:rPr lang="cs-CZ" sz="2500" dirty="0" smtClean="0"/>
              <a:t>Ve kterých letech se poprvé objevily počítačové sítě?</a:t>
            </a:r>
          </a:p>
          <a:p>
            <a:pPr marL="457200" indent="-457200">
              <a:buAutoNum type="arabicParenR"/>
            </a:pPr>
            <a:endParaRPr lang="cs-CZ" sz="2500" dirty="0" smtClean="0"/>
          </a:p>
          <a:p>
            <a:pPr marL="457200" indent="-457200">
              <a:buAutoNum type="arabicParenR"/>
            </a:pPr>
            <a:r>
              <a:rPr lang="cs-CZ" sz="2500" dirty="0" smtClean="0"/>
              <a:t>Jaký nejmenší počet počítačů představuje počítačovou síť?</a:t>
            </a:r>
          </a:p>
          <a:p>
            <a:pPr marL="457200" indent="-457200">
              <a:buAutoNum type="arabicParenR"/>
            </a:pPr>
            <a:endParaRPr lang="cs-CZ" sz="2500" dirty="0" smtClean="0"/>
          </a:p>
          <a:p>
            <a:pPr marL="457200" indent="-457200">
              <a:buAutoNum type="arabicParenR"/>
            </a:pPr>
            <a:r>
              <a:rPr lang="cs-CZ" sz="2500" dirty="0" smtClean="0"/>
              <a:t>Jak je možné počítače propojit?</a:t>
            </a:r>
          </a:p>
          <a:p>
            <a:pPr marL="457200" indent="-457200">
              <a:buAutoNum type="arabicParenR"/>
            </a:pPr>
            <a:endParaRPr lang="cs-CZ" sz="2500" dirty="0" smtClean="0"/>
          </a:p>
          <a:p>
            <a:pPr marL="457200" indent="-457200">
              <a:buAutoNum type="arabicParenR"/>
            </a:pPr>
            <a:r>
              <a:rPr lang="cs-CZ" sz="2500" dirty="0" smtClean="0"/>
              <a:t>K jakým účelům počítačová síť slouží?</a:t>
            </a:r>
          </a:p>
          <a:p>
            <a:pPr marL="457200" indent="-457200">
              <a:buAutoNum type="arabicParenR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Zopakujeme si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25913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6511925" cy="1143000"/>
          </a:xfrm>
        </p:spPr>
        <p:txBody>
          <a:bodyPr/>
          <a:lstStyle/>
          <a:p>
            <a:r>
              <a:rPr lang="cs-CZ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Metodika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700808"/>
            <a:ext cx="8640960" cy="42484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Mgr. Kateřina Černá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Informatika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devátý</a:t>
            </a:r>
          </a:p>
          <a:p>
            <a:pPr marL="0" indent="0">
              <a:lnSpc>
                <a:spcPct val="90000"/>
              </a:lnSpc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Poznámky pro učitele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Prezentace je určena pro výklad nové látky.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osobní archiv</a:t>
            </a:r>
          </a:p>
          <a:p>
            <a:pPr marL="0" indent="0">
              <a:lnSpc>
                <a:spcPct val="90000"/>
              </a:lnSpc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cs-CZ" dirty="0" smtClean="0"/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13068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54</TotalTime>
  <Words>199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Počítačové sítě</vt:lpstr>
      <vt:lpstr>Počítačové sítě HISTORIE</vt:lpstr>
      <vt:lpstr>HISTORIE</vt:lpstr>
      <vt:lpstr>Počítačová síť</vt:lpstr>
      <vt:lpstr>Počítačová síť</vt:lpstr>
      <vt:lpstr>Zopakujeme si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ucitel</dc:creator>
  <cp:lastModifiedBy>Černá Kateřina</cp:lastModifiedBy>
  <cp:revision>11</cp:revision>
  <dcterms:created xsi:type="dcterms:W3CDTF">2011-09-17T19:25:33Z</dcterms:created>
  <dcterms:modified xsi:type="dcterms:W3CDTF">2012-05-16T08:35:15Z</dcterms:modified>
</cp:coreProperties>
</file>