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6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915A95-9DC0-4E4F-8FF5-3F82CD2C0ABB}" type="datetimeFigureOut">
              <a:rPr lang="cs-CZ" smtClean="0"/>
              <a:pPr/>
              <a:t>24.2.2012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9329E-9703-43A7-86F6-4D76F244AD9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r>
              <a:rPr lang="cs-CZ" sz="3600" dirty="0" smtClean="0"/>
              <a:t>KRUŽNICE A KRUH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Mgr. Hana </a:t>
            </a:r>
            <a:r>
              <a:rPr lang="cs-CZ" sz="2000" dirty="0" err="1" smtClean="0">
                <a:solidFill>
                  <a:schemeClr val="tx1"/>
                </a:solidFill>
              </a:rPr>
              <a:t>Kuříková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</a:t>
            </a:r>
            <a:r>
              <a:rPr lang="cs-CZ" sz="2000" smtClean="0">
                <a:solidFill>
                  <a:schemeClr val="tx1"/>
                </a:solidFill>
              </a:rPr>
              <a:t>:  VY_32_INOVACE_01_C_7_Kružnice </a:t>
            </a:r>
            <a:r>
              <a:rPr lang="cs-CZ" sz="2000" dirty="0" smtClean="0">
                <a:solidFill>
                  <a:schemeClr val="tx1"/>
                </a:solidFill>
              </a:rPr>
              <a:t>a kruh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Matematika 8.ročník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42910" y="928670"/>
          <a:ext cx="6477024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30.11.2011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2.12.2011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8.A, 8.B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8.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/>
                        <a:t> Kružnice a kruh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střed, poloměr, kružnice, kruh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KRUŽNICE A KRUH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</a:rPr>
              <a:t>ZÁKLADNÍ POJMY</a:t>
            </a:r>
            <a:endParaRPr lang="cs-CZ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véPole 21"/>
          <p:cNvSpPr txBox="1"/>
          <p:nvPr/>
        </p:nvSpPr>
        <p:spPr>
          <a:xfrm>
            <a:off x="2214546" y="2857496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214678" y="3429000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857224" y="3214686"/>
            <a:ext cx="2714644" cy="264320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000108"/>
            <a:ext cx="8229600" cy="5715040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Kružnice tvoří všechny body A, pro které platí </a:t>
            </a:r>
          </a:p>
          <a:p>
            <a:pPr>
              <a:buNone/>
            </a:pPr>
            <a:r>
              <a:rPr lang="cs-CZ" sz="2800" dirty="0" smtClean="0"/>
              <a:t>I AS I= r</a:t>
            </a:r>
          </a:p>
          <a:p>
            <a:pPr>
              <a:buNone/>
            </a:pPr>
            <a:r>
              <a:rPr lang="cs-CZ" sz="2800" dirty="0" smtClean="0"/>
              <a:t>k(S,r) čteme kružnice k je určena středem S a poloměrem r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KRUŽNICE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 rot="16200000" flipH="1">
            <a:off x="2071670" y="4500570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 flipH="1" flipV="1">
            <a:off x="2071670" y="4500570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000232" y="457200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S           </a:t>
            </a:r>
            <a:r>
              <a:rPr lang="cs-CZ" dirty="0" smtClean="0">
                <a:solidFill>
                  <a:srgbClr val="FF0000"/>
                </a:solidFill>
              </a:rPr>
              <a:t>r </a:t>
            </a:r>
            <a:r>
              <a:rPr lang="cs-CZ" dirty="0" smtClean="0"/>
              <a:t>             A</a:t>
            </a:r>
            <a:endParaRPr lang="cs-CZ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2143108" y="4572008"/>
            <a:ext cx="142876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odnadpis 2"/>
          <p:cNvSpPr txBox="1">
            <a:spLocks/>
          </p:cNvSpPr>
          <p:nvPr/>
        </p:nvSpPr>
        <p:spPr>
          <a:xfrm>
            <a:off x="4143372" y="2714620"/>
            <a:ext cx="4000528" cy="307183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S- střed kružnice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</a:t>
            </a:r>
            <a:r>
              <a:rPr kumimoji="0" lang="cs-CZ" sz="8000" b="0" i="0" u="none" strike="noStrike" kern="1200" cap="none" spc="0" normalizeH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=I AS I-poloměr kružnice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d=I CD I –průměr kružnice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8000" dirty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I CD I = 2. I AS 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d= 2. 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8000" dirty="0" smtClean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A </a:t>
            </a:r>
            <a:r>
              <a:rPr lang="az-Cyrl-AZ" sz="8000" dirty="0" smtClean="0">
                <a:solidFill>
                  <a:srgbClr val="92D050"/>
                </a:solidFill>
              </a:rPr>
              <a:t>є</a:t>
            </a:r>
            <a:r>
              <a:rPr lang="cs-CZ" sz="8000" dirty="0" smtClean="0">
                <a:solidFill>
                  <a:srgbClr val="92D050"/>
                </a:solidFill>
              </a:rPr>
              <a:t> k	čteme A je bodem kružnice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		( leží na kružnici)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8000" dirty="0" smtClean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8000" dirty="0" smtClean="0">
                <a:solidFill>
                  <a:srgbClr val="92D050"/>
                </a:solidFill>
              </a:rPr>
              <a:t>B </a:t>
            </a:r>
            <a:r>
              <a:rPr lang="az-Cyrl-AZ" sz="8000" dirty="0" smtClean="0">
                <a:solidFill>
                  <a:srgbClr val="92D050"/>
                </a:solidFill>
              </a:rPr>
              <a:t>є</a:t>
            </a:r>
            <a:r>
              <a:rPr lang="cs-CZ" sz="8000" dirty="0" smtClean="0">
                <a:solidFill>
                  <a:srgbClr val="92D050"/>
                </a:solidFill>
              </a:rPr>
              <a:t> k  čteme B neleží na kružnici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3200" b="0" i="0" u="none" strike="noStrike" kern="1200" cap="none" spc="0" normalizeH="0" noProof="0" dirty="0" smtClean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3200" dirty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1" name="Přímá spojovací čára 20"/>
          <p:cNvCxnSpPr>
            <a:stCxn id="5" idx="0"/>
          </p:cNvCxnSpPr>
          <p:nvPr/>
        </p:nvCxnSpPr>
        <p:spPr>
          <a:xfrm rot="16200000" flipH="1" flipV="1">
            <a:off x="821505" y="4464851"/>
            <a:ext cx="2643206" cy="142876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928794" y="5929330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643042" y="3786190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19" name="Přímá spojovací čára 18"/>
          <p:cNvCxnSpPr/>
          <p:nvPr/>
        </p:nvCxnSpPr>
        <p:spPr>
          <a:xfrm rot="16200000" flipH="1">
            <a:off x="1571604" y="4000504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5400000" flipH="1" flipV="1">
            <a:off x="1571604" y="4000504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rot="5400000">
            <a:off x="4357686" y="5893200"/>
            <a:ext cx="214314" cy="71438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14678" y="3429000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Kruh tvoří všechny body A , pro které platí</a:t>
            </a:r>
          </a:p>
          <a:p>
            <a:pPr>
              <a:buNone/>
            </a:pPr>
            <a:r>
              <a:rPr lang="cs-CZ" dirty="0" smtClean="0"/>
              <a:t>I AS I ≤ r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785786" y="3214686"/>
            <a:ext cx="2714644" cy="2643206"/>
          </a:xfrm>
          <a:prstGeom prst="ellipse">
            <a:avLst/>
          </a:prstGeom>
          <a:solidFill>
            <a:schemeClr val="accent1">
              <a:alpha val="4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214546" y="2857496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000232" y="457200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S           </a:t>
            </a:r>
            <a:r>
              <a:rPr lang="cs-CZ" dirty="0" smtClean="0">
                <a:solidFill>
                  <a:srgbClr val="FF0000"/>
                </a:solidFill>
              </a:rPr>
              <a:t>r </a:t>
            </a:r>
            <a:r>
              <a:rPr lang="cs-CZ" dirty="0" smtClean="0"/>
              <a:t>            A</a:t>
            </a:r>
            <a:endParaRPr lang="cs-CZ" dirty="0"/>
          </a:p>
        </p:txBody>
      </p:sp>
      <p:cxnSp>
        <p:nvCxnSpPr>
          <p:cNvPr id="12" name="Přímá spojovací čára 11"/>
          <p:cNvCxnSpPr/>
          <p:nvPr/>
        </p:nvCxnSpPr>
        <p:spPr>
          <a:xfrm rot="16200000" flipH="1" flipV="1">
            <a:off x="821505" y="4464851"/>
            <a:ext cx="2643206" cy="142876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KRUH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 rot="16200000" flipH="1">
            <a:off x="2071670" y="4500570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 flipH="1" flipV="1">
            <a:off x="2071670" y="4500570"/>
            <a:ext cx="142876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2143108" y="4572008"/>
            <a:ext cx="1357322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dnadpis 2"/>
          <p:cNvSpPr txBox="1">
            <a:spLocks/>
          </p:cNvSpPr>
          <p:nvPr/>
        </p:nvSpPr>
        <p:spPr>
          <a:xfrm>
            <a:off x="4071934" y="2786058"/>
            <a:ext cx="4071966" cy="300039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S- střed kruhu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=I AS I  poloměr kruhu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dirty="0" smtClean="0">
                <a:solidFill>
                  <a:srgbClr val="92D050"/>
                </a:solidFill>
              </a:rPr>
              <a:t>d=I CD I  průměr kruhu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3200" dirty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dirty="0" smtClean="0">
                <a:solidFill>
                  <a:srgbClr val="92D050"/>
                </a:solidFill>
              </a:rPr>
              <a:t>I CD I = 2. I AS 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3200" dirty="0" smtClean="0">
                <a:solidFill>
                  <a:srgbClr val="92D050"/>
                </a:solidFill>
              </a:rPr>
              <a:t>d= 2. 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3200" b="0" i="0" u="none" strike="noStrike" kern="1200" cap="none" spc="0" normalizeH="0" noProof="0" dirty="0" smtClean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cs-CZ" sz="3200" dirty="0">
              <a:solidFill>
                <a:srgbClr val="92D050"/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928794" y="5929330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	Kruh a kružnice je obrazec osově souměrný podle libovolné přímky, která prochází středem kružnice (kruhu ).</a:t>
            </a:r>
          </a:p>
          <a:p>
            <a:pPr>
              <a:buNone/>
            </a:pPr>
            <a:endParaRPr lang="cs-CZ" sz="2800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	Kruh a kružnice je obrazec středově souměrný podle svého středu.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23" name="Přímá spojovací čára 22"/>
          <p:cNvCxnSpPr/>
          <p:nvPr/>
        </p:nvCxnSpPr>
        <p:spPr>
          <a:xfrm rot="5400000" flipH="1" flipV="1">
            <a:off x="1214414" y="2643182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Konstrukční úlohy 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71504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Rýsujte: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Sestroj kružnici k (S, 20mm) a zvol v ní průměr AB. Vyznač průměr kruhu CD kolmý k AB.</a:t>
            </a:r>
          </a:p>
          <a:p>
            <a:pPr marL="514350" indent="-514350" algn="just">
              <a:buFont typeface="+mj-lt"/>
              <a:buAutoNum type="arabicPeriod"/>
            </a:pPr>
            <a:endParaRPr lang="cs-CZ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Sestroj kružnici k (S, 4cm) a dva její vnitřní body  U, V. Sestroj obrazy bodů U, V ve středové souměrnosti se středem S.</a:t>
            </a:r>
          </a:p>
          <a:p>
            <a:pPr marL="514350" indent="-514350" algn="just">
              <a:buFont typeface="+mj-lt"/>
              <a:buAutoNum type="arabicPeriod"/>
            </a:pPr>
            <a:endParaRPr lang="cs-CZ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Sestroj kružnici k(S, 3cm).Vyznač dva poloměry kružnice SA, SB , které svírají úhel 30</a:t>
            </a:r>
            <a:r>
              <a:rPr lang="cs-CZ" baseline="30000" dirty="0" smtClean="0"/>
              <a:t>0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r>
              <a:rPr lang="cs-CZ" dirty="0" smtClean="0"/>
              <a:t>Řešení konstrukčních úloh:</a:t>
            </a:r>
          </a:p>
          <a:p>
            <a:pPr>
              <a:buNone/>
            </a:pPr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6314" y="4286256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D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714744" y="3429000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S</a:t>
            </a:r>
          </a:p>
        </p:txBody>
      </p:sp>
      <p:cxnSp>
        <p:nvCxnSpPr>
          <p:cNvPr id="15" name="Přímá spojovací čára 14"/>
          <p:cNvCxnSpPr>
            <a:stCxn id="4" idx="1"/>
            <a:endCxn id="4" idx="5"/>
          </p:cNvCxnSpPr>
          <p:nvPr/>
        </p:nvCxnSpPr>
        <p:spPr>
          <a:xfrm rot="16200000" flipH="1">
            <a:off x="2923105" y="2433510"/>
            <a:ext cx="1869030" cy="19195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16200000" flipH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>
            <a:stCxn id="4" idx="3"/>
            <a:endCxn id="4" idx="7"/>
          </p:cNvCxnSpPr>
          <p:nvPr/>
        </p:nvCxnSpPr>
        <p:spPr>
          <a:xfrm rot="5400000" flipH="1" flipV="1">
            <a:off x="2923105" y="2433510"/>
            <a:ext cx="1869030" cy="19195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5400000" flipH="1" flipV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5214942" y="3214686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7752" y="2143116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643174" y="4357694"/>
            <a:ext cx="285752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43174" y="2071678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4" name="Elipsa 3"/>
          <p:cNvSpPr/>
          <p:nvPr/>
        </p:nvSpPr>
        <p:spPr>
          <a:xfrm>
            <a:off x="2500298" y="2071678"/>
            <a:ext cx="2714644" cy="264320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 rot="3005019">
            <a:off x="3503049" y="3007556"/>
            <a:ext cx="727299" cy="71918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4000496" y="3357562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72000" y="3714752"/>
            <a:ext cx="428628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U’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14744" y="3429000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S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143240" y="3143248"/>
            <a:ext cx="1500198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6200000" flipH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rot="5400000" flipH="1" flipV="1">
            <a:off x="3178961" y="2964653"/>
            <a:ext cx="1357320" cy="857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 flipH="1" flipV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214942" y="3214686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57686" y="2643182"/>
            <a:ext cx="500066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r>
              <a:rPr lang="en-US" dirty="0" smtClean="0"/>
              <a:t>’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28992" y="4071942"/>
            <a:ext cx="285752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14612" y="3071810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U</a:t>
            </a:r>
          </a:p>
        </p:txBody>
      </p:sp>
      <p:sp>
        <p:nvSpPr>
          <p:cNvPr id="14" name="Elipsa 13"/>
          <p:cNvSpPr/>
          <p:nvPr/>
        </p:nvSpPr>
        <p:spPr>
          <a:xfrm>
            <a:off x="2500298" y="2071678"/>
            <a:ext cx="2714644" cy="264320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čára 34"/>
          <p:cNvCxnSpPr/>
          <p:nvPr/>
        </p:nvCxnSpPr>
        <p:spPr>
          <a:xfrm rot="16200000" flipH="1">
            <a:off x="4214810" y="2643182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rot="5400000" flipH="1" flipV="1">
            <a:off x="4214810" y="2643182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 rot="16200000" flipH="1">
            <a:off x="3357554" y="4000504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 flipH="1" flipV="1">
            <a:off x="3357554" y="4000504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rot="16200000" flipH="1">
            <a:off x="3071802" y="3071810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 rot="5400000" flipH="1" flipV="1">
            <a:off x="3071802" y="3071810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 rot="16200000" flipH="1">
            <a:off x="4572000" y="3571876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 flipH="1" flipV="1">
            <a:off x="4572000" y="3571876"/>
            <a:ext cx="142876" cy="14287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ovéPole 21"/>
          <p:cNvSpPr txBox="1"/>
          <p:nvPr/>
        </p:nvSpPr>
        <p:spPr>
          <a:xfrm>
            <a:off x="4071934" y="3357562"/>
            <a:ext cx="500066" cy="33855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/>
              <a:t>30</a:t>
            </a:r>
            <a:r>
              <a:rPr lang="cs-CZ" sz="1600" dirty="0" smtClean="0"/>
              <a:t>°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3.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29190" y="4143380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B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14744" y="3429000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S</a:t>
            </a:r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3857620" y="3384000"/>
            <a:ext cx="1080000" cy="785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rot="16200000" flipH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3857620" y="3384000"/>
            <a:ext cx="1357322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 flipH="1" flipV="1">
            <a:off x="3786182" y="3312000"/>
            <a:ext cx="142876" cy="14287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00628" y="2428868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86380" y="3286124"/>
            <a:ext cx="357190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2500298" y="2071678"/>
            <a:ext cx="2714644" cy="264320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ouk 14"/>
          <p:cNvSpPr/>
          <p:nvPr/>
        </p:nvSpPr>
        <p:spPr>
          <a:xfrm rot="3515915">
            <a:off x="4042436" y="3276000"/>
            <a:ext cx="559061" cy="592362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 fontScale="92500"/>
          </a:bodyPr>
          <a:lstStyle/>
          <a:p>
            <a:pPr marL="0">
              <a:buNone/>
            </a:pPr>
            <a:r>
              <a:rPr lang="cs-CZ" sz="2400" u="sng" dirty="0" smtClean="0"/>
              <a:t>Anotace:</a:t>
            </a:r>
          </a:p>
          <a:p>
            <a:pPr marL="0" lvl="0" algn="just">
              <a:buNone/>
            </a:pPr>
            <a:r>
              <a:rPr lang="cs-CZ" sz="2400" dirty="0" smtClean="0"/>
              <a:t>Tato prezentace slouží k opakování základních pojmů  kružnice a kruh. Žáci opakují podle výkladu základní konstrukční úlohy. Na závěr řeší konstrukční úlohy samostatně.</a:t>
            </a:r>
          </a:p>
          <a:p>
            <a:pPr marL="0">
              <a:buNone/>
            </a:pPr>
            <a:r>
              <a:rPr lang="cs-CZ" sz="2400" dirty="0" smtClean="0"/>
              <a:t>Správné řešení je na interaktivní tabuli.</a:t>
            </a:r>
          </a:p>
          <a:p>
            <a:pPr marL="0">
              <a:buNone/>
            </a:pPr>
            <a:endParaRPr lang="cs-CZ" sz="2400" u="sng" dirty="0" smtClean="0"/>
          </a:p>
          <a:p>
            <a:pPr marL="0">
              <a:buNone/>
            </a:pPr>
            <a:endParaRPr lang="cs-CZ" sz="2400" u="sng" dirty="0" smtClean="0"/>
          </a:p>
          <a:p>
            <a:pPr marL="0">
              <a:buNone/>
            </a:pPr>
            <a:endParaRPr lang="cs-CZ" sz="2400" u="sng" dirty="0" smtClean="0"/>
          </a:p>
          <a:p>
            <a:pPr marL="0">
              <a:buNone/>
            </a:pPr>
            <a:endParaRPr lang="cs-CZ" sz="2400" u="sng" dirty="0" smtClean="0"/>
          </a:p>
          <a:p>
            <a:pPr marL="0">
              <a:buNone/>
            </a:pPr>
            <a:r>
              <a:rPr lang="cs-CZ" sz="2400" u="sng" dirty="0" smtClean="0"/>
              <a:t>Použité zdroje:</a:t>
            </a:r>
          </a:p>
          <a:p>
            <a:pPr marL="0">
              <a:buNone/>
            </a:pPr>
            <a:r>
              <a:rPr lang="cs-CZ" sz="2400" dirty="0" smtClean="0"/>
              <a:t>Karel Kindl: Matematika- Přehled učiva základní školy, vydání 3., Praha 1980, Státní pedagogické nakladatelství, počet stran 408 SPN 5-43-11/3, 14-388-80</a:t>
            </a:r>
          </a:p>
          <a:p>
            <a:pPr marL="0">
              <a:buNone/>
            </a:pPr>
            <a:r>
              <a:rPr lang="cs-CZ" sz="2400" dirty="0"/>
              <a:t>Odvárko Oldřich- Kadleček Jiří:  Matematika pro 8. </a:t>
            </a:r>
            <a:r>
              <a:rPr lang="cs-CZ" sz="2400"/>
              <a:t>Ročník ZŠ  3.díl , 1.vydání </a:t>
            </a:r>
            <a:r>
              <a:rPr lang="cs-CZ" sz="2400" smtClean="0"/>
              <a:t>2000,  </a:t>
            </a:r>
            <a:r>
              <a:rPr lang="cs-CZ" sz="2400"/>
              <a:t>Prometheus, počet stran 79, ISBN 80-7196-183-3</a:t>
            </a:r>
          </a:p>
          <a:p>
            <a:pPr marL="0">
              <a:buNone/>
            </a:pPr>
            <a:endParaRPr lang="cs-CZ" sz="2400" dirty="0" smtClean="0"/>
          </a:p>
          <a:p>
            <a:pPr marL="0">
              <a:buNone/>
            </a:pPr>
            <a:endParaRPr lang="cs-CZ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310</Words>
  <Application>Microsoft Office PowerPoint</Application>
  <PresentationFormat>Předvádění na obrazovce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KRUŽNICE A KRUH</vt:lpstr>
      <vt:lpstr>Prezentace aplikace PowerPoint</vt:lpstr>
      <vt:lpstr>KRUŽNICE A KRUH</vt:lpstr>
      <vt:lpstr>KRUŽNICE</vt:lpstr>
      <vt:lpstr>KRUH</vt:lpstr>
      <vt:lpstr>Prezentace aplikace PowerPoint</vt:lpstr>
      <vt:lpstr>Konstrukční úlohy 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Vaclav</dc:creator>
  <cp:lastModifiedBy>Hana</cp:lastModifiedBy>
  <cp:revision>59</cp:revision>
  <dcterms:created xsi:type="dcterms:W3CDTF">2011-11-18T12:31:07Z</dcterms:created>
  <dcterms:modified xsi:type="dcterms:W3CDTF">2012-02-24T11:20:32Z</dcterms:modified>
</cp:coreProperties>
</file>