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56" r:id="rId4"/>
    <p:sldId id="257" r:id="rId5"/>
    <p:sldId id="258" r:id="rId6"/>
    <p:sldId id="263" r:id="rId7"/>
    <p:sldId id="259" r:id="rId8"/>
    <p:sldId id="260" r:id="rId9"/>
    <p:sldId id="261" r:id="rId10"/>
    <p:sldId id="266" r:id="rId11"/>
    <p:sldId id="267" r:id="rId12"/>
    <p:sldId id="264" r:id="rId13"/>
    <p:sldId id="262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4096F-89CA-4D89-BB55-7A9FCDCAC37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CBBA1-3200-4438-B071-369365E323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FEDEA-868C-442E-BC43-031A85594BB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D6064-139D-4DB9-BD7F-ACEA66387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F507A-DE0B-4B5B-A0DA-1FC98AF965C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A564C-4192-412B-B7F8-1F1F1BA543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661F3-05AA-4AD5-8FEE-D59B4A4CD1C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F1D8F-51B1-4404-B421-3923F7C0C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D0385-8329-4199-BCAB-7CB9E1C4C20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EF2B3-64B2-44EE-9C44-AAFD7BE7C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D2D6F-F6FF-4758-ACA8-A545A35583B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62B23-46FD-4DE6-B831-A60ABA8C0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D6FD6-3E54-45C0-A93C-DF0FA4355AC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88691-865C-4797-8AFE-AFA87121C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64ECF-FAAF-4BF6-8FD3-41FCF23E01F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7E64-59B5-4518-9483-494B924F92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BA596-56BE-41C4-AF12-28B21238C2D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E9335-CBD4-4104-A0BA-3B0961E406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09CAD-F654-48E5-B36E-B07EAD53D21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3F03A-B40C-49A2-B8A7-350F88D9A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8DF78-B6DF-4F3E-87D5-D63B7232369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B7047-F520-4A5C-8217-00677BD14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58B43D-DF78-4BBA-893D-DA880A97D81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298763-F876-45D0-A84C-88F1A64C21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KRUŽNICE A PŘÍMKA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VY_32_INOVACE_01_C_8_Kružnice a přímka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29.11.2011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5.12.2011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Kružnice</a:t>
                      </a:r>
                      <a:r>
                        <a:rPr lang="cs-CZ" baseline="0" dirty="0" smtClean="0"/>
                        <a:t> a přímka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Tečna, sečna, vnější přímka, tětiva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KRUŽNICE A PŘÍMKA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92D050"/>
                </a:solidFill>
              </a:rPr>
              <a:t>VZÁJEMNÁ POLOHA </a:t>
            </a:r>
          </a:p>
          <a:p>
            <a:r>
              <a:rPr lang="cs-CZ" smtClean="0">
                <a:solidFill>
                  <a:srgbClr val="92D050"/>
                </a:solidFill>
              </a:rPr>
              <a:t>KRUŽNICE A PŘÍMKY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28625" y="357188"/>
            <a:ext cx="8229600" cy="5668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Narýsuj kružnici k(S, 4cm). Sestroj tři různé přímky o, p, m podle obrázku.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357813" y="2786063"/>
            <a:ext cx="357187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 useBgFill="1">
        <p:nvSpPr>
          <p:cNvPr id="4" name="Elipsa 3"/>
          <p:cNvSpPr/>
          <p:nvPr/>
        </p:nvSpPr>
        <p:spPr>
          <a:xfrm>
            <a:off x="3071813" y="2500313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714375" y="3071813"/>
            <a:ext cx="3214688" cy="3143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2857500" y="3071813"/>
            <a:ext cx="4286250" cy="200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428875" y="1785938"/>
            <a:ext cx="3786188" cy="128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14813" y="3857625"/>
            <a:ext cx="357187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 rot="16200000" flipH="1">
            <a:off x="4286250" y="37401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4286250" y="37401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143625" y="1357313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j-lt"/>
              </a:rPr>
              <a:t>p</a:t>
            </a:r>
            <a:endParaRPr lang="cs-CZ" dirty="0"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750" y="5857875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9063" y="6000750"/>
            <a:ext cx="357187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Přímka </a:t>
            </a:r>
            <a:r>
              <a:rPr lang="cs-CZ" u="sng" smtClean="0"/>
              <a:t>m</a:t>
            </a:r>
            <a:r>
              <a:rPr lang="cs-CZ" smtClean="0">
                <a:solidFill>
                  <a:srgbClr val="FF0000"/>
                </a:solidFill>
              </a:rPr>
              <a:t> má s kružnicí 2 společné body.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Přímka </a:t>
            </a:r>
            <a:r>
              <a:rPr lang="cs-CZ" u="sng" smtClean="0"/>
              <a:t>p</a:t>
            </a:r>
            <a:r>
              <a:rPr lang="cs-CZ" smtClean="0">
                <a:solidFill>
                  <a:srgbClr val="FF0000"/>
                </a:solidFill>
              </a:rPr>
              <a:t> má s kružnicí 1 společný bod.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Přímka </a:t>
            </a:r>
            <a:r>
              <a:rPr lang="cs-CZ" u="sng" smtClean="0"/>
              <a:t>o</a:t>
            </a:r>
            <a:r>
              <a:rPr lang="cs-CZ" smtClean="0">
                <a:solidFill>
                  <a:srgbClr val="FF0000"/>
                </a:solidFill>
              </a:rPr>
              <a:t> nemá s kružnicí žádný společný bod.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Vzdálenost bodu A od přímky </a:t>
            </a:r>
            <a:r>
              <a:rPr lang="cs-CZ" u="sng" smtClean="0"/>
              <a:t>p</a:t>
            </a:r>
            <a:r>
              <a:rPr lang="cs-CZ" smtClean="0"/>
              <a:t> měříme na kolmici vedené bodem A k přímce </a:t>
            </a:r>
            <a:r>
              <a:rPr lang="cs-CZ" u="sng" smtClean="0"/>
              <a:t>p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Bod P je pata kolmice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000500" y="3357563"/>
            <a:ext cx="357188" cy="40005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</a:t>
            </a:r>
            <a:endParaRPr lang="cs-CZ" sz="2000" dirty="0"/>
          </a:p>
        </p:txBody>
      </p:sp>
      <p:cxnSp>
        <p:nvCxnSpPr>
          <p:cNvPr id="10" name="Přímá spojovací čára 9"/>
          <p:cNvCxnSpPr/>
          <p:nvPr/>
        </p:nvCxnSpPr>
        <p:spPr>
          <a:xfrm rot="16200000" flipH="1">
            <a:off x="1869281" y="3369469"/>
            <a:ext cx="4214813" cy="47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28813" y="3403600"/>
            <a:ext cx="357187" cy="40005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000500" y="150018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endParaRPr lang="cs-CZ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2071688" y="3357563"/>
            <a:ext cx="3571875" cy="15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16497543">
            <a:off x="3598069" y="3034507"/>
            <a:ext cx="727075" cy="71913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 rot="13492524">
            <a:off x="3867150" y="3224213"/>
            <a:ext cx="46038" cy="46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rot="16200000" flipH="1">
            <a:off x="2071688" y="3286125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2071688" y="3286125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Vnější přímka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Přímka nemá s kružnicí žádný společný bod</a:t>
            </a:r>
          </a:p>
          <a:p>
            <a:pPr>
              <a:buFont typeface="Arial" charset="0"/>
              <a:buNone/>
            </a:pPr>
            <a:r>
              <a:rPr lang="cs-CZ" smtClean="0"/>
              <a:t>Vzdálenost středu kružnice od přímky je větší než poloměr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857625" y="3760788"/>
            <a:ext cx="357188" cy="3683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1571625" y="3475038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3024188" y="4429125"/>
            <a:ext cx="3500438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714625" y="4832350"/>
            <a:ext cx="357188" cy="3683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rot="16200000" flipH="1">
            <a:off x="2786063" y="4714875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2786063" y="4714875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86313" y="2928938"/>
            <a:ext cx="357187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2857500" y="4786313"/>
            <a:ext cx="1928813" cy="95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 rot="16497543">
            <a:off x="4383881" y="4463257"/>
            <a:ext cx="727075" cy="71913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Elipsa 18"/>
          <p:cNvSpPr/>
          <p:nvPr/>
        </p:nvSpPr>
        <p:spPr>
          <a:xfrm rot="13492524">
            <a:off x="4652963" y="4652963"/>
            <a:ext cx="46037" cy="46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429000" y="4857750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2857500" y="4751388"/>
            <a:ext cx="1295400" cy="95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429000" y="435768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B050"/>
                </a:solidFill>
              </a:rPr>
              <a:t>r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86438" y="4000500"/>
            <a:ext cx="2000250" cy="1077913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m  &gt;  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k      p = Ø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flipV="1">
            <a:off x="6215063" y="4500563"/>
            <a:ext cx="357187" cy="5842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Tečna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Přímka má s kružnicí jeden společný bod.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Vzdálenost středu kružnice od přímky je rovna poloměru.</a:t>
            </a:r>
          </a:p>
          <a:p>
            <a:pPr lvl="8">
              <a:buFont typeface="Arial" pitchFamily="34" charset="0"/>
              <a:buNone/>
              <a:defRPr/>
            </a:pP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500438" y="3429000"/>
            <a:ext cx="357187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1571625" y="3475038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2393950" y="4429125"/>
            <a:ext cx="3500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714625" y="4832350"/>
            <a:ext cx="357188" cy="3683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rot="16200000" flipH="1">
            <a:off x="2786063" y="4714875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2786063" y="4714875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857500" y="4786313"/>
            <a:ext cx="1295400" cy="95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 rot="13492524">
            <a:off x="4010025" y="4652963"/>
            <a:ext cx="46038" cy="46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429000" y="4857750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2857500" y="4751388"/>
            <a:ext cx="1295400" cy="95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429000" y="435768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B050"/>
                </a:solidFill>
              </a:rPr>
              <a:t>r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86438" y="4000500"/>
            <a:ext cx="3214687" cy="157003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m  =  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k      p = 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T …  bod dotyku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flipV="1">
            <a:off x="6215063" y="4500563"/>
            <a:ext cx="357187" cy="5842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louk 10"/>
          <p:cNvSpPr/>
          <p:nvPr/>
        </p:nvSpPr>
        <p:spPr>
          <a:xfrm rot="16497543">
            <a:off x="3752056" y="4463257"/>
            <a:ext cx="727075" cy="71913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214813" y="3000375"/>
            <a:ext cx="357187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14813" y="4500563"/>
            <a:ext cx="357187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2643188" y="2500313"/>
            <a:ext cx="357187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6429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Sečna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543925" cy="6143625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Přímka má s kružnicí dva společné body.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Vzdálenost středu kružnice od přímky je menší než poloměr.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		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		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		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			</a:t>
            </a:r>
            <a:r>
              <a:rPr lang="cs-CZ" sz="2800" dirty="0" smtClean="0"/>
              <a:t>Body A,B … </a:t>
            </a:r>
            <a:r>
              <a:rPr lang="cs-CZ" sz="2800" dirty="0" smtClean="0">
                <a:solidFill>
                  <a:srgbClr val="FF0000"/>
                </a:solidFill>
              </a:rPr>
              <a:t>průsečíky</a:t>
            </a:r>
            <a:r>
              <a:rPr lang="cs-CZ" sz="2800" dirty="0" smtClean="0"/>
              <a:t> přímky </a:t>
            </a:r>
            <a:r>
              <a:rPr lang="cs-CZ" sz="2800" u="sng" dirty="0" smtClean="0"/>
              <a:t>p</a:t>
            </a:r>
            <a:r>
              <a:rPr lang="cs-CZ" sz="2800" dirty="0" smtClean="0"/>
              <a:t> s kružnicí </a:t>
            </a:r>
            <a:r>
              <a:rPr lang="cs-CZ" sz="2800" u="sng" dirty="0" smtClean="0"/>
              <a:t>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	Přímka p … </a:t>
            </a:r>
            <a:r>
              <a:rPr lang="cs-CZ" sz="2800" dirty="0" smtClean="0">
                <a:solidFill>
                  <a:srgbClr val="FF0000"/>
                </a:solidFill>
              </a:rPr>
              <a:t>sečna</a:t>
            </a:r>
            <a:r>
              <a:rPr lang="cs-CZ" sz="2800" dirty="0" smtClean="0"/>
              <a:t> kružnice </a:t>
            </a:r>
            <a:r>
              <a:rPr lang="cs-CZ" sz="2800" u="sng" dirty="0" smtClean="0"/>
              <a:t>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	Úsečka AB … </a:t>
            </a:r>
            <a:r>
              <a:rPr lang="cs-CZ" sz="2800" dirty="0" smtClean="0">
                <a:solidFill>
                  <a:srgbClr val="FF0000"/>
                </a:solidFill>
              </a:rPr>
              <a:t>tětiva</a:t>
            </a:r>
            <a:r>
              <a:rPr lang="cs-CZ" sz="2800" dirty="0" smtClean="0"/>
              <a:t> kružnice </a:t>
            </a:r>
            <a:r>
              <a:rPr lang="cs-CZ" sz="2800" u="sng" dirty="0" smtClean="0"/>
              <a:t>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800" dirty="0" smtClean="0"/>
              <a:t>Osa tětivy prochází vždy středem kružnice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857500" y="2786063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 useBgFill="1">
        <p:nvSpPr>
          <p:cNvPr id="18" name="Elipsa 17"/>
          <p:cNvSpPr/>
          <p:nvPr/>
        </p:nvSpPr>
        <p:spPr>
          <a:xfrm>
            <a:off x="571500" y="2500313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714500" y="3857625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 rot="16200000" flipH="1">
            <a:off x="1785938" y="37401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1785938" y="37401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1857375" y="3811588"/>
            <a:ext cx="792163" cy="95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286000" y="3929063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14625" y="3429000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B050"/>
                </a:solidFill>
              </a:rPr>
              <a:t>r</a:t>
            </a:r>
            <a:endParaRPr lang="cs-CZ" dirty="0">
              <a:solidFill>
                <a:srgbClr val="00B050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 flipV="1">
            <a:off x="1857375" y="3778250"/>
            <a:ext cx="1295400" cy="95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143375" y="2143125"/>
            <a:ext cx="3000375" cy="1077913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m  &lt;  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k      p = { A, B}</a:t>
            </a:r>
          </a:p>
        </p:txBody>
      </p:sp>
      <p:sp>
        <p:nvSpPr>
          <p:cNvPr id="28" name="TextovéPole 27"/>
          <p:cNvSpPr txBox="1"/>
          <p:nvPr/>
        </p:nvSpPr>
        <p:spPr>
          <a:xfrm flipV="1">
            <a:off x="4572000" y="2643188"/>
            <a:ext cx="357188" cy="58420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43188" y="2071688"/>
            <a:ext cx="357187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 rot="16200000" flipH="1">
            <a:off x="906463" y="3571875"/>
            <a:ext cx="3500438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 rot="13492524">
            <a:off x="2498725" y="3652838"/>
            <a:ext cx="46038" cy="46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 rot="16497543">
            <a:off x="2240756" y="3463132"/>
            <a:ext cx="727075" cy="71913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2714625" y="4786313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5143500" y="350043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285750" y="214313"/>
            <a:ext cx="8858250" cy="62865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>
                <a:solidFill>
                  <a:srgbClr val="FF0000"/>
                </a:solidFill>
              </a:rPr>
              <a:t>Kružnice opsaná</a:t>
            </a:r>
          </a:p>
          <a:p>
            <a:pPr>
              <a:buFont typeface="Arial" charset="0"/>
              <a:buNone/>
            </a:pPr>
            <a:r>
              <a:rPr lang="cs-CZ" sz="2800" smtClean="0"/>
              <a:t>Kružnice prochází vrcholy ∆ ABC</a:t>
            </a:r>
          </a:p>
          <a:p>
            <a:pPr>
              <a:buFont typeface="Arial" charset="0"/>
              <a:buNone/>
            </a:pPr>
            <a:r>
              <a:rPr lang="cs-CZ" sz="2800" smtClean="0"/>
              <a:t>Střed kružnice opsané trojúhelníku je průsečík os jeho stran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smtClean="0"/>
              <a:t>Je-li </a:t>
            </a:r>
            <a:r>
              <a:rPr lang="cs-CZ" sz="2800" u="sng" smtClean="0"/>
              <a:t>k</a:t>
            </a:r>
            <a:r>
              <a:rPr lang="cs-CZ" sz="2800" smtClean="0"/>
              <a:t> kružnice opsaná trojúhelníku ABC, jsou strany trojúhelníku tětivami kružnice </a:t>
            </a:r>
            <a:r>
              <a:rPr lang="cs-CZ" sz="2800" u="sng" smtClean="0"/>
              <a:t>k</a:t>
            </a:r>
          </a:p>
          <a:p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786313" y="2643188"/>
            <a:ext cx="357187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2571750" y="2500313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4750" y="3857625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 rot="16200000" flipH="1">
            <a:off x="3786188" y="37401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3786188" y="37401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5" idx="2"/>
            <a:endCxn id="5" idx="5"/>
          </p:cNvCxnSpPr>
          <p:nvPr/>
        </p:nvCxnSpPr>
        <p:spPr>
          <a:xfrm rot="10800000" flipH="1" flipV="1">
            <a:off x="2571750" y="3786188"/>
            <a:ext cx="2195513" cy="9096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5" idx="5"/>
            <a:endCxn id="5" idx="7"/>
          </p:cNvCxnSpPr>
          <p:nvPr/>
        </p:nvCxnSpPr>
        <p:spPr>
          <a:xfrm rot="5400000" flipH="1">
            <a:off x="3857625" y="3786188"/>
            <a:ext cx="1817687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5" idx="2"/>
            <a:endCxn id="5" idx="7"/>
          </p:cNvCxnSpPr>
          <p:nvPr/>
        </p:nvCxnSpPr>
        <p:spPr>
          <a:xfrm rot="10800000" flipH="1">
            <a:off x="2571750" y="2876550"/>
            <a:ext cx="2195513" cy="9096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143125" y="3571875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57750" y="464343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5008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>
                <a:solidFill>
                  <a:srgbClr val="FF0000"/>
                </a:solidFill>
              </a:rPr>
              <a:t>Kružnice vepsaná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2800" smtClean="0"/>
              <a:t>kružnice k se dotýká stran ∆ ABC</a:t>
            </a:r>
          </a:p>
          <a:p>
            <a:pPr>
              <a:buFont typeface="Arial" charset="0"/>
              <a:buNone/>
            </a:pPr>
            <a:r>
              <a:rPr lang="cs-CZ" sz="2800" smtClean="0"/>
              <a:t>střed kružnice je průsečík os vnitřních úhlů</a:t>
            </a:r>
          </a:p>
          <a:p>
            <a:pPr>
              <a:buFont typeface="Arial" charset="0"/>
              <a:buNone/>
            </a:pPr>
            <a:r>
              <a:rPr lang="cs-CZ" sz="2800" smtClean="0"/>
              <a:t>strany trojúhelníku jsou tečnami kružnice </a:t>
            </a:r>
            <a:r>
              <a:rPr lang="cs-CZ" sz="2800" u="sng" smtClean="0"/>
              <a:t>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14813" y="571500"/>
            <a:ext cx="357187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 useBgFill="1">
        <p:nvSpPr>
          <p:cNvPr id="5" name="Elipsa 4"/>
          <p:cNvSpPr/>
          <p:nvPr/>
        </p:nvSpPr>
        <p:spPr>
          <a:xfrm>
            <a:off x="2857500" y="2143125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00500" y="350043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 rot="16200000" flipH="1">
            <a:off x="4071938" y="3382963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4071938" y="3382963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571625" y="4679950"/>
            <a:ext cx="4786313" cy="349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V="1">
            <a:off x="3464719" y="1821656"/>
            <a:ext cx="3714750" cy="20716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071563" y="1500187"/>
            <a:ext cx="3714750" cy="27146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143000" y="4572000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375" y="4572000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29250" y="2571750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 flipV="1">
            <a:off x="5500688" y="3000375"/>
            <a:ext cx="357187" cy="461963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14366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Sestroj kružnici k (S, 3 cm). Na kružnici k zvol bod T. Sestroj tečnu s bodem dotyku T.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Rozbor:</a:t>
            </a:r>
            <a:r>
              <a:rPr lang="cs-CZ" sz="2400" dirty="0" smtClean="0"/>
              <a:t>			</a:t>
            </a:r>
            <a:r>
              <a:rPr lang="cs-CZ" sz="2400" dirty="0" smtClean="0">
                <a:solidFill>
                  <a:srgbClr val="FF0000"/>
                </a:solidFill>
              </a:rPr>
              <a:t>Postup konstrukce: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2400" dirty="0" smtClean="0"/>
              <a:t>1.	 k, </a:t>
            </a:r>
            <a:r>
              <a:rPr lang="cs-CZ" sz="2400" dirty="0" err="1" smtClean="0"/>
              <a:t>k</a:t>
            </a:r>
            <a:r>
              <a:rPr lang="cs-CZ" sz="2400" dirty="0" smtClean="0"/>
              <a:t>(S, 3 cm)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2400" dirty="0" smtClean="0"/>
              <a:t>2. 	T, </a:t>
            </a:r>
            <a:r>
              <a:rPr lang="cs-CZ" sz="2400" dirty="0" err="1" smtClean="0"/>
              <a:t>T</a:t>
            </a:r>
            <a:r>
              <a:rPr lang="az-Cyrl-AZ" sz="2400" dirty="0" smtClean="0"/>
              <a:t>є</a:t>
            </a:r>
            <a:r>
              <a:rPr lang="cs-CZ" sz="2400" dirty="0" smtClean="0"/>
              <a:t> k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2400" dirty="0" smtClean="0"/>
              <a:t>3. 	↔ST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2400" dirty="0" smtClean="0"/>
              <a:t>4. 	t, </a:t>
            </a:r>
            <a:r>
              <a:rPr lang="cs-CZ" sz="2400" dirty="0" err="1" smtClean="0"/>
              <a:t>t</a:t>
            </a:r>
            <a:r>
              <a:rPr lang="cs-CZ" sz="2400" dirty="0" smtClean="0"/>
              <a:t>     ↔ST, T </a:t>
            </a:r>
            <a:r>
              <a:rPr lang="az-Cyrl-AZ" sz="2400" dirty="0" smtClean="0"/>
              <a:t>є</a:t>
            </a:r>
            <a:r>
              <a:rPr lang="cs-CZ" sz="2400" dirty="0" smtClean="0"/>
              <a:t> t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Konstrukce:</a:t>
            </a:r>
          </a:p>
        </p:txBody>
      </p:sp>
      <p:sp>
        <p:nvSpPr>
          <p:cNvPr id="6" name="Volný tvar 5"/>
          <p:cNvSpPr/>
          <p:nvPr/>
        </p:nvSpPr>
        <p:spPr>
          <a:xfrm>
            <a:off x="542925" y="2236788"/>
            <a:ext cx="2840038" cy="2455862"/>
          </a:xfrm>
          <a:custGeom>
            <a:avLst/>
            <a:gdLst>
              <a:gd name="connsiteX0" fmla="*/ 1605868 w 2839757"/>
              <a:gd name="connsiteY0" fmla="*/ 33051 h 2456762"/>
              <a:gd name="connsiteX1" fmla="*/ 1451632 w 2839757"/>
              <a:gd name="connsiteY1" fmla="*/ 11017 h 2456762"/>
              <a:gd name="connsiteX2" fmla="*/ 1385531 w 2839757"/>
              <a:gd name="connsiteY2" fmla="*/ 0 h 2456762"/>
              <a:gd name="connsiteX3" fmla="*/ 944856 w 2839757"/>
              <a:gd name="connsiteY3" fmla="*/ 11017 h 2456762"/>
              <a:gd name="connsiteX4" fmla="*/ 900789 w 2839757"/>
              <a:gd name="connsiteY4" fmla="*/ 22034 h 2456762"/>
              <a:gd name="connsiteX5" fmla="*/ 823671 w 2839757"/>
              <a:gd name="connsiteY5" fmla="*/ 33051 h 2456762"/>
              <a:gd name="connsiteX6" fmla="*/ 790620 w 2839757"/>
              <a:gd name="connsiteY6" fmla="*/ 44068 h 2456762"/>
              <a:gd name="connsiteX7" fmla="*/ 702485 w 2839757"/>
              <a:gd name="connsiteY7" fmla="*/ 66101 h 2456762"/>
              <a:gd name="connsiteX8" fmla="*/ 636384 w 2839757"/>
              <a:gd name="connsiteY8" fmla="*/ 110169 h 2456762"/>
              <a:gd name="connsiteX9" fmla="*/ 570283 w 2839757"/>
              <a:gd name="connsiteY9" fmla="*/ 143219 h 2456762"/>
              <a:gd name="connsiteX10" fmla="*/ 537232 w 2839757"/>
              <a:gd name="connsiteY10" fmla="*/ 154236 h 2456762"/>
              <a:gd name="connsiteX11" fmla="*/ 471131 w 2839757"/>
              <a:gd name="connsiteY11" fmla="*/ 209321 h 2456762"/>
              <a:gd name="connsiteX12" fmla="*/ 438080 w 2839757"/>
              <a:gd name="connsiteY12" fmla="*/ 220337 h 2456762"/>
              <a:gd name="connsiteX13" fmla="*/ 394013 w 2839757"/>
              <a:gd name="connsiteY13" fmla="*/ 275422 h 2456762"/>
              <a:gd name="connsiteX14" fmla="*/ 360962 w 2839757"/>
              <a:gd name="connsiteY14" fmla="*/ 297456 h 2456762"/>
              <a:gd name="connsiteX15" fmla="*/ 316895 w 2839757"/>
              <a:gd name="connsiteY15" fmla="*/ 363557 h 2456762"/>
              <a:gd name="connsiteX16" fmla="*/ 294861 w 2839757"/>
              <a:gd name="connsiteY16" fmla="*/ 396607 h 2456762"/>
              <a:gd name="connsiteX17" fmla="*/ 283844 w 2839757"/>
              <a:gd name="connsiteY17" fmla="*/ 429658 h 2456762"/>
              <a:gd name="connsiteX18" fmla="*/ 228760 w 2839757"/>
              <a:gd name="connsiteY18" fmla="*/ 495759 h 2456762"/>
              <a:gd name="connsiteX19" fmla="*/ 195709 w 2839757"/>
              <a:gd name="connsiteY19" fmla="*/ 561860 h 2456762"/>
              <a:gd name="connsiteX20" fmla="*/ 173675 w 2839757"/>
              <a:gd name="connsiteY20" fmla="*/ 627962 h 2456762"/>
              <a:gd name="connsiteX21" fmla="*/ 151642 w 2839757"/>
              <a:gd name="connsiteY21" fmla="*/ 694063 h 2456762"/>
              <a:gd name="connsiteX22" fmla="*/ 140625 w 2839757"/>
              <a:gd name="connsiteY22" fmla="*/ 727113 h 2456762"/>
              <a:gd name="connsiteX23" fmla="*/ 118591 w 2839757"/>
              <a:gd name="connsiteY23" fmla="*/ 760164 h 2456762"/>
              <a:gd name="connsiteX24" fmla="*/ 85540 w 2839757"/>
              <a:gd name="connsiteY24" fmla="*/ 859316 h 2456762"/>
              <a:gd name="connsiteX25" fmla="*/ 74524 w 2839757"/>
              <a:gd name="connsiteY25" fmla="*/ 892366 h 2456762"/>
              <a:gd name="connsiteX26" fmla="*/ 63507 w 2839757"/>
              <a:gd name="connsiteY26" fmla="*/ 925417 h 2456762"/>
              <a:gd name="connsiteX27" fmla="*/ 52490 w 2839757"/>
              <a:gd name="connsiteY27" fmla="*/ 1002535 h 2456762"/>
              <a:gd name="connsiteX28" fmla="*/ 41473 w 2839757"/>
              <a:gd name="connsiteY28" fmla="*/ 1145754 h 2456762"/>
              <a:gd name="connsiteX29" fmla="*/ 19439 w 2839757"/>
              <a:gd name="connsiteY29" fmla="*/ 1233889 h 2456762"/>
              <a:gd name="connsiteX30" fmla="*/ 19439 w 2839757"/>
              <a:gd name="connsiteY30" fmla="*/ 1498294 h 2456762"/>
              <a:gd name="connsiteX31" fmla="*/ 41473 w 2839757"/>
              <a:gd name="connsiteY31" fmla="*/ 1575412 h 2456762"/>
              <a:gd name="connsiteX32" fmla="*/ 52490 w 2839757"/>
              <a:gd name="connsiteY32" fmla="*/ 1619480 h 2456762"/>
              <a:gd name="connsiteX33" fmla="*/ 63507 w 2839757"/>
              <a:gd name="connsiteY33" fmla="*/ 1652530 h 2456762"/>
              <a:gd name="connsiteX34" fmla="*/ 74524 w 2839757"/>
              <a:gd name="connsiteY34" fmla="*/ 1696598 h 2456762"/>
              <a:gd name="connsiteX35" fmla="*/ 96557 w 2839757"/>
              <a:gd name="connsiteY35" fmla="*/ 1729648 h 2456762"/>
              <a:gd name="connsiteX36" fmla="*/ 107574 w 2839757"/>
              <a:gd name="connsiteY36" fmla="*/ 1762699 h 2456762"/>
              <a:gd name="connsiteX37" fmla="*/ 151642 w 2839757"/>
              <a:gd name="connsiteY37" fmla="*/ 1828800 h 2456762"/>
              <a:gd name="connsiteX38" fmla="*/ 195709 w 2839757"/>
              <a:gd name="connsiteY38" fmla="*/ 1894901 h 2456762"/>
              <a:gd name="connsiteX39" fmla="*/ 239777 w 2839757"/>
              <a:gd name="connsiteY39" fmla="*/ 1961003 h 2456762"/>
              <a:gd name="connsiteX40" fmla="*/ 305878 w 2839757"/>
              <a:gd name="connsiteY40" fmla="*/ 2016087 h 2456762"/>
              <a:gd name="connsiteX41" fmla="*/ 338928 w 2839757"/>
              <a:gd name="connsiteY41" fmla="*/ 2038121 h 2456762"/>
              <a:gd name="connsiteX42" fmla="*/ 371979 w 2839757"/>
              <a:gd name="connsiteY42" fmla="*/ 2071171 h 2456762"/>
              <a:gd name="connsiteX43" fmla="*/ 438080 w 2839757"/>
              <a:gd name="connsiteY43" fmla="*/ 2115239 h 2456762"/>
              <a:gd name="connsiteX44" fmla="*/ 504181 w 2839757"/>
              <a:gd name="connsiteY44" fmla="*/ 2159306 h 2456762"/>
              <a:gd name="connsiteX45" fmla="*/ 537232 w 2839757"/>
              <a:gd name="connsiteY45" fmla="*/ 2181340 h 2456762"/>
              <a:gd name="connsiteX46" fmla="*/ 570283 w 2839757"/>
              <a:gd name="connsiteY46" fmla="*/ 2192357 h 2456762"/>
              <a:gd name="connsiteX47" fmla="*/ 625367 w 2839757"/>
              <a:gd name="connsiteY47" fmla="*/ 2225407 h 2456762"/>
              <a:gd name="connsiteX48" fmla="*/ 658418 w 2839757"/>
              <a:gd name="connsiteY48" fmla="*/ 2247441 h 2456762"/>
              <a:gd name="connsiteX49" fmla="*/ 735536 w 2839757"/>
              <a:gd name="connsiteY49" fmla="*/ 2269475 h 2456762"/>
              <a:gd name="connsiteX50" fmla="*/ 779603 w 2839757"/>
              <a:gd name="connsiteY50" fmla="*/ 2291509 h 2456762"/>
              <a:gd name="connsiteX51" fmla="*/ 812654 w 2839757"/>
              <a:gd name="connsiteY51" fmla="*/ 2302525 h 2456762"/>
              <a:gd name="connsiteX52" fmla="*/ 867738 w 2839757"/>
              <a:gd name="connsiteY52" fmla="*/ 2346593 h 2456762"/>
              <a:gd name="connsiteX53" fmla="*/ 955873 w 2839757"/>
              <a:gd name="connsiteY53" fmla="*/ 2390660 h 2456762"/>
              <a:gd name="connsiteX54" fmla="*/ 1021974 w 2839757"/>
              <a:gd name="connsiteY54" fmla="*/ 2423711 h 2456762"/>
              <a:gd name="connsiteX55" fmla="*/ 1528750 w 2839757"/>
              <a:gd name="connsiteY55" fmla="*/ 2445745 h 2456762"/>
              <a:gd name="connsiteX56" fmla="*/ 1660952 w 2839757"/>
              <a:gd name="connsiteY56" fmla="*/ 2456762 h 2456762"/>
              <a:gd name="connsiteX57" fmla="*/ 1870273 w 2839757"/>
              <a:gd name="connsiteY57" fmla="*/ 2445745 h 2456762"/>
              <a:gd name="connsiteX58" fmla="*/ 2145695 w 2839757"/>
              <a:gd name="connsiteY58" fmla="*/ 2434728 h 2456762"/>
              <a:gd name="connsiteX59" fmla="*/ 2244846 w 2839757"/>
              <a:gd name="connsiteY59" fmla="*/ 2379643 h 2456762"/>
              <a:gd name="connsiteX60" fmla="*/ 2277897 w 2839757"/>
              <a:gd name="connsiteY60" fmla="*/ 2357610 h 2456762"/>
              <a:gd name="connsiteX61" fmla="*/ 2299931 w 2839757"/>
              <a:gd name="connsiteY61" fmla="*/ 2324559 h 2456762"/>
              <a:gd name="connsiteX62" fmla="*/ 2332981 w 2839757"/>
              <a:gd name="connsiteY62" fmla="*/ 2313542 h 2456762"/>
              <a:gd name="connsiteX63" fmla="*/ 2366032 w 2839757"/>
              <a:gd name="connsiteY63" fmla="*/ 2291509 h 2456762"/>
              <a:gd name="connsiteX64" fmla="*/ 2399083 w 2839757"/>
              <a:gd name="connsiteY64" fmla="*/ 2247441 h 2456762"/>
              <a:gd name="connsiteX65" fmla="*/ 2465184 w 2839757"/>
              <a:gd name="connsiteY65" fmla="*/ 2203374 h 2456762"/>
              <a:gd name="connsiteX66" fmla="*/ 2498234 w 2839757"/>
              <a:gd name="connsiteY66" fmla="*/ 2126256 h 2456762"/>
              <a:gd name="connsiteX67" fmla="*/ 2542302 w 2839757"/>
              <a:gd name="connsiteY67" fmla="*/ 2060154 h 2456762"/>
              <a:gd name="connsiteX68" fmla="*/ 2564336 w 2839757"/>
              <a:gd name="connsiteY68" fmla="*/ 2027104 h 2456762"/>
              <a:gd name="connsiteX69" fmla="*/ 2597386 w 2839757"/>
              <a:gd name="connsiteY69" fmla="*/ 1994053 h 2456762"/>
              <a:gd name="connsiteX70" fmla="*/ 2630437 w 2839757"/>
              <a:gd name="connsiteY70" fmla="*/ 1916935 h 2456762"/>
              <a:gd name="connsiteX71" fmla="*/ 2652471 w 2839757"/>
              <a:gd name="connsiteY71" fmla="*/ 1883884 h 2456762"/>
              <a:gd name="connsiteX72" fmla="*/ 2696538 w 2839757"/>
              <a:gd name="connsiteY72" fmla="*/ 1806766 h 2456762"/>
              <a:gd name="connsiteX73" fmla="*/ 2707555 w 2839757"/>
              <a:gd name="connsiteY73" fmla="*/ 1762699 h 2456762"/>
              <a:gd name="connsiteX74" fmla="*/ 2773656 w 2839757"/>
              <a:gd name="connsiteY74" fmla="*/ 1652530 h 2456762"/>
              <a:gd name="connsiteX75" fmla="*/ 2795690 w 2839757"/>
              <a:gd name="connsiteY75" fmla="*/ 1586429 h 2456762"/>
              <a:gd name="connsiteX76" fmla="*/ 2817724 w 2839757"/>
              <a:gd name="connsiteY76" fmla="*/ 1509311 h 2456762"/>
              <a:gd name="connsiteX77" fmla="*/ 2839757 w 2839757"/>
              <a:gd name="connsiteY77" fmla="*/ 1410159 h 2456762"/>
              <a:gd name="connsiteX78" fmla="*/ 2828740 w 2839757"/>
              <a:gd name="connsiteY78" fmla="*/ 1101687 h 2456762"/>
              <a:gd name="connsiteX79" fmla="*/ 2806707 w 2839757"/>
              <a:gd name="connsiteY79" fmla="*/ 1013552 h 2456762"/>
              <a:gd name="connsiteX80" fmla="*/ 2762639 w 2839757"/>
              <a:gd name="connsiteY80" fmla="*/ 947451 h 2456762"/>
              <a:gd name="connsiteX81" fmla="*/ 2751622 w 2839757"/>
              <a:gd name="connsiteY81" fmla="*/ 914400 h 2456762"/>
              <a:gd name="connsiteX82" fmla="*/ 2707555 w 2839757"/>
              <a:gd name="connsiteY82" fmla="*/ 848299 h 2456762"/>
              <a:gd name="connsiteX83" fmla="*/ 2663487 w 2839757"/>
              <a:gd name="connsiteY83" fmla="*/ 749147 h 2456762"/>
              <a:gd name="connsiteX84" fmla="*/ 2619420 w 2839757"/>
              <a:gd name="connsiteY84" fmla="*/ 672029 h 2456762"/>
              <a:gd name="connsiteX85" fmla="*/ 2575352 w 2839757"/>
              <a:gd name="connsiteY85" fmla="*/ 561860 h 2456762"/>
              <a:gd name="connsiteX86" fmla="*/ 2542302 w 2839757"/>
              <a:gd name="connsiteY86" fmla="*/ 528810 h 2456762"/>
              <a:gd name="connsiteX87" fmla="*/ 2509251 w 2839757"/>
              <a:gd name="connsiteY87" fmla="*/ 462709 h 2456762"/>
              <a:gd name="connsiteX88" fmla="*/ 2476201 w 2839757"/>
              <a:gd name="connsiteY88" fmla="*/ 440675 h 2456762"/>
              <a:gd name="connsiteX89" fmla="*/ 2399083 w 2839757"/>
              <a:gd name="connsiteY89" fmla="*/ 374574 h 2456762"/>
              <a:gd name="connsiteX90" fmla="*/ 2366032 w 2839757"/>
              <a:gd name="connsiteY90" fmla="*/ 363557 h 2456762"/>
              <a:gd name="connsiteX91" fmla="*/ 2266880 w 2839757"/>
              <a:gd name="connsiteY91" fmla="*/ 286439 h 2456762"/>
              <a:gd name="connsiteX92" fmla="*/ 2200779 w 2839757"/>
              <a:gd name="connsiteY92" fmla="*/ 242371 h 2456762"/>
              <a:gd name="connsiteX93" fmla="*/ 2167728 w 2839757"/>
              <a:gd name="connsiteY93" fmla="*/ 231354 h 2456762"/>
              <a:gd name="connsiteX94" fmla="*/ 2101627 w 2839757"/>
              <a:gd name="connsiteY94" fmla="*/ 198304 h 2456762"/>
              <a:gd name="connsiteX95" fmla="*/ 1991459 w 2839757"/>
              <a:gd name="connsiteY95" fmla="*/ 143219 h 2456762"/>
              <a:gd name="connsiteX96" fmla="*/ 1958408 w 2839757"/>
              <a:gd name="connsiteY96" fmla="*/ 132203 h 2456762"/>
              <a:gd name="connsiteX97" fmla="*/ 1925357 w 2839757"/>
              <a:gd name="connsiteY97" fmla="*/ 121186 h 2456762"/>
              <a:gd name="connsiteX98" fmla="*/ 1892307 w 2839757"/>
              <a:gd name="connsiteY98" fmla="*/ 99152 h 2456762"/>
              <a:gd name="connsiteX99" fmla="*/ 1782138 w 2839757"/>
              <a:gd name="connsiteY99" fmla="*/ 77118 h 2456762"/>
              <a:gd name="connsiteX100" fmla="*/ 1671969 w 2839757"/>
              <a:gd name="connsiteY100" fmla="*/ 44068 h 2456762"/>
              <a:gd name="connsiteX101" fmla="*/ 1605868 w 2839757"/>
              <a:gd name="connsiteY101" fmla="*/ 33051 h 245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839757" h="2456762">
                <a:moveTo>
                  <a:pt x="1605868" y="33051"/>
                </a:moveTo>
                <a:cubicBezTo>
                  <a:pt x="1569145" y="27543"/>
                  <a:pt x="1601914" y="29802"/>
                  <a:pt x="1451632" y="11017"/>
                </a:cubicBezTo>
                <a:cubicBezTo>
                  <a:pt x="1429467" y="8246"/>
                  <a:pt x="1407565" y="3672"/>
                  <a:pt x="1385531" y="0"/>
                </a:cubicBezTo>
                <a:cubicBezTo>
                  <a:pt x="1238639" y="3672"/>
                  <a:pt x="1091642" y="4345"/>
                  <a:pt x="944856" y="11017"/>
                </a:cubicBezTo>
                <a:cubicBezTo>
                  <a:pt x="929731" y="11705"/>
                  <a:pt x="915686" y="19325"/>
                  <a:pt x="900789" y="22034"/>
                </a:cubicBezTo>
                <a:cubicBezTo>
                  <a:pt x="875241" y="26679"/>
                  <a:pt x="849377" y="29379"/>
                  <a:pt x="823671" y="33051"/>
                </a:cubicBezTo>
                <a:cubicBezTo>
                  <a:pt x="812654" y="36723"/>
                  <a:pt x="801886" y="41252"/>
                  <a:pt x="790620" y="44068"/>
                </a:cubicBezTo>
                <a:cubicBezTo>
                  <a:pt x="772858" y="48508"/>
                  <a:pt x="723091" y="54653"/>
                  <a:pt x="702485" y="66101"/>
                </a:cubicBezTo>
                <a:cubicBezTo>
                  <a:pt x="679336" y="78962"/>
                  <a:pt x="661506" y="101795"/>
                  <a:pt x="636384" y="110169"/>
                </a:cubicBezTo>
                <a:cubicBezTo>
                  <a:pt x="553308" y="137861"/>
                  <a:pt x="655709" y="100506"/>
                  <a:pt x="570283" y="143219"/>
                </a:cubicBezTo>
                <a:cubicBezTo>
                  <a:pt x="559896" y="148412"/>
                  <a:pt x="548249" y="150564"/>
                  <a:pt x="537232" y="154236"/>
                </a:cubicBezTo>
                <a:cubicBezTo>
                  <a:pt x="512870" y="178598"/>
                  <a:pt x="501804" y="193985"/>
                  <a:pt x="471131" y="209321"/>
                </a:cubicBezTo>
                <a:cubicBezTo>
                  <a:pt x="460744" y="214514"/>
                  <a:pt x="449097" y="216665"/>
                  <a:pt x="438080" y="220337"/>
                </a:cubicBezTo>
                <a:cubicBezTo>
                  <a:pt x="343361" y="283485"/>
                  <a:pt x="454831" y="199400"/>
                  <a:pt x="394013" y="275422"/>
                </a:cubicBezTo>
                <a:cubicBezTo>
                  <a:pt x="385742" y="285761"/>
                  <a:pt x="371979" y="290111"/>
                  <a:pt x="360962" y="297456"/>
                </a:cubicBezTo>
                <a:lnTo>
                  <a:pt x="316895" y="363557"/>
                </a:lnTo>
                <a:lnTo>
                  <a:pt x="294861" y="396607"/>
                </a:lnTo>
                <a:cubicBezTo>
                  <a:pt x="291189" y="407624"/>
                  <a:pt x="289037" y="419271"/>
                  <a:pt x="283844" y="429658"/>
                </a:cubicBezTo>
                <a:cubicBezTo>
                  <a:pt x="268506" y="460334"/>
                  <a:pt x="253125" y="471394"/>
                  <a:pt x="228760" y="495759"/>
                </a:cubicBezTo>
                <a:cubicBezTo>
                  <a:pt x="188581" y="616297"/>
                  <a:pt x="252661" y="433720"/>
                  <a:pt x="195709" y="561860"/>
                </a:cubicBezTo>
                <a:cubicBezTo>
                  <a:pt x="186276" y="583084"/>
                  <a:pt x="181020" y="605928"/>
                  <a:pt x="173675" y="627962"/>
                </a:cubicBezTo>
                <a:lnTo>
                  <a:pt x="151642" y="694063"/>
                </a:lnTo>
                <a:cubicBezTo>
                  <a:pt x="147970" y="705080"/>
                  <a:pt x="147067" y="717451"/>
                  <a:pt x="140625" y="727113"/>
                </a:cubicBezTo>
                <a:cubicBezTo>
                  <a:pt x="133280" y="738130"/>
                  <a:pt x="123969" y="748064"/>
                  <a:pt x="118591" y="760164"/>
                </a:cubicBezTo>
                <a:lnTo>
                  <a:pt x="85540" y="859316"/>
                </a:lnTo>
                <a:lnTo>
                  <a:pt x="74524" y="892366"/>
                </a:lnTo>
                <a:lnTo>
                  <a:pt x="63507" y="925417"/>
                </a:lnTo>
                <a:cubicBezTo>
                  <a:pt x="59835" y="951123"/>
                  <a:pt x="55074" y="976697"/>
                  <a:pt x="52490" y="1002535"/>
                </a:cubicBezTo>
                <a:cubicBezTo>
                  <a:pt x="47726" y="1050178"/>
                  <a:pt x="48244" y="1098355"/>
                  <a:pt x="41473" y="1145754"/>
                </a:cubicBezTo>
                <a:cubicBezTo>
                  <a:pt x="37190" y="1175732"/>
                  <a:pt x="19439" y="1233889"/>
                  <a:pt x="19439" y="1233889"/>
                </a:cubicBezTo>
                <a:cubicBezTo>
                  <a:pt x="6066" y="1354247"/>
                  <a:pt x="0" y="1355746"/>
                  <a:pt x="19439" y="1498294"/>
                </a:cubicBezTo>
                <a:cubicBezTo>
                  <a:pt x="23051" y="1524784"/>
                  <a:pt x="34439" y="1549619"/>
                  <a:pt x="41473" y="1575412"/>
                </a:cubicBezTo>
                <a:cubicBezTo>
                  <a:pt x="45457" y="1590020"/>
                  <a:pt x="48330" y="1604921"/>
                  <a:pt x="52490" y="1619480"/>
                </a:cubicBezTo>
                <a:cubicBezTo>
                  <a:pt x="55680" y="1630646"/>
                  <a:pt x="60317" y="1641364"/>
                  <a:pt x="63507" y="1652530"/>
                </a:cubicBezTo>
                <a:cubicBezTo>
                  <a:pt x="67667" y="1667089"/>
                  <a:pt x="68560" y="1682681"/>
                  <a:pt x="74524" y="1696598"/>
                </a:cubicBezTo>
                <a:cubicBezTo>
                  <a:pt x="79740" y="1708768"/>
                  <a:pt x="90636" y="1717805"/>
                  <a:pt x="96557" y="1729648"/>
                </a:cubicBezTo>
                <a:cubicBezTo>
                  <a:pt x="101750" y="1740035"/>
                  <a:pt x="101934" y="1752547"/>
                  <a:pt x="107574" y="1762699"/>
                </a:cubicBezTo>
                <a:cubicBezTo>
                  <a:pt x="120435" y="1785848"/>
                  <a:pt x="143268" y="1803678"/>
                  <a:pt x="151642" y="1828800"/>
                </a:cubicBezTo>
                <a:cubicBezTo>
                  <a:pt x="172712" y="1892009"/>
                  <a:pt x="147570" y="1833008"/>
                  <a:pt x="195709" y="1894901"/>
                </a:cubicBezTo>
                <a:cubicBezTo>
                  <a:pt x="211967" y="1915804"/>
                  <a:pt x="217743" y="1946314"/>
                  <a:pt x="239777" y="1961003"/>
                </a:cubicBezTo>
                <a:cubicBezTo>
                  <a:pt x="321826" y="2015702"/>
                  <a:pt x="221060" y="1945405"/>
                  <a:pt x="305878" y="2016087"/>
                </a:cubicBezTo>
                <a:cubicBezTo>
                  <a:pt x="316050" y="2024563"/>
                  <a:pt x="328756" y="2029645"/>
                  <a:pt x="338928" y="2038121"/>
                </a:cubicBezTo>
                <a:cubicBezTo>
                  <a:pt x="350897" y="2048095"/>
                  <a:pt x="359681" y="2061606"/>
                  <a:pt x="371979" y="2071171"/>
                </a:cubicBezTo>
                <a:cubicBezTo>
                  <a:pt x="392882" y="2087429"/>
                  <a:pt x="416046" y="2100550"/>
                  <a:pt x="438080" y="2115239"/>
                </a:cubicBezTo>
                <a:lnTo>
                  <a:pt x="504181" y="2159306"/>
                </a:lnTo>
                <a:cubicBezTo>
                  <a:pt x="515198" y="2166651"/>
                  <a:pt x="524671" y="2177153"/>
                  <a:pt x="537232" y="2181340"/>
                </a:cubicBezTo>
                <a:cubicBezTo>
                  <a:pt x="548249" y="2185012"/>
                  <a:pt x="559896" y="2187164"/>
                  <a:pt x="570283" y="2192357"/>
                </a:cubicBezTo>
                <a:cubicBezTo>
                  <a:pt x="589435" y="2201933"/>
                  <a:pt x="607209" y="2214058"/>
                  <a:pt x="625367" y="2225407"/>
                </a:cubicBezTo>
                <a:cubicBezTo>
                  <a:pt x="636595" y="2232425"/>
                  <a:pt x="646575" y="2241519"/>
                  <a:pt x="658418" y="2247441"/>
                </a:cubicBezTo>
                <a:cubicBezTo>
                  <a:pt x="674224" y="2255344"/>
                  <a:pt x="721415" y="2265945"/>
                  <a:pt x="735536" y="2269475"/>
                </a:cubicBezTo>
                <a:cubicBezTo>
                  <a:pt x="750225" y="2276820"/>
                  <a:pt x="764508" y="2285040"/>
                  <a:pt x="779603" y="2291509"/>
                </a:cubicBezTo>
                <a:cubicBezTo>
                  <a:pt x="790277" y="2296083"/>
                  <a:pt x="802806" y="2296370"/>
                  <a:pt x="812654" y="2302525"/>
                </a:cubicBezTo>
                <a:cubicBezTo>
                  <a:pt x="832594" y="2314987"/>
                  <a:pt x="847712" y="2334269"/>
                  <a:pt x="867738" y="2346593"/>
                </a:cubicBezTo>
                <a:cubicBezTo>
                  <a:pt x="895711" y="2363807"/>
                  <a:pt x="928544" y="2372440"/>
                  <a:pt x="955873" y="2390660"/>
                </a:cubicBezTo>
                <a:cubicBezTo>
                  <a:pt x="978154" y="2405514"/>
                  <a:pt x="994282" y="2420453"/>
                  <a:pt x="1021974" y="2423711"/>
                </a:cubicBezTo>
                <a:cubicBezTo>
                  <a:pt x="1148237" y="2438566"/>
                  <a:pt x="1455999" y="2443471"/>
                  <a:pt x="1528750" y="2445745"/>
                </a:cubicBezTo>
                <a:cubicBezTo>
                  <a:pt x="1572817" y="2449417"/>
                  <a:pt x="1616732" y="2456762"/>
                  <a:pt x="1660952" y="2456762"/>
                </a:cubicBezTo>
                <a:cubicBezTo>
                  <a:pt x="1730822" y="2456762"/>
                  <a:pt x="1800475" y="2448918"/>
                  <a:pt x="1870273" y="2445745"/>
                </a:cubicBezTo>
                <a:lnTo>
                  <a:pt x="2145695" y="2434728"/>
                </a:lnTo>
                <a:cubicBezTo>
                  <a:pt x="2203869" y="2415336"/>
                  <a:pt x="2169080" y="2430154"/>
                  <a:pt x="2244846" y="2379643"/>
                </a:cubicBezTo>
                <a:lnTo>
                  <a:pt x="2277897" y="2357610"/>
                </a:lnTo>
                <a:cubicBezTo>
                  <a:pt x="2285242" y="2346593"/>
                  <a:pt x="2289592" y="2332831"/>
                  <a:pt x="2299931" y="2324559"/>
                </a:cubicBezTo>
                <a:cubicBezTo>
                  <a:pt x="2308999" y="2317305"/>
                  <a:pt x="2322594" y="2318735"/>
                  <a:pt x="2332981" y="2313542"/>
                </a:cubicBezTo>
                <a:cubicBezTo>
                  <a:pt x="2344824" y="2307621"/>
                  <a:pt x="2355015" y="2298853"/>
                  <a:pt x="2366032" y="2291509"/>
                </a:cubicBezTo>
                <a:cubicBezTo>
                  <a:pt x="2377049" y="2276820"/>
                  <a:pt x="2385359" y="2259640"/>
                  <a:pt x="2399083" y="2247441"/>
                </a:cubicBezTo>
                <a:cubicBezTo>
                  <a:pt x="2418875" y="2229848"/>
                  <a:pt x="2465184" y="2203374"/>
                  <a:pt x="2465184" y="2203374"/>
                </a:cubicBezTo>
                <a:cubicBezTo>
                  <a:pt x="2476581" y="2169184"/>
                  <a:pt x="2477815" y="2160288"/>
                  <a:pt x="2498234" y="2126256"/>
                </a:cubicBezTo>
                <a:cubicBezTo>
                  <a:pt x="2511859" y="2103548"/>
                  <a:pt x="2527613" y="2082188"/>
                  <a:pt x="2542302" y="2060154"/>
                </a:cubicBezTo>
                <a:cubicBezTo>
                  <a:pt x="2549647" y="2049137"/>
                  <a:pt x="2554974" y="2036467"/>
                  <a:pt x="2564336" y="2027104"/>
                </a:cubicBezTo>
                <a:lnTo>
                  <a:pt x="2597386" y="1994053"/>
                </a:lnTo>
                <a:cubicBezTo>
                  <a:pt x="2609746" y="1956974"/>
                  <a:pt x="2608656" y="1955053"/>
                  <a:pt x="2630437" y="1916935"/>
                </a:cubicBezTo>
                <a:cubicBezTo>
                  <a:pt x="2637006" y="1905439"/>
                  <a:pt x="2645902" y="1895380"/>
                  <a:pt x="2652471" y="1883884"/>
                </a:cubicBezTo>
                <a:cubicBezTo>
                  <a:pt x="2708381" y="1786041"/>
                  <a:pt x="2642855" y="1887290"/>
                  <a:pt x="2696538" y="1806766"/>
                </a:cubicBezTo>
                <a:cubicBezTo>
                  <a:pt x="2700210" y="1792077"/>
                  <a:pt x="2700784" y="1776242"/>
                  <a:pt x="2707555" y="1762699"/>
                </a:cubicBezTo>
                <a:cubicBezTo>
                  <a:pt x="2759286" y="1659236"/>
                  <a:pt x="2740676" y="1734980"/>
                  <a:pt x="2773656" y="1652530"/>
                </a:cubicBezTo>
                <a:cubicBezTo>
                  <a:pt x="2782282" y="1630966"/>
                  <a:pt x="2788345" y="1608463"/>
                  <a:pt x="2795690" y="1586429"/>
                </a:cubicBezTo>
                <a:cubicBezTo>
                  <a:pt x="2806189" y="1554932"/>
                  <a:pt x="2810809" y="1543889"/>
                  <a:pt x="2817724" y="1509311"/>
                </a:cubicBezTo>
                <a:cubicBezTo>
                  <a:pt x="2837113" y="1412363"/>
                  <a:pt x="2818316" y="1474483"/>
                  <a:pt x="2839757" y="1410159"/>
                </a:cubicBezTo>
                <a:cubicBezTo>
                  <a:pt x="2836085" y="1307335"/>
                  <a:pt x="2837284" y="1204221"/>
                  <a:pt x="2828740" y="1101687"/>
                </a:cubicBezTo>
                <a:cubicBezTo>
                  <a:pt x="2826225" y="1071509"/>
                  <a:pt x="2823505" y="1038748"/>
                  <a:pt x="2806707" y="1013552"/>
                </a:cubicBezTo>
                <a:lnTo>
                  <a:pt x="2762639" y="947451"/>
                </a:lnTo>
                <a:cubicBezTo>
                  <a:pt x="2758967" y="936434"/>
                  <a:pt x="2757262" y="924552"/>
                  <a:pt x="2751622" y="914400"/>
                </a:cubicBezTo>
                <a:cubicBezTo>
                  <a:pt x="2738762" y="891251"/>
                  <a:pt x="2707555" y="848299"/>
                  <a:pt x="2707555" y="848299"/>
                </a:cubicBezTo>
                <a:cubicBezTo>
                  <a:pt x="2681334" y="769637"/>
                  <a:pt x="2698404" y="801523"/>
                  <a:pt x="2663487" y="749147"/>
                </a:cubicBezTo>
                <a:cubicBezTo>
                  <a:pt x="2629797" y="648068"/>
                  <a:pt x="2686110" y="805406"/>
                  <a:pt x="2619420" y="672029"/>
                </a:cubicBezTo>
                <a:cubicBezTo>
                  <a:pt x="2592662" y="618515"/>
                  <a:pt x="2607440" y="606784"/>
                  <a:pt x="2575352" y="561860"/>
                </a:cubicBezTo>
                <a:cubicBezTo>
                  <a:pt x="2566296" y="549182"/>
                  <a:pt x="2553319" y="539827"/>
                  <a:pt x="2542302" y="528810"/>
                </a:cubicBezTo>
                <a:cubicBezTo>
                  <a:pt x="2533341" y="501928"/>
                  <a:pt x="2530609" y="484067"/>
                  <a:pt x="2509251" y="462709"/>
                </a:cubicBezTo>
                <a:cubicBezTo>
                  <a:pt x="2499889" y="453347"/>
                  <a:pt x="2486373" y="449151"/>
                  <a:pt x="2476201" y="440675"/>
                </a:cubicBezTo>
                <a:cubicBezTo>
                  <a:pt x="2433581" y="405157"/>
                  <a:pt x="2451591" y="404578"/>
                  <a:pt x="2399083" y="374574"/>
                </a:cubicBezTo>
                <a:cubicBezTo>
                  <a:pt x="2389000" y="368812"/>
                  <a:pt x="2377049" y="367229"/>
                  <a:pt x="2366032" y="363557"/>
                </a:cubicBezTo>
                <a:cubicBezTo>
                  <a:pt x="2314255" y="311780"/>
                  <a:pt x="2345947" y="339150"/>
                  <a:pt x="2266880" y="286439"/>
                </a:cubicBezTo>
                <a:lnTo>
                  <a:pt x="2200779" y="242371"/>
                </a:lnTo>
                <a:cubicBezTo>
                  <a:pt x="2189762" y="238699"/>
                  <a:pt x="2178115" y="236547"/>
                  <a:pt x="2167728" y="231354"/>
                </a:cubicBezTo>
                <a:cubicBezTo>
                  <a:pt x="2082302" y="188641"/>
                  <a:pt x="2184703" y="225996"/>
                  <a:pt x="2101627" y="198304"/>
                </a:cubicBezTo>
                <a:cubicBezTo>
                  <a:pt x="2038982" y="151319"/>
                  <a:pt x="2074977" y="171058"/>
                  <a:pt x="1991459" y="143219"/>
                </a:cubicBezTo>
                <a:lnTo>
                  <a:pt x="1958408" y="132203"/>
                </a:lnTo>
                <a:lnTo>
                  <a:pt x="1925357" y="121186"/>
                </a:lnTo>
                <a:cubicBezTo>
                  <a:pt x="1914340" y="113841"/>
                  <a:pt x="1904150" y="105073"/>
                  <a:pt x="1892307" y="99152"/>
                </a:cubicBezTo>
                <a:cubicBezTo>
                  <a:pt x="1861542" y="83769"/>
                  <a:pt x="1810557" y="81178"/>
                  <a:pt x="1782138" y="77118"/>
                </a:cubicBezTo>
                <a:cubicBezTo>
                  <a:pt x="1768705" y="72640"/>
                  <a:pt x="1694869" y="46150"/>
                  <a:pt x="1671969" y="44068"/>
                </a:cubicBezTo>
                <a:cubicBezTo>
                  <a:pt x="1646369" y="41741"/>
                  <a:pt x="1642591" y="38559"/>
                  <a:pt x="1605868" y="33051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812925" y="3425825"/>
            <a:ext cx="136525" cy="77788"/>
          </a:xfrm>
          <a:custGeom>
            <a:avLst/>
            <a:gdLst>
              <a:gd name="connsiteX0" fmla="*/ 136610 w 136610"/>
              <a:gd name="connsiteY0" fmla="*/ 0 h 77118"/>
              <a:gd name="connsiteX1" fmla="*/ 4407 w 136610"/>
              <a:gd name="connsiteY1" fmla="*/ 55084 h 77118"/>
              <a:gd name="connsiteX2" fmla="*/ 4407 w 136610"/>
              <a:gd name="connsiteY2" fmla="*/ 77118 h 77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6610" h="77118">
                <a:moveTo>
                  <a:pt x="136610" y="0"/>
                </a:moveTo>
                <a:cubicBezTo>
                  <a:pt x="133717" y="964"/>
                  <a:pt x="25087" y="27511"/>
                  <a:pt x="4407" y="55084"/>
                </a:cubicBezTo>
                <a:cubicBezTo>
                  <a:pt x="0" y="60960"/>
                  <a:pt x="4407" y="69773"/>
                  <a:pt x="4407" y="7711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828800" y="3382963"/>
            <a:ext cx="88900" cy="153987"/>
          </a:xfrm>
          <a:custGeom>
            <a:avLst/>
            <a:gdLst>
              <a:gd name="connsiteX0" fmla="*/ 0 w 88135"/>
              <a:gd name="connsiteY0" fmla="*/ 0 h 154236"/>
              <a:gd name="connsiteX1" fmla="*/ 33051 w 88135"/>
              <a:gd name="connsiteY1" fmla="*/ 44068 h 154236"/>
              <a:gd name="connsiteX2" fmla="*/ 77118 w 88135"/>
              <a:gd name="connsiteY2" fmla="*/ 143220 h 154236"/>
              <a:gd name="connsiteX3" fmla="*/ 88135 w 88135"/>
              <a:gd name="connsiteY3" fmla="*/ 154236 h 154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135" h="154236">
                <a:moveTo>
                  <a:pt x="0" y="0"/>
                </a:moveTo>
                <a:cubicBezTo>
                  <a:pt x="11017" y="14689"/>
                  <a:pt x="24839" y="27645"/>
                  <a:pt x="33051" y="44068"/>
                </a:cubicBezTo>
                <a:cubicBezTo>
                  <a:pt x="83287" y="144542"/>
                  <a:pt x="28509" y="78410"/>
                  <a:pt x="77118" y="143220"/>
                </a:cubicBezTo>
                <a:cubicBezTo>
                  <a:pt x="80234" y="147375"/>
                  <a:pt x="84463" y="150564"/>
                  <a:pt x="88135" y="15423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827213" y="3644900"/>
            <a:ext cx="146050" cy="244475"/>
          </a:xfrm>
          <a:custGeom>
            <a:avLst/>
            <a:gdLst>
              <a:gd name="connsiteX0" fmla="*/ 122625 w 146258"/>
              <a:gd name="connsiteY0" fmla="*/ 1333 h 243704"/>
              <a:gd name="connsiteX1" fmla="*/ 23473 w 146258"/>
              <a:gd name="connsiteY1" fmla="*/ 12350 h 243704"/>
              <a:gd name="connsiteX2" fmla="*/ 23473 w 146258"/>
              <a:gd name="connsiteY2" fmla="*/ 89468 h 243704"/>
              <a:gd name="connsiteX3" fmla="*/ 89574 w 146258"/>
              <a:gd name="connsiteY3" fmla="*/ 122519 h 243704"/>
              <a:gd name="connsiteX4" fmla="*/ 122625 w 146258"/>
              <a:gd name="connsiteY4" fmla="*/ 144552 h 243704"/>
              <a:gd name="connsiteX5" fmla="*/ 122625 w 146258"/>
              <a:gd name="connsiteY5" fmla="*/ 232687 h 243704"/>
              <a:gd name="connsiteX6" fmla="*/ 89574 w 146258"/>
              <a:gd name="connsiteY6" fmla="*/ 243704 h 243704"/>
              <a:gd name="connsiteX7" fmla="*/ 23473 w 146258"/>
              <a:gd name="connsiteY7" fmla="*/ 232687 h 243704"/>
              <a:gd name="connsiteX8" fmla="*/ 1439 w 146258"/>
              <a:gd name="connsiteY8" fmla="*/ 199637 h 243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58" h="243704">
                <a:moveTo>
                  <a:pt x="122625" y="1333"/>
                </a:moveTo>
                <a:cubicBezTo>
                  <a:pt x="89574" y="5005"/>
                  <a:pt x="54349" y="0"/>
                  <a:pt x="23473" y="12350"/>
                </a:cubicBezTo>
                <a:cubicBezTo>
                  <a:pt x="0" y="21739"/>
                  <a:pt x="19637" y="83713"/>
                  <a:pt x="23473" y="89468"/>
                </a:cubicBezTo>
                <a:cubicBezTo>
                  <a:pt x="39259" y="113148"/>
                  <a:pt x="67578" y="111521"/>
                  <a:pt x="89574" y="122519"/>
                </a:cubicBezTo>
                <a:cubicBezTo>
                  <a:pt x="101417" y="128440"/>
                  <a:pt x="111608" y="137208"/>
                  <a:pt x="122625" y="144552"/>
                </a:cubicBezTo>
                <a:cubicBezTo>
                  <a:pt x="133149" y="176128"/>
                  <a:pt x="146258" y="197237"/>
                  <a:pt x="122625" y="232687"/>
                </a:cubicBezTo>
                <a:cubicBezTo>
                  <a:pt x="116183" y="242350"/>
                  <a:pt x="100591" y="240032"/>
                  <a:pt x="89574" y="243704"/>
                </a:cubicBezTo>
                <a:cubicBezTo>
                  <a:pt x="67540" y="240032"/>
                  <a:pt x="43452" y="242677"/>
                  <a:pt x="23473" y="232687"/>
                </a:cubicBezTo>
                <a:cubicBezTo>
                  <a:pt x="11630" y="226766"/>
                  <a:pt x="1439" y="199637"/>
                  <a:pt x="1439" y="199637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1884363" y="3470275"/>
            <a:ext cx="1498600" cy="49213"/>
          </a:xfrm>
          <a:custGeom>
            <a:avLst/>
            <a:gdLst>
              <a:gd name="connsiteX0" fmla="*/ 0 w 1498294"/>
              <a:gd name="connsiteY0" fmla="*/ 0 h 48963"/>
              <a:gd name="connsiteX1" fmla="*/ 275422 w 1498294"/>
              <a:gd name="connsiteY1" fmla="*/ 11017 h 48963"/>
              <a:gd name="connsiteX2" fmla="*/ 374574 w 1498294"/>
              <a:gd name="connsiteY2" fmla="*/ 22034 h 48963"/>
              <a:gd name="connsiteX3" fmla="*/ 572877 w 1498294"/>
              <a:gd name="connsiteY3" fmla="*/ 33051 h 48963"/>
              <a:gd name="connsiteX4" fmla="*/ 1498294 w 1498294"/>
              <a:gd name="connsiteY4" fmla="*/ 44068 h 48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8294" h="48963">
                <a:moveTo>
                  <a:pt x="0" y="0"/>
                </a:moveTo>
                <a:lnTo>
                  <a:pt x="275422" y="11017"/>
                </a:lnTo>
                <a:cubicBezTo>
                  <a:pt x="308619" y="12970"/>
                  <a:pt x="341411" y="19577"/>
                  <a:pt x="374574" y="22034"/>
                </a:cubicBezTo>
                <a:cubicBezTo>
                  <a:pt x="440596" y="26925"/>
                  <a:pt x="506719" y="30601"/>
                  <a:pt x="572877" y="33051"/>
                </a:cubicBezTo>
                <a:cubicBezTo>
                  <a:pt x="1002484" y="48963"/>
                  <a:pt x="1028095" y="44068"/>
                  <a:pt x="1498294" y="4406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260725" y="1585913"/>
            <a:ext cx="134938" cy="3746500"/>
          </a:xfrm>
          <a:custGeom>
            <a:avLst/>
            <a:gdLst>
              <a:gd name="connsiteX0" fmla="*/ 55084 w 134473"/>
              <a:gd name="connsiteY0" fmla="*/ 0 h 3745735"/>
              <a:gd name="connsiteX1" fmla="*/ 44067 w 134473"/>
              <a:gd name="connsiteY1" fmla="*/ 44067 h 3745735"/>
              <a:gd name="connsiteX2" fmla="*/ 22034 w 134473"/>
              <a:gd name="connsiteY2" fmla="*/ 110169 h 3745735"/>
              <a:gd name="connsiteX3" fmla="*/ 11017 w 134473"/>
              <a:gd name="connsiteY3" fmla="*/ 187287 h 3745735"/>
              <a:gd name="connsiteX4" fmla="*/ 0 w 134473"/>
              <a:gd name="connsiteY4" fmla="*/ 253388 h 3745735"/>
              <a:gd name="connsiteX5" fmla="*/ 11017 w 134473"/>
              <a:gd name="connsiteY5" fmla="*/ 605928 h 3745735"/>
              <a:gd name="connsiteX6" fmla="*/ 33050 w 134473"/>
              <a:gd name="connsiteY6" fmla="*/ 760164 h 3745735"/>
              <a:gd name="connsiteX7" fmla="*/ 55084 w 134473"/>
              <a:gd name="connsiteY7" fmla="*/ 925417 h 3745735"/>
              <a:gd name="connsiteX8" fmla="*/ 66101 w 134473"/>
              <a:gd name="connsiteY8" fmla="*/ 958467 h 3745735"/>
              <a:gd name="connsiteX9" fmla="*/ 77118 w 134473"/>
              <a:gd name="connsiteY9" fmla="*/ 1035585 h 3745735"/>
              <a:gd name="connsiteX10" fmla="*/ 88135 w 134473"/>
              <a:gd name="connsiteY10" fmla="*/ 1090670 h 3745735"/>
              <a:gd name="connsiteX11" fmla="*/ 110168 w 134473"/>
              <a:gd name="connsiteY11" fmla="*/ 1299990 h 3745735"/>
              <a:gd name="connsiteX12" fmla="*/ 121185 w 134473"/>
              <a:gd name="connsiteY12" fmla="*/ 1377108 h 3745735"/>
              <a:gd name="connsiteX13" fmla="*/ 132202 w 134473"/>
              <a:gd name="connsiteY13" fmla="*/ 1729648 h 3745735"/>
              <a:gd name="connsiteX14" fmla="*/ 121185 w 134473"/>
              <a:gd name="connsiteY14" fmla="*/ 1972019 h 3745735"/>
              <a:gd name="connsiteX15" fmla="*/ 110168 w 134473"/>
              <a:gd name="connsiteY15" fmla="*/ 2060154 h 3745735"/>
              <a:gd name="connsiteX16" fmla="*/ 99152 w 134473"/>
              <a:gd name="connsiteY16" fmla="*/ 2192357 h 3745735"/>
              <a:gd name="connsiteX17" fmla="*/ 110168 w 134473"/>
              <a:gd name="connsiteY17" fmla="*/ 2666082 h 3745735"/>
              <a:gd name="connsiteX18" fmla="*/ 132202 w 134473"/>
              <a:gd name="connsiteY18" fmla="*/ 3227942 h 3745735"/>
              <a:gd name="connsiteX19" fmla="*/ 132202 w 134473"/>
              <a:gd name="connsiteY19" fmla="*/ 3745735 h 3745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34473" h="3745735">
                <a:moveTo>
                  <a:pt x="55084" y="0"/>
                </a:moveTo>
                <a:cubicBezTo>
                  <a:pt x="51412" y="14689"/>
                  <a:pt x="48418" y="29564"/>
                  <a:pt x="44067" y="44067"/>
                </a:cubicBezTo>
                <a:cubicBezTo>
                  <a:pt x="37393" y="66313"/>
                  <a:pt x="22034" y="110169"/>
                  <a:pt x="22034" y="110169"/>
                </a:cubicBezTo>
                <a:cubicBezTo>
                  <a:pt x="18362" y="135875"/>
                  <a:pt x="14966" y="161622"/>
                  <a:pt x="11017" y="187287"/>
                </a:cubicBezTo>
                <a:cubicBezTo>
                  <a:pt x="7620" y="209365"/>
                  <a:pt x="0" y="231050"/>
                  <a:pt x="0" y="253388"/>
                </a:cubicBezTo>
                <a:cubicBezTo>
                  <a:pt x="0" y="370959"/>
                  <a:pt x="5146" y="488504"/>
                  <a:pt x="11017" y="605928"/>
                </a:cubicBezTo>
                <a:cubicBezTo>
                  <a:pt x="14094" y="667470"/>
                  <a:pt x="25248" y="701645"/>
                  <a:pt x="33050" y="760164"/>
                </a:cubicBezTo>
                <a:cubicBezTo>
                  <a:pt x="41005" y="819828"/>
                  <a:pt x="42314" y="867953"/>
                  <a:pt x="55084" y="925417"/>
                </a:cubicBezTo>
                <a:cubicBezTo>
                  <a:pt x="57603" y="936753"/>
                  <a:pt x="62429" y="947450"/>
                  <a:pt x="66101" y="958467"/>
                </a:cubicBezTo>
                <a:cubicBezTo>
                  <a:pt x="69773" y="984173"/>
                  <a:pt x="72849" y="1009971"/>
                  <a:pt x="77118" y="1035585"/>
                </a:cubicBezTo>
                <a:cubicBezTo>
                  <a:pt x="80196" y="1054056"/>
                  <a:pt x="85288" y="1072162"/>
                  <a:pt x="88135" y="1090670"/>
                </a:cubicBezTo>
                <a:cubicBezTo>
                  <a:pt x="102555" y="1184398"/>
                  <a:pt x="98703" y="1196798"/>
                  <a:pt x="110168" y="1299990"/>
                </a:cubicBezTo>
                <a:cubicBezTo>
                  <a:pt x="113035" y="1325798"/>
                  <a:pt x="117513" y="1351402"/>
                  <a:pt x="121185" y="1377108"/>
                </a:cubicBezTo>
                <a:cubicBezTo>
                  <a:pt x="124857" y="1494621"/>
                  <a:pt x="132202" y="1612077"/>
                  <a:pt x="132202" y="1729648"/>
                </a:cubicBezTo>
                <a:cubicBezTo>
                  <a:pt x="132202" y="1810522"/>
                  <a:pt x="126565" y="1891324"/>
                  <a:pt x="121185" y="1972019"/>
                </a:cubicBezTo>
                <a:cubicBezTo>
                  <a:pt x="119216" y="2001560"/>
                  <a:pt x="113114" y="2030694"/>
                  <a:pt x="110168" y="2060154"/>
                </a:cubicBezTo>
                <a:cubicBezTo>
                  <a:pt x="105768" y="2104155"/>
                  <a:pt x="102824" y="2148289"/>
                  <a:pt x="99152" y="2192357"/>
                </a:cubicBezTo>
                <a:cubicBezTo>
                  <a:pt x="102824" y="2350265"/>
                  <a:pt x="105310" y="2508206"/>
                  <a:pt x="110168" y="2666082"/>
                </a:cubicBezTo>
                <a:cubicBezTo>
                  <a:pt x="118532" y="2937907"/>
                  <a:pt x="128270" y="2929078"/>
                  <a:pt x="132202" y="3227942"/>
                </a:cubicBezTo>
                <a:cubicBezTo>
                  <a:pt x="134473" y="3400525"/>
                  <a:pt x="132202" y="3573137"/>
                  <a:pt x="132202" y="3745735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3360738" y="1552575"/>
            <a:ext cx="165100" cy="290513"/>
          </a:xfrm>
          <a:custGeom>
            <a:avLst/>
            <a:gdLst>
              <a:gd name="connsiteX0" fmla="*/ 0 w 165253"/>
              <a:gd name="connsiteY0" fmla="*/ 287035 h 289587"/>
              <a:gd name="connsiteX1" fmla="*/ 33050 w 165253"/>
              <a:gd name="connsiteY1" fmla="*/ 231951 h 289587"/>
              <a:gd name="connsiteX2" fmla="*/ 55084 w 165253"/>
              <a:gd name="connsiteY2" fmla="*/ 165849 h 289587"/>
              <a:gd name="connsiteX3" fmla="*/ 99151 w 165253"/>
              <a:gd name="connsiteY3" fmla="*/ 99748 h 289587"/>
              <a:gd name="connsiteX4" fmla="*/ 121185 w 165253"/>
              <a:gd name="connsiteY4" fmla="*/ 66698 h 289587"/>
              <a:gd name="connsiteX5" fmla="*/ 154236 w 165253"/>
              <a:gd name="connsiteY5" fmla="*/ 44664 h 289587"/>
              <a:gd name="connsiteX6" fmla="*/ 165253 w 165253"/>
              <a:gd name="connsiteY6" fmla="*/ 11613 h 289587"/>
              <a:gd name="connsiteX7" fmla="*/ 154236 w 165253"/>
              <a:gd name="connsiteY7" fmla="*/ 55681 h 289587"/>
              <a:gd name="connsiteX8" fmla="*/ 132202 w 165253"/>
              <a:gd name="connsiteY8" fmla="*/ 121782 h 289587"/>
              <a:gd name="connsiteX9" fmla="*/ 110168 w 165253"/>
              <a:gd name="connsiteY9" fmla="*/ 187883 h 289587"/>
              <a:gd name="connsiteX10" fmla="*/ 99151 w 165253"/>
              <a:gd name="connsiteY10" fmla="*/ 220934 h 289587"/>
              <a:gd name="connsiteX11" fmla="*/ 66101 w 165253"/>
              <a:gd name="connsiteY11" fmla="*/ 231951 h 289587"/>
              <a:gd name="connsiteX12" fmla="*/ 55084 w 165253"/>
              <a:gd name="connsiteY12" fmla="*/ 265001 h 289587"/>
              <a:gd name="connsiteX13" fmla="*/ 132202 w 165253"/>
              <a:gd name="connsiteY13" fmla="*/ 265001 h 289587"/>
              <a:gd name="connsiteX14" fmla="*/ 165253 w 165253"/>
              <a:gd name="connsiteY14" fmla="*/ 231951 h 289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65253" h="289587">
                <a:moveTo>
                  <a:pt x="0" y="287035"/>
                </a:moveTo>
                <a:cubicBezTo>
                  <a:pt x="11017" y="268674"/>
                  <a:pt x="24189" y="251444"/>
                  <a:pt x="33050" y="231951"/>
                </a:cubicBezTo>
                <a:cubicBezTo>
                  <a:pt x="42661" y="210807"/>
                  <a:pt x="42201" y="185174"/>
                  <a:pt x="55084" y="165849"/>
                </a:cubicBezTo>
                <a:lnTo>
                  <a:pt x="99151" y="99748"/>
                </a:lnTo>
                <a:cubicBezTo>
                  <a:pt x="106496" y="88731"/>
                  <a:pt x="110168" y="74043"/>
                  <a:pt x="121185" y="66698"/>
                </a:cubicBezTo>
                <a:lnTo>
                  <a:pt x="154236" y="44664"/>
                </a:lnTo>
                <a:cubicBezTo>
                  <a:pt x="157908" y="33647"/>
                  <a:pt x="165253" y="0"/>
                  <a:pt x="165253" y="11613"/>
                </a:cubicBezTo>
                <a:cubicBezTo>
                  <a:pt x="165253" y="26754"/>
                  <a:pt x="158587" y="41178"/>
                  <a:pt x="154236" y="55681"/>
                </a:cubicBezTo>
                <a:cubicBezTo>
                  <a:pt x="147562" y="77927"/>
                  <a:pt x="139547" y="99748"/>
                  <a:pt x="132202" y="121782"/>
                </a:cubicBezTo>
                <a:lnTo>
                  <a:pt x="110168" y="187883"/>
                </a:lnTo>
                <a:cubicBezTo>
                  <a:pt x="106496" y="198900"/>
                  <a:pt x="110168" y="217262"/>
                  <a:pt x="99151" y="220934"/>
                </a:cubicBezTo>
                <a:lnTo>
                  <a:pt x="66101" y="231951"/>
                </a:lnTo>
                <a:cubicBezTo>
                  <a:pt x="62429" y="242968"/>
                  <a:pt x="49891" y="254614"/>
                  <a:pt x="55084" y="265001"/>
                </a:cubicBezTo>
                <a:cubicBezTo>
                  <a:pt x="67377" y="289587"/>
                  <a:pt x="122661" y="267386"/>
                  <a:pt x="132202" y="265001"/>
                </a:cubicBezTo>
                <a:cubicBezTo>
                  <a:pt x="156273" y="228895"/>
                  <a:pt x="140995" y="231951"/>
                  <a:pt x="165253" y="23195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492500" y="3392488"/>
            <a:ext cx="0" cy="265112"/>
          </a:xfrm>
          <a:custGeom>
            <a:avLst/>
            <a:gdLst>
              <a:gd name="connsiteX0" fmla="*/ 0 w 0"/>
              <a:gd name="connsiteY0" fmla="*/ 0 h 264405"/>
              <a:gd name="connsiteX1" fmla="*/ 0 w 0"/>
              <a:gd name="connsiteY1" fmla="*/ 264405 h 264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64405">
                <a:moveTo>
                  <a:pt x="0" y="0"/>
                </a:moveTo>
                <a:lnTo>
                  <a:pt x="0" y="264405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414713" y="3392488"/>
            <a:ext cx="198437" cy="12700"/>
          </a:xfrm>
          <a:custGeom>
            <a:avLst/>
            <a:gdLst>
              <a:gd name="connsiteX0" fmla="*/ 0 w 198304"/>
              <a:gd name="connsiteY0" fmla="*/ 0 h 12425"/>
              <a:gd name="connsiteX1" fmla="*/ 198304 w 198304"/>
              <a:gd name="connsiteY1" fmla="*/ 11017 h 1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8304" h="12425">
                <a:moveTo>
                  <a:pt x="0" y="0"/>
                </a:moveTo>
                <a:cubicBezTo>
                  <a:pt x="161527" y="12425"/>
                  <a:pt x="95338" y="11017"/>
                  <a:pt x="198304" y="11017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963863" y="3124200"/>
            <a:ext cx="428625" cy="379413"/>
          </a:xfrm>
          <a:custGeom>
            <a:avLst/>
            <a:gdLst>
              <a:gd name="connsiteX0" fmla="*/ 0 w 429658"/>
              <a:gd name="connsiteY0" fmla="*/ 378648 h 378648"/>
              <a:gd name="connsiteX1" fmla="*/ 33051 w 429658"/>
              <a:gd name="connsiteY1" fmla="*/ 257462 h 378648"/>
              <a:gd name="connsiteX2" fmla="*/ 44068 w 429658"/>
              <a:gd name="connsiteY2" fmla="*/ 224412 h 378648"/>
              <a:gd name="connsiteX3" fmla="*/ 77118 w 429658"/>
              <a:gd name="connsiteY3" fmla="*/ 202378 h 378648"/>
              <a:gd name="connsiteX4" fmla="*/ 143220 w 429658"/>
              <a:gd name="connsiteY4" fmla="*/ 136277 h 378648"/>
              <a:gd name="connsiteX5" fmla="*/ 209321 w 429658"/>
              <a:gd name="connsiteY5" fmla="*/ 92209 h 378648"/>
              <a:gd name="connsiteX6" fmla="*/ 308473 w 429658"/>
              <a:gd name="connsiteY6" fmla="*/ 48142 h 378648"/>
              <a:gd name="connsiteX7" fmla="*/ 341523 w 429658"/>
              <a:gd name="connsiteY7" fmla="*/ 37125 h 378648"/>
              <a:gd name="connsiteX8" fmla="*/ 374574 w 429658"/>
              <a:gd name="connsiteY8" fmla="*/ 26108 h 378648"/>
              <a:gd name="connsiteX9" fmla="*/ 429658 w 429658"/>
              <a:gd name="connsiteY9" fmla="*/ 4074 h 378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9658" h="378648">
                <a:moveTo>
                  <a:pt x="0" y="378648"/>
                </a:moveTo>
                <a:cubicBezTo>
                  <a:pt x="15572" y="300791"/>
                  <a:pt x="5096" y="341326"/>
                  <a:pt x="33051" y="257462"/>
                </a:cubicBezTo>
                <a:cubicBezTo>
                  <a:pt x="36723" y="246445"/>
                  <a:pt x="34406" y="230854"/>
                  <a:pt x="44068" y="224412"/>
                </a:cubicBezTo>
                <a:cubicBezTo>
                  <a:pt x="55085" y="217067"/>
                  <a:pt x="67222" y="211175"/>
                  <a:pt x="77118" y="202378"/>
                </a:cubicBezTo>
                <a:cubicBezTo>
                  <a:pt x="100408" y="181676"/>
                  <a:pt x="117293" y="153562"/>
                  <a:pt x="143220" y="136277"/>
                </a:cubicBezTo>
                <a:lnTo>
                  <a:pt x="209321" y="92209"/>
                </a:lnTo>
                <a:cubicBezTo>
                  <a:pt x="261695" y="57293"/>
                  <a:pt x="229813" y="74362"/>
                  <a:pt x="308473" y="48142"/>
                </a:cubicBezTo>
                <a:lnTo>
                  <a:pt x="341523" y="37125"/>
                </a:lnTo>
                <a:lnTo>
                  <a:pt x="374574" y="26108"/>
                </a:lnTo>
                <a:cubicBezTo>
                  <a:pt x="413735" y="0"/>
                  <a:pt x="394383" y="4074"/>
                  <a:pt x="429658" y="4074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238500" y="3392488"/>
            <a:ext cx="11113" cy="11112"/>
          </a:xfrm>
          <a:custGeom>
            <a:avLst/>
            <a:gdLst>
              <a:gd name="connsiteX0" fmla="*/ 0 w 11017"/>
              <a:gd name="connsiteY0" fmla="*/ 0 h 11017"/>
              <a:gd name="connsiteX1" fmla="*/ 11017 w 11017"/>
              <a:gd name="connsiteY1" fmla="*/ 11017 h 1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17" h="11017">
                <a:moveTo>
                  <a:pt x="0" y="0"/>
                </a:moveTo>
                <a:lnTo>
                  <a:pt x="11017" y="110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000875" y="3668713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 useBgFill="1">
        <p:nvSpPr>
          <p:cNvPr id="21" name="Elipsa 20"/>
          <p:cNvSpPr/>
          <p:nvPr/>
        </p:nvSpPr>
        <p:spPr>
          <a:xfrm>
            <a:off x="5072063" y="3714750"/>
            <a:ext cx="2571750" cy="2571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 rot="16200000" flipH="1">
            <a:off x="5894388" y="4668838"/>
            <a:ext cx="3500437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6286500" y="4954588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 flipH="1" flipV="1">
            <a:off x="6286500" y="4954588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6357938" y="5006975"/>
            <a:ext cx="1295400" cy="9525"/>
          </a:xfrm>
          <a:prstGeom prst="line">
            <a:avLst/>
          </a:prstGeom>
          <a:ln w="158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715250" y="3240088"/>
            <a:ext cx="357188" cy="36988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15250" y="4740275"/>
            <a:ext cx="357188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15063" y="5143500"/>
            <a:ext cx="357187" cy="3698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</a:p>
        </p:txBody>
      </p:sp>
      <p:sp>
        <p:nvSpPr>
          <p:cNvPr id="29" name="Volný tvar 28"/>
          <p:cNvSpPr/>
          <p:nvPr/>
        </p:nvSpPr>
        <p:spPr>
          <a:xfrm>
            <a:off x="2270125" y="1762125"/>
            <a:ext cx="341313" cy="363538"/>
          </a:xfrm>
          <a:custGeom>
            <a:avLst/>
            <a:gdLst>
              <a:gd name="connsiteX0" fmla="*/ 0 w 341523"/>
              <a:gd name="connsiteY0" fmla="*/ 363929 h 364009"/>
              <a:gd name="connsiteX1" fmla="*/ 99152 w 341523"/>
              <a:gd name="connsiteY1" fmla="*/ 330879 h 364009"/>
              <a:gd name="connsiteX2" fmla="*/ 165253 w 341523"/>
              <a:gd name="connsiteY2" fmla="*/ 297828 h 364009"/>
              <a:gd name="connsiteX3" fmla="*/ 198303 w 341523"/>
              <a:gd name="connsiteY3" fmla="*/ 264778 h 364009"/>
              <a:gd name="connsiteX4" fmla="*/ 231354 w 341523"/>
              <a:gd name="connsiteY4" fmla="*/ 242744 h 364009"/>
              <a:gd name="connsiteX5" fmla="*/ 275421 w 341523"/>
              <a:gd name="connsiteY5" fmla="*/ 176643 h 364009"/>
              <a:gd name="connsiteX6" fmla="*/ 297455 w 341523"/>
              <a:gd name="connsiteY6" fmla="*/ 143592 h 364009"/>
              <a:gd name="connsiteX7" fmla="*/ 319489 w 341523"/>
              <a:gd name="connsiteY7" fmla="*/ 77491 h 364009"/>
              <a:gd name="connsiteX8" fmla="*/ 242371 w 341523"/>
              <a:gd name="connsiteY8" fmla="*/ 55457 h 364009"/>
              <a:gd name="connsiteX9" fmla="*/ 220337 w 341523"/>
              <a:gd name="connsiteY9" fmla="*/ 121558 h 364009"/>
              <a:gd name="connsiteX10" fmla="*/ 231354 w 341523"/>
              <a:gd name="connsiteY10" fmla="*/ 341896 h 364009"/>
              <a:gd name="connsiteX11" fmla="*/ 242371 w 341523"/>
              <a:gd name="connsiteY11" fmla="*/ 275794 h 364009"/>
              <a:gd name="connsiteX12" fmla="*/ 275421 w 341523"/>
              <a:gd name="connsiteY12" fmla="*/ 253761 h 364009"/>
              <a:gd name="connsiteX13" fmla="*/ 297455 w 341523"/>
              <a:gd name="connsiteY13" fmla="*/ 286811 h 364009"/>
              <a:gd name="connsiteX14" fmla="*/ 264405 w 341523"/>
              <a:gd name="connsiteY14" fmla="*/ 308845 h 364009"/>
              <a:gd name="connsiteX15" fmla="*/ 308472 w 341523"/>
              <a:gd name="connsiteY15" fmla="*/ 363929 h 364009"/>
              <a:gd name="connsiteX16" fmla="*/ 341523 w 341523"/>
              <a:gd name="connsiteY16" fmla="*/ 330879 h 364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1523" h="364009">
                <a:moveTo>
                  <a:pt x="0" y="363929"/>
                </a:moveTo>
                <a:cubicBezTo>
                  <a:pt x="49137" y="351646"/>
                  <a:pt x="48446" y="353927"/>
                  <a:pt x="99152" y="330879"/>
                </a:cubicBezTo>
                <a:cubicBezTo>
                  <a:pt x="121578" y="320685"/>
                  <a:pt x="144756" y="311493"/>
                  <a:pt x="165253" y="297828"/>
                </a:cubicBezTo>
                <a:cubicBezTo>
                  <a:pt x="178216" y="289186"/>
                  <a:pt x="186334" y="274752"/>
                  <a:pt x="198303" y="264778"/>
                </a:cubicBezTo>
                <a:cubicBezTo>
                  <a:pt x="208475" y="256301"/>
                  <a:pt x="220337" y="250089"/>
                  <a:pt x="231354" y="242744"/>
                </a:cubicBezTo>
                <a:lnTo>
                  <a:pt x="275421" y="176643"/>
                </a:lnTo>
                <a:cubicBezTo>
                  <a:pt x="282766" y="165626"/>
                  <a:pt x="293268" y="156153"/>
                  <a:pt x="297455" y="143592"/>
                </a:cubicBezTo>
                <a:lnTo>
                  <a:pt x="319489" y="77491"/>
                </a:lnTo>
                <a:cubicBezTo>
                  <a:pt x="308779" y="45360"/>
                  <a:pt x="305750" y="0"/>
                  <a:pt x="242371" y="55457"/>
                </a:cubicBezTo>
                <a:cubicBezTo>
                  <a:pt x="224892" y="70751"/>
                  <a:pt x="220337" y="121558"/>
                  <a:pt x="220337" y="121558"/>
                </a:cubicBezTo>
                <a:cubicBezTo>
                  <a:pt x="224009" y="195004"/>
                  <a:pt x="220954" y="269097"/>
                  <a:pt x="231354" y="341896"/>
                </a:cubicBezTo>
                <a:cubicBezTo>
                  <a:pt x="234513" y="364009"/>
                  <a:pt x="232381" y="295774"/>
                  <a:pt x="242371" y="275794"/>
                </a:cubicBezTo>
                <a:cubicBezTo>
                  <a:pt x="248292" y="263951"/>
                  <a:pt x="264404" y="261105"/>
                  <a:pt x="275421" y="253761"/>
                </a:cubicBezTo>
                <a:cubicBezTo>
                  <a:pt x="282766" y="264778"/>
                  <a:pt x="300051" y="273828"/>
                  <a:pt x="297455" y="286811"/>
                </a:cubicBezTo>
                <a:cubicBezTo>
                  <a:pt x="294859" y="299794"/>
                  <a:pt x="269322" y="296551"/>
                  <a:pt x="264405" y="308845"/>
                </a:cubicBezTo>
                <a:cubicBezTo>
                  <a:pt x="253201" y="336854"/>
                  <a:pt x="295866" y="355525"/>
                  <a:pt x="308472" y="363929"/>
                </a:cubicBezTo>
                <a:cubicBezTo>
                  <a:pt x="332543" y="327823"/>
                  <a:pt x="317265" y="330879"/>
                  <a:pt x="341523" y="33087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Konstrukční úlohy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42938"/>
            <a:ext cx="9144000" cy="571500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Narýsuj přímku </a:t>
            </a:r>
            <a:r>
              <a:rPr lang="cs-CZ" sz="2800" u="sng" dirty="0" smtClean="0"/>
              <a:t>p</a:t>
            </a:r>
            <a:r>
              <a:rPr lang="cs-CZ" sz="2800" dirty="0" smtClean="0"/>
              <a:t> a bod S tak, aby vzdálenost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bodu S od přímky </a:t>
            </a:r>
            <a:r>
              <a:rPr lang="cs-CZ" sz="2800" u="sng" dirty="0" smtClean="0"/>
              <a:t>p</a:t>
            </a:r>
            <a:r>
              <a:rPr lang="cs-CZ" sz="2800" dirty="0" smtClean="0"/>
              <a:t> byly 4 cm.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  Sestroj kružnici k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( S, 4 cm), 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( S, 3,5 cm),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  k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( S, 4,5 cm). Urči vzájemnou polohu kružnic a přímky </a:t>
            </a:r>
            <a:r>
              <a:rPr lang="cs-CZ" sz="2800" u="sng" dirty="0" smtClean="0"/>
              <a:t>p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2"/>
              <a:defRPr/>
            </a:pPr>
            <a:r>
              <a:rPr lang="cs-CZ" sz="2800" dirty="0" smtClean="0"/>
              <a:t>Sestroj kružnici k( S, 3 cm) a její průměr CD.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Sestroj tečny kružnice </a:t>
            </a:r>
            <a:r>
              <a:rPr lang="cs-CZ" sz="2800" u="sng" dirty="0" smtClean="0"/>
              <a:t>k</a:t>
            </a:r>
            <a:r>
              <a:rPr lang="cs-CZ" sz="2800" dirty="0" smtClean="0"/>
              <a:t> s body dotyku C, D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Urči vzájemnou polohu tečen.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3. Narýsuj kružnici k (S, 3 cm). Zvol na ní bod M. Sestroj všechny tětivy MN, pro které platí  I MN I = 5cm.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Anotace:</a:t>
            </a:r>
          </a:p>
          <a:p>
            <a:pPr marL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Tato prezentace slouží k výkladu vzájemné polohy kružnice a přímky. Zavedou se pojmy tečna, sečna a vnější přímka. Obsahuje také konstrukci tečny se zápisem konstrukce. Na závěr jsou zadané tři konstrukční úlohy , které řeší žáci samostatně. 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Použité zdroje: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Odvárko Oldřich- Kadleček Jiří:  Matematika pro 8. Ročník ZŠ  3.díl , </a:t>
            </a:r>
            <a:r>
              <a:rPr lang="cs-CZ" sz="2400"/>
              <a:t>1.vydání </a:t>
            </a:r>
            <a:r>
              <a:rPr lang="cs-CZ" sz="2400" smtClean="0"/>
              <a:t>2000,  </a:t>
            </a:r>
            <a:r>
              <a:rPr lang="cs-CZ" sz="2400" dirty="0"/>
              <a:t>Prometheus, počet stran 79, ISBN 80-7196-183-3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462</Words>
  <Application>Microsoft Office PowerPoint</Application>
  <PresentationFormat>On-screen Show (4:3)</PresentationFormat>
  <Paragraphs>158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Calibri</vt:lpstr>
      <vt:lpstr>Arial</vt:lpstr>
      <vt:lpstr>Motiv sady Office</vt:lpstr>
      <vt:lpstr>KRUŽNICE A PŘÍMKA</vt:lpstr>
      <vt:lpstr>Snímek 2</vt:lpstr>
      <vt:lpstr>KRUŽNICE A PŘÍMKA</vt:lpstr>
      <vt:lpstr>Snímek 4</vt:lpstr>
      <vt:lpstr>Snímek 5</vt:lpstr>
      <vt:lpstr>Snímek 6</vt:lpstr>
      <vt:lpstr>Vnější přímka</vt:lpstr>
      <vt:lpstr>Tečna </vt:lpstr>
      <vt:lpstr>Sečna </vt:lpstr>
      <vt:lpstr>Snímek 10</vt:lpstr>
      <vt:lpstr>Snímek 11</vt:lpstr>
      <vt:lpstr>Snímek 12</vt:lpstr>
      <vt:lpstr>Konstrukční úlohy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PŘÍMKA</dc:title>
  <dc:creator>Vaclav</dc:creator>
  <cp:lastModifiedBy>DUM</cp:lastModifiedBy>
  <cp:revision>76</cp:revision>
  <dcterms:created xsi:type="dcterms:W3CDTF">2011-11-24T18:48:26Z</dcterms:created>
  <dcterms:modified xsi:type="dcterms:W3CDTF">2012-03-02T19:54:18Z</dcterms:modified>
</cp:coreProperties>
</file>