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7" r:id="rId5"/>
    <p:sldId id="265" r:id="rId6"/>
    <p:sldId id="258" r:id="rId7"/>
    <p:sldId id="262" r:id="rId8"/>
    <p:sldId id="263" r:id="rId9"/>
    <p:sldId id="266" r:id="rId10"/>
    <p:sldId id="259" r:id="rId11"/>
    <p:sldId id="260" r:id="rId12"/>
    <p:sldId id="261" r:id="rId13"/>
    <p:sldId id="264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41257-C456-4712-BD15-758F98F9641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517B4-2477-4920-ACC2-44B89CAB7E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DVĚ KRUŽNICE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VY_32_INOVACE_01_C_9_Dvě </a:t>
            </a:r>
            <a:r>
              <a:rPr lang="cs-CZ" sz="2000" dirty="0" smtClean="0">
                <a:solidFill>
                  <a:schemeClr val="tx1"/>
                </a:solidFill>
              </a:rPr>
              <a:t>kružnice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7.12.2011</a:t>
                      </a:r>
                    </a:p>
                    <a:p>
                      <a:r>
                        <a:rPr lang="cs-CZ" dirty="0" smtClean="0"/>
                        <a:t>8.12.2011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8.B</a:t>
                      </a:r>
                    </a:p>
                    <a:p>
                      <a:r>
                        <a:rPr lang="cs-CZ" dirty="0" smtClean="0"/>
                        <a:t>8.A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Dvě</a:t>
                      </a:r>
                      <a:r>
                        <a:rPr lang="cs-CZ" baseline="0" dirty="0" smtClean="0"/>
                        <a:t> kružnice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Středná, vnitřní a vnější dotyk, soustředné</a:t>
                      </a:r>
                      <a:r>
                        <a:rPr lang="cs-CZ" baseline="0" dirty="0" smtClean="0"/>
                        <a:t> kružnice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143116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VZÁJEMNÁ POLOHA DVOU KRUŽNIC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428604"/>
            <a:ext cx="8229600" cy="576899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Základní pojmy: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Kružnice k</a:t>
            </a:r>
            <a:r>
              <a:rPr lang="cs-CZ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00B050"/>
                </a:solidFill>
              </a:rPr>
              <a:t> 		Kružnice k</a:t>
            </a:r>
            <a:r>
              <a:rPr lang="cs-CZ" baseline="-25000" dirty="0">
                <a:solidFill>
                  <a:srgbClr val="00B050"/>
                </a:solidFill>
              </a:rPr>
              <a:t>2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r>
              <a:rPr lang="cs-CZ" dirty="0" smtClean="0"/>
              <a:t> (S</a:t>
            </a:r>
            <a:r>
              <a:rPr lang="cs-CZ" baseline="-25000" dirty="0" smtClean="0"/>
              <a:t>1, </a:t>
            </a:r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r>
              <a:rPr lang="cs-CZ" dirty="0" smtClean="0"/>
              <a:t>= 4 cm)		k</a:t>
            </a:r>
            <a:r>
              <a:rPr lang="cs-CZ" baseline="-25000" dirty="0"/>
              <a:t>2</a:t>
            </a:r>
            <a:r>
              <a:rPr lang="cs-CZ" dirty="0" smtClean="0"/>
              <a:t> (S</a:t>
            </a:r>
            <a:r>
              <a:rPr lang="cs-CZ" baseline="-25000" dirty="0"/>
              <a:t>2</a:t>
            </a:r>
            <a:r>
              <a:rPr lang="cs-CZ" baseline="-25000" dirty="0" smtClean="0"/>
              <a:t>, </a:t>
            </a:r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r>
              <a:rPr lang="cs-CZ" dirty="0" smtClean="0"/>
              <a:t>= 2,5 cm)	</a:t>
            </a:r>
          </a:p>
          <a:p>
            <a:pPr>
              <a:buNone/>
            </a:pPr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 - střed kružnice k</a:t>
            </a:r>
            <a:r>
              <a:rPr lang="cs-CZ" baseline="-25000" dirty="0" smtClean="0"/>
              <a:t>1</a:t>
            </a:r>
            <a:r>
              <a:rPr lang="cs-CZ" dirty="0" smtClean="0"/>
              <a:t> 	S</a:t>
            </a:r>
            <a:r>
              <a:rPr lang="cs-CZ" baseline="-25000" dirty="0" smtClean="0"/>
              <a:t>2</a:t>
            </a:r>
            <a:r>
              <a:rPr lang="cs-CZ" dirty="0" smtClean="0"/>
              <a:t> - střed kružnice k</a:t>
            </a:r>
            <a:r>
              <a:rPr lang="cs-CZ" baseline="-25000" dirty="0"/>
              <a:t>2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r>
              <a:rPr lang="cs-CZ" dirty="0" smtClean="0"/>
              <a:t> - poloměr kružnice	 r</a:t>
            </a:r>
            <a:r>
              <a:rPr lang="cs-CZ" baseline="-25000" dirty="0" smtClean="0"/>
              <a:t>2</a:t>
            </a:r>
            <a:r>
              <a:rPr lang="cs-CZ" dirty="0" smtClean="0"/>
              <a:t> - poloměr kružnice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Vzdálenost středů kružnic </a:t>
            </a:r>
          </a:p>
          <a:p>
            <a:pPr>
              <a:buNone/>
            </a:pPr>
            <a:r>
              <a:rPr lang="cs-CZ" dirty="0" smtClean="0"/>
              <a:t> úsečka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se nazývá </a:t>
            </a:r>
            <a:r>
              <a:rPr lang="cs-CZ" dirty="0" smtClean="0">
                <a:solidFill>
                  <a:srgbClr val="FF0000"/>
                </a:solidFill>
              </a:rPr>
              <a:t>středná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0718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Kružnice nemají žádný společný bod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u="sng" dirty="0" smtClean="0">
                <a:solidFill>
                  <a:srgbClr val="FF0000"/>
                </a:solidFill>
              </a:rPr>
              <a:t>   Soustředné kružnice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Dvě různé kružnice, které mají společný střed</a:t>
            </a:r>
          </a:p>
          <a:p>
            <a:pPr>
              <a:buNone/>
            </a:pPr>
            <a:r>
              <a:rPr lang="cs-CZ" smtClean="0"/>
              <a:t>Středná </a:t>
            </a:r>
            <a:r>
              <a:rPr lang="cs-CZ" smtClean="0"/>
              <a:t> S</a:t>
            </a:r>
            <a:r>
              <a:rPr lang="cs-CZ" baseline="-25000" smtClean="0"/>
              <a:t>1</a:t>
            </a:r>
            <a:r>
              <a:rPr lang="cs-CZ" smtClean="0"/>
              <a:t>S</a:t>
            </a:r>
            <a:r>
              <a:rPr lang="cs-CZ" baseline="-25000" smtClean="0"/>
              <a:t>2 </a:t>
            </a:r>
            <a:r>
              <a:rPr lang="cs-CZ" smtClean="0"/>
              <a:t>=</a:t>
            </a:r>
            <a:r>
              <a:rPr lang="cs-CZ" dirty="0" smtClean="0"/>
              <a:t>0 cm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57818" y="2786058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3071802" y="2500306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3286124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3857628"/>
            <a:ext cx="85725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= 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rot="16200000" flipH="1">
            <a:off x="4286248" y="3740628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4286248" y="3740628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3714744" y="3143248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907704" y="234888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1835696" y="2492896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699792" y="234888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71480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 &gt; I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1 </a:t>
            </a:r>
            <a:r>
              <a:rPr lang="cs-CZ" dirty="0" smtClean="0"/>
              <a:t>–</a:t>
            </a: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 = 1,5 cm</a:t>
            </a:r>
          </a:p>
          <a:p>
            <a:pPr>
              <a:buNone/>
            </a:pPr>
            <a:r>
              <a:rPr lang="cs-CZ" dirty="0" smtClean="0"/>
              <a:t>I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I = 1 cm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6446" y="300037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3500430" y="2714620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43438" y="407194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9190" y="3429000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786182" y="3357562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14810" y="407194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4357686" y="3960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6200000" flipH="1">
            <a:off x="4357686" y="3960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429124" y="4024800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3.           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&lt;  I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baseline="-25000" dirty="0" smtClean="0"/>
              <a:t> </a:t>
            </a:r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1 </a:t>
            </a:r>
            <a:r>
              <a:rPr lang="cs-CZ" dirty="0" smtClean="0"/>
              <a:t>+</a:t>
            </a: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 = 6,5 cm</a:t>
            </a:r>
          </a:p>
          <a:p>
            <a:pPr>
              <a:buNone/>
            </a:pPr>
            <a:r>
              <a:rPr lang="cs-CZ" dirty="0" smtClean="0"/>
              <a:t>I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I = 7 cm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6446" y="300037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3500430" y="2714620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407194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3429000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357290" y="3357562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785918" y="407194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1928794" y="3924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1928794" y="3924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000232" y="4000504"/>
            <a:ext cx="2786082" cy="2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92893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Kružnice mají jeden společný bod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264320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       </a:t>
            </a:r>
            <a:r>
              <a:rPr lang="cs-CZ" dirty="0" smtClean="0">
                <a:solidFill>
                  <a:srgbClr val="FF0000"/>
                </a:solidFill>
              </a:rPr>
              <a:t>Vnější dotyk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I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I =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 	</a:t>
            </a:r>
            <a:r>
              <a:rPr lang="cs-CZ" baseline="-25000" dirty="0" smtClean="0"/>
              <a:t>		</a:t>
            </a:r>
            <a:r>
              <a:rPr lang="cs-CZ" dirty="0" smtClean="0"/>
              <a:t> k</a:t>
            </a:r>
            <a:r>
              <a:rPr lang="cs-CZ" baseline="-25000" dirty="0" smtClean="0"/>
              <a:t>1 </a:t>
            </a:r>
            <a:r>
              <a:rPr lang="cs-CZ" dirty="0" smtClean="0"/>
              <a:t>  </a:t>
            </a:r>
            <a:r>
              <a:rPr lang="cs-CZ" baseline="-25000" dirty="0" smtClean="0"/>
              <a:t>  </a:t>
            </a:r>
            <a:r>
              <a:rPr lang="cs-CZ" dirty="0" smtClean="0"/>
              <a:t>k</a:t>
            </a:r>
            <a:r>
              <a:rPr lang="cs-CZ" baseline="-25000" dirty="0" smtClean="0"/>
              <a:t>2 </a:t>
            </a:r>
            <a:r>
              <a:rPr lang="cs-CZ" dirty="0" smtClean="0"/>
              <a:t> = T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/>
              <a:t>r</a:t>
            </a:r>
            <a:r>
              <a:rPr lang="cs-CZ" baseline="-25000" dirty="0" smtClean="0"/>
              <a:t>1 </a:t>
            </a:r>
            <a:r>
              <a:rPr lang="cs-CZ" dirty="0" smtClean="0"/>
              <a:t>+</a:t>
            </a: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 = 6,5 cm</a:t>
            </a:r>
          </a:p>
          <a:p>
            <a:pPr>
              <a:buNone/>
            </a:pPr>
            <a:r>
              <a:rPr lang="cs-CZ" dirty="0" smtClean="0"/>
              <a:t>I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I = 6,5 cm</a:t>
            </a:r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6446" y="300037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407194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3500430" y="2714620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928794" y="3357562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214546" y="3357562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643174" y="407194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2786050" y="3924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2786050" y="3924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571868" y="4000504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5400000" flipH="1" flipV="1">
            <a:off x="3428992" y="3960000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3428992" y="3960000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857488" y="4000504"/>
            <a:ext cx="1928826" cy="2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643438" y="4143380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flipV="1">
            <a:off x="5500694" y="1071546"/>
            <a:ext cx="357190" cy="58477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2.        </a:t>
            </a:r>
            <a:r>
              <a:rPr lang="cs-CZ" dirty="0" smtClean="0">
                <a:solidFill>
                  <a:srgbClr val="FF0000"/>
                </a:solidFill>
              </a:rPr>
              <a:t>Vnitřní dotyk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I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I = 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</a:p>
          <a:p>
            <a:pPr>
              <a:buNone/>
            </a:pPr>
            <a:r>
              <a:rPr lang="cs-CZ" dirty="0" smtClean="0"/>
              <a:t>I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I = 1,5 cm</a:t>
            </a:r>
          </a:p>
          <a:p>
            <a:pPr>
              <a:buNone/>
            </a:pPr>
            <a:r>
              <a:rPr lang="cs-CZ" dirty="0" smtClean="0"/>
              <a:t> k</a:t>
            </a:r>
            <a:r>
              <a:rPr lang="cs-CZ" baseline="-25000" dirty="0" smtClean="0"/>
              <a:t>1 </a:t>
            </a:r>
            <a:r>
              <a:rPr lang="cs-CZ" dirty="0" smtClean="0"/>
              <a:t>  </a:t>
            </a:r>
            <a:r>
              <a:rPr lang="cs-CZ" baseline="-25000" dirty="0" smtClean="0"/>
              <a:t>  </a:t>
            </a:r>
            <a:r>
              <a:rPr lang="cs-CZ" dirty="0" smtClean="0"/>
              <a:t>k</a:t>
            </a:r>
            <a:r>
              <a:rPr lang="cs-CZ" baseline="-25000" dirty="0" smtClean="0"/>
              <a:t>2 </a:t>
            </a:r>
            <a:r>
              <a:rPr lang="cs-CZ" dirty="0" smtClean="0"/>
              <a:t> = 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14678" y="407194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86446" y="300037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3500430" y="2714620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14876" y="3429000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16200000" flipH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4714876" y="3954942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9058" y="407194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 flipH="1" flipV="1">
            <a:off x="4071934" y="3942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4071934" y="394200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3428992" y="3924000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714876" y="4143380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16200000" flipH="1">
            <a:off x="3428992" y="3924000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7" idx="2"/>
          </p:cNvCxnSpPr>
          <p:nvPr/>
        </p:nvCxnSpPr>
        <p:spPr>
          <a:xfrm rot="10800000" flipH="1" flipV="1">
            <a:off x="3500430" y="4000504"/>
            <a:ext cx="1285884" cy="2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3500430" y="3357562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 flipV="1">
            <a:off x="1000100" y="2071678"/>
            <a:ext cx="357190" cy="58477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229600" cy="66437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Kružnice mají dva společné body</a:t>
            </a:r>
          </a:p>
          <a:p>
            <a:pPr>
              <a:buNone/>
            </a:pPr>
            <a:r>
              <a:rPr lang="cs-CZ" dirty="0" smtClean="0"/>
              <a:t>r</a:t>
            </a:r>
            <a:r>
              <a:rPr lang="cs-CZ" baseline="-25000" dirty="0" smtClean="0"/>
              <a:t>1 </a:t>
            </a:r>
            <a:r>
              <a:rPr lang="cs-CZ" dirty="0" smtClean="0"/>
              <a:t>–</a:t>
            </a:r>
            <a:r>
              <a:rPr lang="cs-CZ" baseline="-25000" dirty="0" smtClean="0"/>
              <a:t> </a:t>
            </a:r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= 1,5 cm</a:t>
            </a:r>
          </a:p>
          <a:p>
            <a:pPr>
              <a:buNone/>
            </a:pPr>
            <a:r>
              <a:rPr lang="cs-CZ" dirty="0" smtClean="0"/>
              <a:t>r</a:t>
            </a:r>
            <a:r>
              <a:rPr lang="cs-CZ" baseline="-25000" dirty="0" smtClean="0"/>
              <a:t>1 </a:t>
            </a:r>
            <a:r>
              <a:rPr lang="cs-CZ" dirty="0" smtClean="0"/>
              <a:t>+ r</a:t>
            </a:r>
            <a:r>
              <a:rPr lang="cs-CZ" baseline="-25000" dirty="0" smtClean="0"/>
              <a:t>2 </a:t>
            </a:r>
            <a:r>
              <a:rPr lang="cs-CZ" dirty="0" smtClean="0"/>
              <a:t>= 6,5 cm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  &lt; I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I&lt; r</a:t>
            </a:r>
            <a:r>
              <a:rPr lang="cs-CZ" baseline="-25000" dirty="0" smtClean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baseline="-25000" dirty="0" smtClean="0"/>
              <a:t>1 </a:t>
            </a:r>
            <a:r>
              <a:rPr lang="cs-CZ" dirty="0" smtClean="0"/>
              <a:t>  </a:t>
            </a:r>
            <a:r>
              <a:rPr lang="cs-CZ" baseline="-25000" dirty="0" smtClean="0"/>
              <a:t>  </a:t>
            </a:r>
            <a:r>
              <a:rPr lang="cs-CZ" dirty="0" smtClean="0"/>
              <a:t>k</a:t>
            </a:r>
            <a:r>
              <a:rPr lang="cs-CZ" baseline="-25000" dirty="0" smtClean="0"/>
              <a:t>2 </a:t>
            </a:r>
            <a:r>
              <a:rPr lang="cs-CZ" dirty="0" smtClean="0"/>
              <a:t> = A, B</a:t>
            </a:r>
            <a:endParaRPr lang="cs-CZ" baseline="-25000" dirty="0" smtClean="0"/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kružnice se protínají</a:t>
            </a:r>
          </a:p>
          <a:p>
            <a:pPr>
              <a:buNone/>
            </a:pPr>
            <a:r>
              <a:rPr lang="cs-CZ" dirty="0" smtClean="0"/>
              <a:t>A, B …….. </a:t>
            </a:r>
            <a:r>
              <a:rPr lang="cs-CZ" dirty="0"/>
              <a:t>p</a:t>
            </a:r>
            <a:r>
              <a:rPr lang="cs-CZ" dirty="0" smtClean="0"/>
              <a:t>růsečíky kružnic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7686" y="4786322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286248" y="3143248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2" y="3143248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 useBgFill="1">
        <p:nvSpPr>
          <p:cNvPr id="6" name="Elipsa 5"/>
          <p:cNvSpPr/>
          <p:nvPr/>
        </p:nvSpPr>
        <p:spPr>
          <a:xfrm>
            <a:off x="4357686" y="2857496"/>
            <a:ext cx="2571768" cy="2571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3429000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16200000" flipH="1">
            <a:off x="5572132" y="4097818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5572132" y="4097818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857620" y="4143380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 flipH="1" flipV="1">
            <a:off x="4143372" y="408487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4143372" y="408487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4429124" y="4643446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572132" y="4286256"/>
            <a:ext cx="4191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16200000" flipH="1">
            <a:off x="4429124" y="4643446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3571868" y="3500438"/>
            <a:ext cx="1285884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214810" y="4143380"/>
            <a:ext cx="1428760" cy="2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4429124" y="3500438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6200000" flipH="1">
            <a:off x="4429124" y="3500438"/>
            <a:ext cx="142876" cy="1428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 flipV="1">
            <a:off x="928662" y="2357430"/>
            <a:ext cx="357190" cy="58477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Úloha:</a:t>
            </a:r>
          </a:p>
          <a:p>
            <a:pPr>
              <a:buNone/>
            </a:pPr>
            <a:r>
              <a:rPr lang="cs-CZ" dirty="0" smtClean="0"/>
              <a:t>Zapiš a nakresli, kolik společných bodů mají kružnice k</a:t>
            </a:r>
            <a:r>
              <a:rPr lang="cs-CZ" baseline="-25000" dirty="0" smtClean="0"/>
              <a:t>1</a:t>
            </a:r>
            <a:r>
              <a:rPr lang="cs-CZ" dirty="0" smtClean="0"/>
              <a:t>  a k</a:t>
            </a:r>
            <a:r>
              <a:rPr lang="cs-CZ" baseline="-25000" dirty="0" smtClean="0"/>
              <a:t>2</a:t>
            </a:r>
            <a:r>
              <a:rPr lang="cs-CZ" dirty="0" smtClean="0"/>
              <a:t>, jestliže platí: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r>
              <a:rPr lang="cs-CZ" dirty="0" smtClean="0"/>
              <a:t> (S</a:t>
            </a:r>
            <a:r>
              <a:rPr lang="cs-CZ" baseline="-25000" dirty="0" smtClean="0"/>
              <a:t>1</a:t>
            </a:r>
            <a:r>
              <a:rPr lang="cs-CZ" dirty="0" smtClean="0"/>
              <a:t>,</a:t>
            </a:r>
            <a:r>
              <a:rPr lang="cs-CZ" baseline="-25000" dirty="0" smtClean="0"/>
              <a:t> </a:t>
            </a:r>
            <a:r>
              <a:rPr lang="cs-CZ" dirty="0" smtClean="0"/>
              <a:t>5 cm) ,k</a:t>
            </a:r>
            <a:r>
              <a:rPr lang="cs-CZ" baseline="-25000" dirty="0" smtClean="0"/>
              <a:t>2</a:t>
            </a:r>
            <a:r>
              <a:rPr lang="cs-CZ" dirty="0" smtClean="0"/>
              <a:t> (S</a:t>
            </a:r>
            <a:r>
              <a:rPr lang="cs-CZ" baseline="-25000" dirty="0" smtClean="0"/>
              <a:t>2</a:t>
            </a:r>
            <a:r>
              <a:rPr lang="cs-CZ" dirty="0" smtClean="0"/>
              <a:t>, 2cm) a středná 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 </a:t>
            </a:r>
            <a:r>
              <a:rPr lang="cs-CZ" dirty="0" smtClean="0"/>
              <a:t>má délku</a:t>
            </a:r>
          </a:p>
          <a:p>
            <a:pPr marL="514350" indent="-514350">
              <a:buAutoNum type="alphaLcParenR"/>
            </a:pPr>
            <a:r>
              <a:rPr lang="cs-CZ" dirty="0" smtClean="0"/>
              <a:t>2 cm</a:t>
            </a:r>
          </a:p>
          <a:p>
            <a:pPr marL="514350" indent="-514350">
              <a:buAutoNum type="alphaLcParenR" startAt="2"/>
            </a:pPr>
            <a:r>
              <a:rPr lang="cs-CZ" dirty="0" smtClean="0"/>
              <a:t>3 cm</a:t>
            </a:r>
          </a:p>
          <a:p>
            <a:pPr marL="514350" indent="-514350">
              <a:buAutoNum type="alphaLcParenR" startAt="3"/>
            </a:pPr>
            <a:r>
              <a:rPr lang="cs-CZ" dirty="0" smtClean="0"/>
              <a:t>7 cm</a:t>
            </a:r>
          </a:p>
          <a:p>
            <a:pPr marL="514350" indent="-514350">
              <a:buNone/>
            </a:pPr>
            <a:r>
              <a:rPr lang="cs-CZ" dirty="0" smtClean="0"/>
              <a:t>d)	6 cm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5100" u="sng" dirty="0" smtClean="0"/>
              <a:t>Anotace:</a:t>
            </a:r>
          </a:p>
          <a:p>
            <a:pPr marL="0" lvl="0" algn="just">
              <a:buNone/>
            </a:pPr>
            <a:r>
              <a:rPr lang="cs-CZ" sz="5100" dirty="0" smtClean="0"/>
              <a:t>Tato prezentace slouží k výkladu vzájemné polohy dvou kružnic. Ve výkladu jsou zadané pevně dvě kružnice, se kterými se pracuje. Podle vzdálenosti středů nastávají různé vzájemné polohy kružnic, které žáci rýsují do sešitu.</a:t>
            </a:r>
          </a:p>
          <a:p>
            <a:pPr lvl="0">
              <a:buNone/>
            </a:pPr>
            <a:r>
              <a:rPr lang="cs-CZ" sz="5100" dirty="0" smtClean="0"/>
              <a:t>Zjišťují, jak se mění poloha dvou kružnic se změnou středné.</a:t>
            </a:r>
          </a:p>
          <a:p>
            <a:pPr lvl="0">
              <a:buNone/>
            </a:pPr>
            <a:r>
              <a:rPr lang="cs-CZ" sz="5100" dirty="0" smtClean="0"/>
              <a:t>Na závěr výkladu řeší samostatně zadanou úlohu. Celý výklad probíhá na </a:t>
            </a:r>
          </a:p>
          <a:p>
            <a:pPr lvl="0">
              <a:buNone/>
            </a:pPr>
            <a:r>
              <a:rPr lang="cs-CZ" sz="5100" dirty="0" smtClean="0"/>
              <a:t>interaktivní tabuli. </a:t>
            </a:r>
          </a:p>
          <a:p>
            <a:pPr lvl="0">
              <a:buNone/>
            </a:pPr>
            <a:r>
              <a:rPr lang="cs-CZ" sz="5100" dirty="0" smtClean="0"/>
              <a:t>	</a:t>
            </a:r>
          </a:p>
          <a:p>
            <a:pPr lvl="0">
              <a:buNone/>
            </a:pPr>
            <a:endParaRPr lang="cs-CZ" sz="5100" dirty="0" smtClean="0"/>
          </a:p>
          <a:p>
            <a:pPr lvl="0">
              <a:buNone/>
            </a:pPr>
            <a:r>
              <a:rPr lang="cs-CZ" sz="5100" dirty="0" smtClean="0"/>
              <a:t>	</a:t>
            </a:r>
          </a:p>
          <a:p>
            <a:pPr>
              <a:buNone/>
            </a:pPr>
            <a:endParaRPr lang="cs-CZ" sz="5100" u="sng" dirty="0" smtClean="0"/>
          </a:p>
          <a:p>
            <a:pPr>
              <a:buNone/>
            </a:pPr>
            <a:endParaRPr lang="cs-CZ" sz="6000" u="sng" dirty="0" smtClean="0"/>
          </a:p>
          <a:p>
            <a:pPr>
              <a:buNone/>
            </a:pPr>
            <a:endParaRPr lang="cs-CZ" sz="5100" u="sng" dirty="0" smtClean="0"/>
          </a:p>
          <a:p>
            <a:pPr>
              <a:buNone/>
            </a:pPr>
            <a:r>
              <a:rPr lang="cs-CZ" sz="5100" u="sng" dirty="0" smtClean="0"/>
              <a:t>Použité zdroje:</a:t>
            </a:r>
            <a:endParaRPr lang="cs-CZ" sz="5100" b="1" dirty="0" smtClean="0"/>
          </a:p>
          <a:p>
            <a:pPr>
              <a:buNone/>
            </a:pPr>
            <a:r>
              <a:rPr lang="cs-CZ" sz="50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5000" dirty="0"/>
              <a:t>	Odvárko Oldřich- Kadleček Jiří:  Matematika pro 8. Ročník ZŠ  3.díl , </a:t>
            </a:r>
            <a:r>
              <a:rPr lang="cs-CZ" sz="5000"/>
              <a:t>1.vydání </a:t>
            </a:r>
            <a:r>
              <a:rPr lang="cs-CZ" sz="5000" smtClean="0"/>
              <a:t>2000,  </a:t>
            </a:r>
            <a:r>
              <a:rPr lang="cs-CZ" sz="5000" dirty="0"/>
              <a:t>Prometheus, počet stran 79, ISBN 80-7196-183-3</a:t>
            </a:r>
          </a:p>
          <a:p>
            <a:pPr>
              <a:buNone/>
            </a:pPr>
            <a:endParaRPr lang="cs-CZ" sz="5000" dirty="0" smtClean="0"/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295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DVĚ KRUŽNICE</vt:lpstr>
      <vt:lpstr>Snímek 2</vt:lpstr>
      <vt:lpstr>KRUŽNICE </vt:lpstr>
      <vt:lpstr>Snímek 4</vt:lpstr>
      <vt:lpstr>Kružnice nemají žádný společný bod </vt:lpstr>
      <vt:lpstr>Snímek 6</vt:lpstr>
      <vt:lpstr>Snímek 7</vt:lpstr>
      <vt:lpstr>Snímek 8</vt:lpstr>
      <vt:lpstr>Kružnice mají jeden společný bod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</dc:title>
  <dc:creator>Vaclav</dc:creator>
  <cp:lastModifiedBy>Dum</cp:lastModifiedBy>
  <cp:revision>68</cp:revision>
  <dcterms:created xsi:type="dcterms:W3CDTF">2011-11-29T16:48:40Z</dcterms:created>
  <dcterms:modified xsi:type="dcterms:W3CDTF">2012-03-02T20:41:03Z</dcterms:modified>
</cp:coreProperties>
</file>