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VY_32_INOVACE_3A17Čj9_Slovesa – přechodníky, trpný rod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Slovesa – přechodníky, trpný rod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VY_32_INOVACE_3A17Čj9_Slovesa – přechodníky, trpný rod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Slovesa – přechodníky, trpný rod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808601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utvrzení druhů přechodníků, opakování trpného rodu u sloves</a:t>
            </a:r>
          </a:p>
          <a:p>
            <a:r>
              <a:rPr lang="cs-CZ" sz="2400" dirty="0" smtClean="0"/>
              <a:t>Pomůcky – stručná mluvnice česká, přehled učiva o slovesech, pracovní sešit</a:t>
            </a:r>
          </a:p>
          <a:p>
            <a:r>
              <a:rPr lang="cs-CZ" sz="2400" dirty="0" smtClean="0"/>
              <a:t>Inovace – přehledné shrnutí učiva, aktivní uvědomování přechodníkových tvarů a aktivní užívání všech tvarů sloves v trpném rodě</a:t>
            </a:r>
          </a:p>
          <a:p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snímek č. 3 – žáci podtrhávají interaktivním perem přechodníkové vazby, určí druh přechodníku a utvoří zbývající tvary</a:t>
            </a:r>
          </a:p>
          <a:p>
            <a:pPr marL="0" indent="0">
              <a:buNone/>
            </a:pPr>
            <a:r>
              <a:rPr lang="cs-CZ" sz="2400" dirty="0" smtClean="0"/>
              <a:t>snímek č. 5 – žáci podtrhávají interaktivním perem slovesné tvary, </a:t>
            </a:r>
            <a:r>
              <a:rPr lang="cs-CZ" sz="2400" smtClean="0"/>
              <a:t>určují slovesný rod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851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Druhy přechodníků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400" dirty="0" smtClean="0"/>
              <a:t>Petra vyšla z vozu, a vstoupivši na koberec, zjednala si ticho.</a:t>
            </a:r>
          </a:p>
          <a:p>
            <a:endParaRPr lang="cs-CZ" sz="2400" dirty="0" smtClean="0"/>
          </a:p>
          <a:p>
            <a:r>
              <a:rPr lang="cs-CZ" sz="2400" dirty="0" smtClean="0"/>
              <a:t>Petr, třesa se u plotu, pozoroval zloděje.</a:t>
            </a:r>
          </a:p>
          <a:p>
            <a:endParaRPr lang="cs-CZ" sz="2400" dirty="0" smtClean="0"/>
          </a:p>
          <a:p>
            <a:r>
              <a:rPr lang="cs-CZ" sz="2400" dirty="0" smtClean="0"/>
              <a:t>Jitka, odnesši aktovku do pokoje, zasedla ke stolu.</a:t>
            </a:r>
          </a:p>
          <a:p>
            <a:endParaRPr lang="cs-CZ" sz="2400" dirty="0" smtClean="0"/>
          </a:p>
          <a:p>
            <a:r>
              <a:rPr lang="cs-CZ" sz="2400" dirty="0" smtClean="0"/>
              <a:t>Držíc se mě křečovitě za ruku, nepřestávala se bát.</a:t>
            </a:r>
          </a:p>
          <a:p>
            <a:endParaRPr lang="cs-CZ" sz="2400" dirty="0" smtClean="0"/>
          </a:p>
          <a:p>
            <a:r>
              <a:rPr lang="cs-CZ" sz="2400" dirty="0" smtClean="0"/>
              <a:t>Setkavše se po dlouhé době, povídali si celý den.</a:t>
            </a:r>
          </a:p>
          <a:p>
            <a:endParaRPr lang="cs-CZ" sz="2400" dirty="0" smtClean="0"/>
          </a:p>
          <a:p>
            <a:r>
              <a:rPr lang="cs-CZ" sz="2400" dirty="0" smtClean="0"/>
              <a:t>Jirka, uslyšev co potřeboval, odešel.</a:t>
            </a:r>
          </a:p>
          <a:p>
            <a:endParaRPr lang="cs-CZ" sz="2400" dirty="0" smtClean="0"/>
          </a:p>
          <a:p>
            <a:r>
              <a:rPr lang="cs-CZ" sz="2400" dirty="0" smtClean="0"/>
              <a:t>Nic netušíce, vešli do pokoje.</a:t>
            </a:r>
          </a:p>
          <a:p>
            <a:endParaRPr lang="cs-CZ" sz="2400" dirty="0" smtClean="0"/>
          </a:p>
          <a:p>
            <a:r>
              <a:rPr lang="cs-CZ" sz="2400" dirty="0" smtClean="0"/>
              <a:t>Kotě, seskočivši na zem, běželo rychle pryč.</a:t>
            </a:r>
          </a:p>
        </p:txBody>
      </p:sp>
    </p:spTree>
    <p:extLst>
      <p:ext uri="{BB962C8B-B14F-4D97-AF65-F5344CB8AC3E}">
        <p14:creationId xmlns:p14="http://schemas.microsoft.com/office/powerpoint/2010/main" val="29127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400" dirty="0"/>
              <a:t>Petra vyšla z vozu, </a:t>
            </a:r>
            <a:r>
              <a:rPr lang="cs-CZ" sz="2400" u="sng" dirty="0"/>
              <a:t>a vstoupivši na koberec</a:t>
            </a:r>
            <a:r>
              <a:rPr lang="cs-CZ" sz="2400" dirty="0"/>
              <a:t>, zjednala si ticho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Přechodník minulý, vstoupiv, vstoupivši, vstoupivše</a:t>
            </a:r>
            <a:endParaRPr lang="cs-CZ" sz="2400" dirty="0"/>
          </a:p>
          <a:p>
            <a:r>
              <a:rPr lang="cs-CZ" sz="2400" dirty="0"/>
              <a:t>Petr, </a:t>
            </a:r>
            <a:r>
              <a:rPr lang="cs-CZ" sz="2400" u="sng" dirty="0"/>
              <a:t>třesa se u plotu</a:t>
            </a:r>
            <a:r>
              <a:rPr lang="cs-CZ" sz="2400" dirty="0"/>
              <a:t>, pozoroval zloděje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Přechodník přítomný, třesa, třesouc, třesouce</a:t>
            </a:r>
            <a:endParaRPr lang="cs-CZ" sz="2400" dirty="0"/>
          </a:p>
          <a:p>
            <a:r>
              <a:rPr lang="cs-CZ" sz="2400" dirty="0"/>
              <a:t>Jitka, </a:t>
            </a:r>
            <a:r>
              <a:rPr lang="cs-CZ" sz="2400" u="sng" dirty="0"/>
              <a:t>odnesši aktovku do pokoje</a:t>
            </a:r>
            <a:r>
              <a:rPr lang="cs-CZ" sz="2400" dirty="0"/>
              <a:t>, zasedla ke stolu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Přechodník minulý, odnes, odnesši, odnesše</a:t>
            </a:r>
            <a:endParaRPr lang="cs-CZ" sz="2400" dirty="0"/>
          </a:p>
          <a:p>
            <a:r>
              <a:rPr lang="cs-CZ" sz="2400" u="sng" dirty="0"/>
              <a:t>Držíc</a:t>
            </a:r>
            <a:r>
              <a:rPr lang="cs-CZ" sz="2400" dirty="0"/>
              <a:t> se mě křečovitě za ruku, nepřestávala se bát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Přechodník přítomný, drže, držíc, držíce</a:t>
            </a:r>
            <a:endParaRPr lang="cs-CZ" sz="2400" dirty="0"/>
          </a:p>
          <a:p>
            <a:r>
              <a:rPr lang="cs-CZ" sz="2400" u="sng" dirty="0"/>
              <a:t>Setkavše se </a:t>
            </a:r>
            <a:r>
              <a:rPr lang="cs-CZ" sz="2400" dirty="0"/>
              <a:t>po dlouhé době, povídali </a:t>
            </a:r>
            <a:r>
              <a:rPr lang="cs-CZ" sz="2400" dirty="0" smtClean="0"/>
              <a:t>si </a:t>
            </a:r>
            <a:r>
              <a:rPr lang="cs-CZ" sz="2400" dirty="0"/>
              <a:t>celý den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Přechodník minulý, setkav, setkavši, setkavše</a:t>
            </a:r>
            <a:endParaRPr lang="cs-CZ" sz="2400" dirty="0"/>
          </a:p>
          <a:p>
            <a:r>
              <a:rPr lang="cs-CZ" sz="2400" dirty="0"/>
              <a:t>Jirka, </a:t>
            </a:r>
            <a:r>
              <a:rPr lang="cs-CZ" sz="2400" u="sng" dirty="0"/>
              <a:t>uslyšev co potřeboval</a:t>
            </a:r>
            <a:r>
              <a:rPr lang="cs-CZ" sz="2400" dirty="0"/>
              <a:t>, odešel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Přechodník minulý, uslyšev, uslyševši, uslyševše</a:t>
            </a:r>
            <a:endParaRPr lang="cs-CZ" sz="2400" dirty="0"/>
          </a:p>
          <a:p>
            <a:r>
              <a:rPr lang="cs-CZ" sz="2400" dirty="0"/>
              <a:t>Nic</a:t>
            </a:r>
            <a:r>
              <a:rPr lang="cs-CZ" sz="2400" u="sng" dirty="0"/>
              <a:t> netušíce</a:t>
            </a:r>
            <a:r>
              <a:rPr lang="cs-CZ" sz="2400" dirty="0"/>
              <a:t>, vešli do pokoje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Přechodník přítomný, netuše, netušíc, netušíce</a:t>
            </a:r>
            <a:endParaRPr lang="cs-CZ" sz="2400" dirty="0"/>
          </a:p>
          <a:p>
            <a:r>
              <a:rPr lang="cs-CZ" sz="2400" dirty="0"/>
              <a:t>Kotě, </a:t>
            </a:r>
            <a:r>
              <a:rPr lang="cs-CZ" sz="2400" u="sng" dirty="0"/>
              <a:t>seskočivši na zem</a:t>
            </a:r>
            <a:r>
              <a:rPr lang="cs-CZ" sz="2400" dirty="0"/>
              <a:t>, běželo rychle pryč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Přechodník minulý, seskočiv, seskočivši, seskočivše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4175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Trpný rod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Jídelní stůl byl umístěn pod okno.</a:t>
            </a:r>
          </a:p>
          <a:p>
            <a:r>
              <a:rPr lang="cs-CZ" sz="2400" dirty="0" smtClean="0"/>
              <a:t>Divadelní představení se hraje odpoledne.</a:t>
            </a:r>
          </a:p>
          <a:p>
            <a:r>
              <a:rPr lang="cs-CZ" sz="2400" dirty="0" smtClean="0"/>
              <a:t>Dítě si hraje na koberci.</a:t>
            </a:r>
          </a:p>
          <a:p>
            <a:r>
              <a:rPr lang="cs-CZ" sz="2400" dirty="0" smtClean="0"/>
              <a:t>Byl jsem vyzkoušen z mnoha předmětů. </a:t>
            </a:r>
          </a:p>
          <a:p>
            <a:r>
              <a:rPr lang="cs-CZ" sz="2400" dirty="0" smtClean="0"/>
              <a:t>Šaty si vyzkoušel v kabince prodejny.</a:t>
            </a:r>
          </a:p>
          <a:p>
            <a:r>
              <a:rPr lang="cs-CZ" sz="2400" dirty="0" smtClean="0"/>
              <a:t>Závod byl by zahájen pozdě večer.</a:t>
            </a:r>
          </a:p>
          <a:p>
            <a:r>
              <a:rPr lang="cs-CZ" sz="2400" dirty="0" smtClean="0"/>
              <a:t>Knihy se prodávají po celý den.</a:t>
            </a:r>
          </a:p>
          <a:p>
            <a:r>
              <a:rPr lang="cs-CZ" sz="2400" dirty="0" smtClean="0"/>
              <a:t>Byli bychom bývali trestáni za nekázeň.</a:t>
            </a:r>
          </a:p>
          <a:p>
            <a:r>
              <a:rPr lang="cs-CZ" sz="2400" dirty="0" smtClean="0"/>
              <a:t>Chodník se právě opravuje.</a:t>
            </a:r>
          </a:p>
          <a:p>
            <a:r>
              <a:rPr lang="cs-CZ" sz="2400" dirty="0" smtClean="0"/>
              <a:t>Řízl se do prstu.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0975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/>
              <a:t>Jídelní stůl </a:t>
            </a:r>
            <a:r>
              <a:rPr lang="cs-CZ" sz="2400" u="sng" dirty="0"/>
              <a:t>byl umístěn</a:t>
            </a:r>
            <a:r>
              <a:rPr lang="cs-CZ" sz="2400" dirty="0"/>
              <a:t> pod okno</a:t>
            </a:r>
            <a:r>
              <a:rPr lang="cs-CZ" sz="2400" dirty="0" smtClean="0"/>
              <a:t>. – trpný rod opisný</a:t>
            </a:r>
            <a:endParaRPr lang="cs-CZ" sz="2400" dirty="0"/>
          </a:p>
          <a:p>
            <a:r>
              <a:rPr lang="cs-CZ" sz="2400" dirty="0"/>
              <a:t>Divadelní představení </a:t>
            </a:r>
            <a:r>
              <a:rPr lang="cs-CZ" sz="2400" u="sng" dirty="0"/>
              <a:t>se hraje</a:t>
            </a:r>
            <a:r>
              <a:rPr lang="cs-CZ" sz="2400" dirty="0"/>
              <a:t> odpoledne</a:t>
            </a:r>
            <a:r>
              <a:rPr lang="cs-CZ" sz="2400" dirty="0" smtClean="0"/>
              <a:t>. – trpný rod zvratný</a:t>
            </a:r>
            <a:endParaRPr lang="cs-CZ" sz="2400" dirty="0"/>
          </a:p>
          <a:p>
            <a:r>
              <a:rPr lang="cs-CZ" sz="2400" dirty="0"/>
              <a:t>Dítě </a:t>
            </a:r>
            <a:r>
              <a:rPr lang="cs-CZ" sz="2400" u="sng" dirty="0"/>
              <a:t>si hraje </a:t>
            </a:r>
            <a:r>
              <a:rPr lang="cs-CZ" sz="2400" dirty="0"/>
              <a:t>na koberci</a:t>
            </a:r>
            <a:r>
              <a:rPr lang="cs-CZ" sz="2400" dirty="0" smtClean="0"/>
              <a:t>. – činný rod</a:t>
            </a:r>
            <a:endParaRPr lang="cs-CZ" sz="2400" dirty="0"/>
          </a:p>
          <a:p>
            <a:r>
              <a:rPr lang="cs-CZ" sz="2400" u="sng" dirty="0"/>
              <a:t>Byl jsem vyzkoušen </a:t>
            </a:r>
            <a:r>
              <a:rPr lang="cs-CZ" sz="2400" dirty="0"/>
              <a:t>z mnoha předmětů. </a:t>
            </a:r>
            <a:r>
              <a:rPr lang="cs-CZ" sz="2400" dirty="0" smtClean="0"/>
              <a:t> - trpný rod opisný</a:t>
            </a:r>
            <a:endParaRPr lang="cs-CZ" sz="2400" dirty="0"/>
          </a:p>
          <a:p>
            <a:r>
              <a:rPr lang="cs-CZ" sz="2400" dirty="0"/>
              <a:t>Šaty </a:t>
            </a:r>
            <a:r>
              <a:rPr lang="cs-CZ" sz="2400" u="sng" dirty="0"/>
              <a:t>si vyzkoušel </a:t>
            </a:r>
            <a:r>
              <a:rPr lang="cs-CZ" sz="2400" dirty="0"/>
              <a:t>v kabince prodejny</a:t>
            </a:r>
            <a:r>
              <a:rPr lang="cs-CZ" sz="2400" dirty="0" smtClean="0"/>
              <a:t>. – činný rod</a:t>
            </a:r>
            <a:endParaRPr lang="cs-CZ" sz="2400" dirty="0"/>
          </a:p>
          <a:p>
            <a:r>
              <a:rPr lang="cs-CZ" sz="2400" dirty="0"/>
              <a:t>Závod </a:t>
            </a:r>
            <a:r>
              <a:rPr lang="cs-CZ" sz="2400" u="sng" dirty="0"/>
              <a:t>byl by zahájen </a:t>
            </a:r>
            <a:r>
              <a:rPr lang="cs-CZ" sz="2400" dirty="0"/>
              <a:t>pozdě večer</a:t>
            </a:r>
            <a:r>
              <a:rPr lang="cs-CZ" sz="2400" dirty="0" smtClean="0"/>
              <a:t>. – trpný rod opisný, podmiňovací způsob přítomný</a:t>
            </a:r>
            <a:endParaRPr lang="cs-CZ" sz="2400" dirty="0"/>
          </a:p>
          <a:p>
            <a:r>
              <a:rPr lang="cs-CZ" sz="2400" dirty="0"/>
              <a:t>Knihy </a:t>
            </a:r>
            <a:r>
              <a:rPr lang="cs-CZ" sz="2400" u="sng" dirty="0"/>
              <a:t>se prodávají </a:t>
            </a:r>
            <a:r>
              <a:rPr lang="cs-CZ" sz="2400" dirty="0"/>
              <a:t>po celý den</a:t>
            </a:r>
            <a:r>
              <a:rPr lang="cs-CZ" sz="2400" dirty="0" smtClean="0"/>
              <a:t>. – trpný rod zvratný</a:t>
            </a:r>
            <a:endParaRPr lang="cs-CZ" sz="2400" dirty="0"/>
          </a:p>
          <a:p>
            <a:r>
              <a:rPr lang="cs-CZ" sz="2400" u="sng" dirty="0"/>
              <a:t>Byli bychom bývali trestáni </a:t>
            </a:r>
            <a:r>
              <a:rPr lang="cs-CZ" sz="2400" dirty="0"/>
              <a:t>za nekázeň</a:t>
            </a:r>
            <a:r>
              <a:rPr lang="cs-CZ" sz="2400" dirty="0" smtClean="0"/>
              <a:t>. – trpný rod opisný, podmiňovací způsob minulý</a:t>
            </a:r>
            <a:endParaRPr lang="cs-CZ" sz="2400" dirty="0"/>
          </a:p>
          <a:p>
            <a:r>
              <a:rPr lang="cs-CZ" sz="2400" dirty="0"/>
              <a:t>Chodník </a:t>
            </a:r>
            <a:r>
              <a:rPr lang="cs-CZ" sz="2400" u="sng" dirty="0"/>
              <a:t>se</a:t>
            </a:r>
            <a:r>
              <a:rPr lang="cs-CZ" sz="2400" dirty="0"/>
              <a:t> právě </a:t>
            </a:r>
            <a:r>
              <a:rPr lang="cs-CZ" sz="2400" u="sng" dirty="0"/>
              <a:t>opravuje</a:t>
            </a:r>
            <a:r>
              <a:rPr lang="cs-CZ" sz="2400" dirty="0" smtClean="0"/>
              <a:t>. – trpný rod zvratný</a:t>
            </a:r>
            <a:endParaRPr lang="cs-CZ" sz="2400" dirty="0"/>
          </a:p>
          <a:p>
            <a:r>
              <a:rPr lang="cs-CZ" sz="2400" u="sng" dirty="0"/>
              <a:t>Řízl se </a:t>
            </a:r>
            <a:r>
              <a:rPr lang="cs-CZ" sz="2400" dirty="0"/>
              <a:t>do prstu</a:t>
            </a:r>
            <a:r>
              <a:rPr lang="cs-CZ" sz="2400" dirty="0" smtClean="0"/>
              <a:t>. – činný rod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343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5145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Words>540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Druhy přechodníků</vt:lpstr>
      <vt:lpstr>Řešení</vt:lpstr>
      <vt:lpstr>Trpný rod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40</cp:revision>
  <dcterms:created xsi:type="dcterms:W3CDTF">2011-08-21T15:31:45Z</dcterms:created>
  <dcterms:modified xsi:type="dcterms:W3CDTF">2012-02-07T13:02:34Z</dcterms:modified>
</cp:coreProperties>
</file>