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VY_32_INOVACE_3A18Čj9_Slovesa – podmiňovací způsob, nepravidelné sloveso být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Slovesa – podmiňovací způsob, nepravidelné sloveso být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VY_32_INOVACE_3A18Čj9_Slovesa – podmiňovací způsob, nepravidelné sloveso být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Slovesa – podmiňovací způsob, nepravidelné sloveso být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73630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opakování a utvrzování učiva o podmiňovacím způsobu a nepravidelném slovese být</a:t>
            </a:r>
          </a:p>
          <a:p>
            <a:r>
              <a:rPr lang="cs-CZ" sz="2400" dirty="0" smtClean="0"/>
              <a:t>Pomůcky – nástěnná tabule podmiňovací způsob, stručná mluvnice česká, pracovní sešity</a:t>
            </a:r>
          </a:p>
          <a:p>
            <a:r>
              <a:rPr lang="cs-CZ" sz="2400" dirty="0" smtClean="0"/>
              <a:t>Inovace – aktivní tvoření slovesných tvarů, názorné utvrzování učiva, aktivní chápání slovesných tvarů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– žáci škrtnou špatné tvary – nad ně napíší správné, nad správné napíší interaktivním perem druh podmiňovacího způsobu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žáci píší pomocí interaktivního pera správné tvary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126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Podmiňovací způsob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Viděl by jsem – radovali by se – mávala by – chtěli by jsme –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Byl bych zoral – zoral by jsem – zastavili by jste se – zůstal bys –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by jsem se podíval – neobtěžoval by jsi se – cpali </a:t>
            </a:r>
            <a:r>
              <a:rPr lang="cs-CZ" sz="2400" dirty="0" err="1" smtClean="0"/>
              <a:t>bysme</a:t>
            </a:r>
            <a:r>
              <a:rPr lang="cs-CZ" sz="2400" dirty="0" smtClean="0"/>
              <a:t> se –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honili by jste tu – byla bych ho viděla – neobtěžoval by jsi se –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cpali bychom se – divili by jsme se – byli bychom bývali neseni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972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trike="sngStrike" dirty="0"/>
              <a:t>Viděl by jsem </a:t>
            </a:r>
            <a:r>
              <a:rPr lang="cs-CZ" sz="2400" dirty="0"/>
              <a:t>– </a:t>
            </a:r>
            <a:r>
              <a:rPr lang="cs-CZ" sz="2400" dirty="0" smtClean="0"/>
              <a:t>radovali by se – mávala by – </a:t>
            </a:r>
            <a:r>
              <a:rPr lang="cs-CZ" sz="2400" strike="sngStrike" dirty="0"/>
              <a:t>chtěli by </a:t>
            </a:r>
            <a:r>
              <a:rPr lang="cs-CZ" sz="2400" strike="sngStrike" dirty="0" smtClean="0"/>
              <a:t>jsme  </a:t>
            </a:r>
            <a:r>
              <a:rPr lang="cs-CZ" sz="2400" dirty="0"/>
              <a:t>–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viděl bych Pp		Pp		Pp	chtěli bychom Pp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Byl bych zoral – </a:t>
            </a:r>
            <a:r>
              <a:rPr lang="cs-CZ" sz="2400" strike="sngStrike" dirty="0"/>
              <a:t>zoral by jsem </a:t>
            </a:r>
            <a:r>
              <a:rPr lang="cs-CZ" sz="2400" dirty="0"/>
              <a:t>– </a:t>
            </a:r>
            <a:r>
              <a:rPr lang="cs-CZ" sz="2400" strike="sngStrike" dirty="0"/>
              <a:t>zastavili by jste se </a:t>
            </a:r>
            <a:r>
              <a:rPr lang="cs-CZ" sz="2400" dirty="0"/>
              <a:t>– zůstal bys –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err="1" smtClean="0">
                <a:solidFill>
                  <a:srgbClr val="FF0000"/>
                </a:solidFill>
              </a:rPr>
              <a:t>Pm</a:t>
            </a:r>
            <a:r>
              <a:rPr lang="cs-CZ" sz="2400" dirty="0" smtClean="0">
                <a:solidFill>
                  <a:srgbClr val="FF0000"/>
                </a:solidFill>
              </a:rPr>
              <a:t>	zoral bych Pp 	zastavili byste se Pp	Pp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trike="sngStrike" dirty="0"/>
              <a:t>by jsem se podíval </a:t>
            </a:r>
            <a:r>
              <a:rPr lang="cs-CZ" sz="2400" dirty="0"/>
              <a:t>– </a:t>
            </a:r>
            <a:r>
              <a:rPr lang="cs-CZ" sz="2400" strike="sngStrike" dirty="0"/>
              <a:t>neobtěžoval by jsi se</a:t>
            </a:r>
            <a:r>
              <a:rPr lang="cs-CZ" sz="2400" dirty="0"/>
              <a:t> – </a:t>
            </a:r>
            <a:r>
              <a:rPr lang="cs-CZ" sz="2400" strike="sngStrike" dirty="0"/>
              <a:t>cpali </a:t>
            </a:r>
            <a:r>
              <a:rPr lang="cs-CZ" sz="2400" strike="sngStrike" dirty="0" err="1"/>
              <a:t>bysme</a:t>
            </a:r>
            <a:r>
              <a:rPr lang="cs-CZ" sz="2400" strike="sngStrike" dirty="0"/>
              <a:t> se </a:t>
            </a:r>
            <a:r>
              <a:rPr lang="cs-CZ" sz="2400" dirty="0"/>
              <a:t>–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Pp podíval bych se	neobtěžoval by ses Pp cpali bychom se Pp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trike="sngStrike" dirty="0"/>
              <a:t>honili by jste tu </a:t>
            </a:r>
            <a:r>
              <a:rPr lang="cs-CZ" sz="2400" dirty="0"/>
              <a:t>– byla bych ho viděla – </a:t>
            </a:r>
            <a:r>
              <a:rPr lang="cs-CZ" sz="2400" strike="sngStrike" dirty="0"/>
              <a:t>neobtěžoval by jsi se </a:t>
            </a:r>
            <a:r>
              <a:rPr lang="cs-CZ" sz="2400" dirty="0"/>
              <a:t>–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Honili byste se tu Pp		</a:t>
            </a:r>
            <a:r>
              <a:rPr lang="cs-CZ" sz="2400" dirty="0" err="1" smtClean="0">
                <a:solidFill>
                  <a:srgbClr val="FF0000"/>
                </a:solidFill>
              </a:rPr>
              <a:t>Pm</a:t>
            </a:r>
            <a:r>
              <a:rPr lang="cs-CZ" sz="2400" dirty="0" smtClean="0">
                <a:solidFill>
                  <a:srgbClr val="FF0000"/>
                </a:solidFill>
              </a:rPr>
              <a:t>	neobtěžoval by ses Pp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cpali bychom se – </a:t>
            </a:r>
            <a:r>
              <a:rPr lang="cs-CZ" sz="2400" strike="sngStrike" dirty="0"/>
              <a:t>divili by jsme se </a:t>
            </a:r>
            <a:r>
              <a:rPr lang="cs-CZ" sz="2400" dirty="0"/>
              <a:t>– byli bychom bývali neseni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Pp	divili bychom se Pp		</a:t>
            </a:r>
            <a:r>
              <a:rPr lang="cs-CZ" sz="2400" dirty="0" err="1" smtClean="0">
                <a:solidFill>
                  <a:srgbClr val="FF0000"/>
                </a:solidFill>
              </a:rPr>
              <a:t>Pm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79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Nepravidelné sloveso BÝT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8174803"/>
              </p:ext>
            </p:extLst>
          </p:nvPr>
        </p:nvGraphicFramePr>
        <p:xfrm>
          <a:off x="457200" y="1600200"/>
          <a:ext cx="8291262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80"/>
                <a:gridCol w="1134452"/>
                <a:gridCol w="1184466"/>
                <a:gridCol w="1184466"/>
                <a:gridCol w="1184466"/>
                <a:gridCol w="1184466"/>
                <a:gridCol w="1184466"/>
              </a:tblGrid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1.osoba</a:t>
                      </a:r>
                    </a:p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</a:p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 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 číslo množné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</a:t>
                      </a:r>
                      <a:r>
                        <a:rPr lang="cs-CZ" baseline="0" dirty="0" smtClean="0"/>
                        <a:t>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ROZKZOVACÍ</a:t>
                      </a:r>
                      <a:r>
                        <a:rPr lang="cs-CZ" baseline="0" dirty="0" smtClean="0"/>
                        <a:t> 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BUDOUCÍ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PODMIŇ.</a:t>
                      </a:r>
                      <a:r>
                        <a:rPr lang="cs-CZ" baseline="0" dirty="0" smtClean="0"/>
                        <a:t> ZPŮSOB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PODMIŇ. ZPŮSOB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PŘECHODNÍKY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11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492072"/>
              </p:ext>
            </p:extLst>
          </p:nvPr>
        </p:nvGraphicFramePr>
        <p:xfrm>
          <a:off x="457200" y="1628799"/>
          <a:ext cx="8291262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8496"/>
                <a:gridCol w="1080120"/>
                <a:gridCol w="1080120"/>
                <a:gridCol w="1080120"/>
                <a:gridCol w="1080120"/>
                <a:gridCol w="1152128"/>
                <a:gridCol w="1440158"/>
              </a:tblGrid>
              <a:tr h="885800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1.osoba</a:t>
                      </a:r>
                    </a:p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</a:p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 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 číslo množné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</a:t>
                      </a:r>
                      <a:r>
                        <a:rPr lang="cs-CZ" baseline="0" dirty="0" smtClean="0"/>
                        <a:t>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(st)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jste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jsou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ROZKZOVACÍ</a:t>
                      </a:r>
                      <a:r>
                        <a:rPr lang="cs-CZ" baseline="0" dirty="0" smtClean="0"/>
                        <a:t> 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buďme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buďte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BUDOUCÍ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budou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PODMIŇ.</a:t>
                      </a:r>
                      <a:r>
                        <a:rPr lang="cs-CZ" baseline="0" dirty="0" smtClean="0"/>
                        <a:t> ZPŮSOB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</a:t>
                      </a:r>
                      <a:r>
                        <a:rPr lang="cs-CZ" baseline="0" dirty="0" smtClean="0"/>
                        <a:t> bychom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byste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by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PODMIŇ. ZPŮSOB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bych </a:t>
                      </a:r>
                      <a:r>
                        <a:rPr lang="cs-CZ" baseline="0" dirty="0" smtClean="0"/>
                        <a:t> býval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bys býval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 býval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bychom bývali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byste bývali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</a:t>
                      </a:r>
                      <a:r>
                        <a:rPr lang="cs-CZ" baseline="0" dirty="0" smtClean="0"/>
                        <a:t> by bývali</a:t>
                      </a:r>
                      <a:endParaRPr lang="cs-CZ" dirty="0"/>
                    </a:p>
                  </a:txBody>
                  <a:tcPr/>
                </a:tc>
              </a:tr>
              <a:tr h="621297">
                <a:tc>
                  <a:txBody>
                    <a:bodyPr/>
                    <a:lstStyle/>
                    <a:p>
                      <a:r>
                        <a:rPr lang="cs-CZ" dirty="0" smtClean="0"/>
                        <a:t>PŘECHODNÍKY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Jsa, byv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Jsouc, jsouce</a:t>
                      </a:r>
                    </a:p>
                    <a:p>
                      <a:r>
                        <a:rPr lang="cs-CZ" dirty="0" smtClean="0"/>
                        <a:t>Byvši, byvše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833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6115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</TotalTime>
  <Words>383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Podmiňovací způsob</vt:lpstr>
      <vt:lpstr>Řešení</vt:lpstr>
      <vt:lpstr>Nepravidelné sloveso BÝT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38</cp:revision>
  <dcterms:created xsi:type="dcterms:W3CDTF">2011-08-21T15:31:45Z</dcterms:created>
  <dcterms:modified xsi:type="dcterms:W3CDTF">2012-02-07T14:13:01Z</dcterms:modified>
</cp:coreProperties>
</file>