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8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52B6DA-88F7-45C6-B20F-56DB4C21DAB3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A555F6-156B-4B12-A561-70F2F44BCA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01_C_10_d&#233;lka%20kru&#382;nice.doc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dirty="0" smtClean="0"/>
              <a:t>DÉLKA KRUŽNICE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Mgr. Hana </a:t>
            </a:r>
            <a:r>
              <a:rPr lang="cs-CZ" sz="2000" dirty="0" err="1" smtClean="0">
                <a:solidFill>
                  <a:schemeClr val="tx1"/>
                </a:solidFill>
              </a:rPr>
              <a:t>Kuříková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VY_32_INOVACE_01_C_10_Délka </a:t>
            </a:r>
            <a:r>
              <a:rPr lang="cs-CZ" sz="2000" dirty="0" smtClean="0">
                <a:solidFill>
                  <a:schemeClr val="tx1"/>
                </a:solidFill>
              </a:rPr>
              <a:t>kružnice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Matematika 8.ročník</a:t>
            </a:r>
            <a:endParaRPr lang="cs-CZ" sz="2000" dirty="0" smtClean="0"/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1.12.2011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12.12.2011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 Délka kružnice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Obvod</a:t>
                      </a:r>
                      <a:r>
                        <a:rPr lang="cs-CZ" baseline="0" dirty="0" smtClean="0"/>
                        <a:t> kruhu, číslo</a:t>
                      </a:r>
                      <a:r>
                        <a:rPr lang="el-GR" baseline="0" dirty="0" smtClean="0"/>
                        <a:t>π</a:t>
                      </a:r>
                      <a:r>
                        <a:rPr lang="cs-CZ" baseline="0" dirty="0" smtClean="0"/>
                        <a:t>, poloměr, průměr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DÉLKA KRUŽNICE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OBVOD KRUHU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Výpočet délky kružnice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Vezmeme 3 různé předměty kruhového tvaru (mince, dno láhve, plechová krabička na krém, knoflík).</a:t>
            </a:r>
          </a:p>
          <a:p>
            <a:pPr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Narýsujeme si tabulku:</a:t>
            </a:r>
            <a:endParaRPr lang="cs-CZ" dirty="0">
              <a:solidFill>
                <a:srgbClr val="00B05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4000504"/>
          <a:ext cx="7786741" cy="1714511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50800" dir="5400000" algn="ctr" rotWithShape="0">
                    <a:schemeClr val="tx1"/>
                  </a:outerShdw>
                </a:effectLst>
                <a:tableStyleId>{5C22544A-7EE6-4342-B048-85BDC9FD1C3A}</a:tableStyleId>
              </a:tblPr>
              <a:tblGrid>
                <a:gridCol w="2566085"/>
                <a:gridCol w="1791633"/>
                <a:gridCol w="1714512"/>
                <a:gridCol w="1714511"/>
              </a:tblGrid>
              <a:tr h="65689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Délka kružnice 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noFill/>
                  </a:tcPr>
                </a:tc>
              </a:tr>
              <a:tr h="578076">
                <a:tc>
                  <a:txBody>
                    <a:bodyPr/>
                    <a:lstStyle/>
                    <a:p>
                      <a:r>
                        <a:rPr lang="cs-CZ" dirty="0" smtClean="0"/>
                        <a:t>Průměr kružnice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</a:tr>
              <a:tr h="479536">
                <a:tc>
                  <a:txBody>
                    <a:bodyPr/>
                    <a:lstStyle/>
                    <a:p>
                      <a:r>
                        <a:rPr lang="cs-CZ" dirty="0" smtClean="0"/>
                        <a:t>Podíl   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o  :  d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357982"/>
          </a:xfrm>
        </p:spPr>
        <p:txBody>
          <a:bodyPr>
            <a:normAutofit fontScale="92500"/>
          </a:bodyPr>
          <a:lstStyle/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Doplnění tabulky:</a:t>
            </a:r>
          </a:p>
          <a:p>
            <a:pPr indent="0">
              <a:buNone/>
            </a:pPr>
            <a:r>
              <a:rPr lang="cs-CZ" dirty="0" smtClean="0"/>
              <a:t>Vezmi si 1. předmět.</a:t>
            </a:r>
          </a:p>
          <a:p>
            <a:pPr indent="0">
              <a:buNone/>
            </a:pPr>
            <a:r>
              <a:rPr lang="cs-CZ" dirty="0" smtClean="0"/>
              <a:t>Změř průměr kružnice </a:t>
            </a:r>
            <a:r>
              <a:rPr lang="cs-CZ" b="1" dirty="0" smtClean="0">
                <a:solidFill>
                  <a:srgbClr val="0070C0"/>
                </a:solidFill>
              </a:rPr>
              <a:t>d</a:t>
            </a:r>
            <a:r>
              <a:rPr lang="cs-CZ" dirty="0" smtClean="0"/>
              <a:t> a zapiš do tabulky.</a:t>
            </a:r>
          </a:p>
          <a:p>
            <a:pPr indent="0">
              <a:buNone/>
            </a:pPr>
            <a:r>
              <a:rPr lang="cs-CZ" dirty="0" smtClean="0"/>
              <a:t>Provázek obtoč kolem obvodu kružnice a změř délku </a:t>
            </a:r>
            <a:r>
              <a:rPr lang="cs-CZ" b="1" dirty="0" smtClean="0">
                <a:solidFill>
                  <a:srgbClr val="0070C0"/>
                </a:solidFill>
              </a:rPr>
              <a:t>o</a:t>
            </a:r>
            <a:r>
              <a:rPr lang="cs-CZ" dirty="0" smtClean="0"/>
              <a:t> navinutého provázku. Zapiš do tabulky.</a:t>
            </a:r>
          </a:p>
          <a:p>
            <a:pPr indent="0">
              <a:buNone/>
            </a:pPr>
            <a:r>
              <a:rPr lang="cs-CZ" dirty="0" smtClean="0"/>
              <a:t>Vypočítej </a:t>
            </a:r>
            <a:r>
              <a:rPr lang="cs-CZ" b="1" dirty="0" smtClean="0">
                <a:solidFill>
                  <a:srgbClr val="0070C0"/>
                </a:solidFill>
              </a:rPr>
              <a:t>o : d </a:t>
            </a:r>
            <a:r>
              <a:rPr lang="cs-CZ" dirty="0" smtClean="0"/>
              <a:t>a zapiš do tabulky.</a:t>
            </a:r>
          </a:p>
          <a:p>
            <a:pPr indent="0">
              <a:buNone/>
            </a:pPr>
            <a:r>
              <a:rPr lang="cs-CZ" dirty="0" smtClean="0"/>
              <a:t>Celý postup opakuj pro další předměty.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Závěr:</a:t>
            </a:r>
          </a:p>
          <a:p>
            <a:pPr indent="0">
              <a:buNone/>
            </a:pPr>
            <a:r>
              <a:rPr lang="cs-CZ" dirty="0" smtClean="0"/>
              <a:t>Z tabulky zjistíme, že podíl </a:t>
            </a:r>
            <a:r>
              <a:rPr lang="cs-CZ" b="1" dirty="0" smtClean="0">
                <a:solidFill>
                  <a:srgbClr val="0070C0"/>
                </a:solidFill>
              </a:rPr>
              <a:t>o : d </a:t>
            </a:r>
            <a:r>
              <a:rPr lang="cs-CZ" dirty="0" smtClean="0"/>
              <a:t>je pro všechny kružnice stálý a jeho hodnota je přibližně </a:t>
            </a:r>
            <a:r>
              <a:rPr lang="cs-CZ" dirty="0" smtClean="0">
                <a:solidFill>
                  <a:srgbClr val="FF0000"/>
                </a:solidFill>
              </a:rPr>
              <a:t>3,1</a:t>
            </a:r>
            <a:r>
              <a:rPr lang="cs-CZ" dirty="0" smtClean="0"/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pPr indent="0">
              <a:buNone/>
            </a:pPr>
            <a:r>
              <a:rPr lang="cs-CZ" dirty="0" smtClean="0"/>
              <a:t>Podíl </a:t>
            </a:r>
            <a:r>
              <a:rPr lang="cs-CZ" b="1" dirty="0" smtClean="0">
                <a:solidFill>
                  <a:srgbClr val="0070C0"/>
                </a:solidFill>
              </a:rPr>
              <a:t>o : d </a:t>
            </a:r>
            <a:r>
              <a:rPr lang="cs-CZ" dirty="0" smtClean="0"/>
              <a:t>je stálý a jeho hodnota se označuje písmenem řecké abecedy </a:t>
            </a:r>
            <a:r>
              <a:rPr lang="el-GR" dirty="0" smtClean="0">
                <a:solidFill>
                  <a:srgbClr val="FF0000"/>
                </a:solidFill>
              </a:rPr>
              <a:t>π</a:t>
            </a:r>
            <a:r>
              <a:rPr lang="cs-CZ" dirty="0" smtClean="0">
                <a:solidFill>
                  <a:srgbClr val="FF0000"/>
                </a:solidFill>
              </a:rPr>
              <a:t> ( čti pí 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828800" y="3808800"/>
            <a:ext cx="428628" cy="40011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571472" y="2857496"/>
            <a:ext cx="4357718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Číslo </a:t>
            </a:r>
            <a:r>
              <a:rPr lang="el-GR" sz="2400" dirty="0" smtClean="0"/>
              <a:t>π</a:t>
            </a:r>
            <a:r>
              <a:rPr lang="cs-CZ" sz="2400" dirty="0" smtClean="0"/>
              <a:t> není racionální (nemůžeme ho přesně vyjádřit).</a:t>
            </a:r>
          </a:p>
          <a:p>
            <a:r>
              <a:rPr lang="cs-CZ" sz="2400" dirty="0" smtClean="0"/>
              <a:t>Většinou se používá hodnota</a:t>
            </a:r>
          </a:p>
          <a:p>
            <a:r>
              <a:rPr lang="cs-CZ" sz="2400" dirty="0" smtClean="0"/>
              <a:t>	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el-GR" sz="2800" dirty="0" smtClean="0">
                <a:solidFill>
                  <a:srgbClr val="FF0000"/>
                </a:solidFill>
              </a:rPr>
              <a:t>π</a:t>
            </a:r>
            <a:r>
              <a:rPr lang="cs-CZ" sz="2800" dirty="0" smtClean="0">
                <a:solidFill>
                  <a:srgbClr val="FF0000"/>
                </a:solidFill>
              </a:rPr>
              <a:t> = 3,14</a:t>
            </a:r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LUDOLFOVO ČÍSLO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Ludolf_van_Ceulen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86380" y="1428736"/>
            <a:ext cx="3403600" cy="4140200"/>
          </a:xfrm>
        </p:spPr>
      </p:pic>
      <p:sp>
        <p:nvSpPr>
          <p:cNvPr id="5" name="Obdélník 4"/>
          <p:cNvSpPr/>
          <p:nvPr/>
        </p:nvSpPr>
        <p:spPr>
          <a:xfrm>
            <a:off x="500034" y="1500175"/>
            <a:ext cx="47149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Okolo roku 1600 vypočítal Holanďan Ludolf van </a:t>
            </a:r>
            <a:r>
              <a:rPr lang="cs-CZ" sz="2400" dirty="0" err="1" smtClean="0"/>
              <a:t>Ceulen</a:t>
            </a:r>
            <a:r>
              <a:rPr lang="cs-CZ" sz="2400" dirty="0" smtClean="0"/>
              <a:t> hodnotu čísla </a:t>
            </a:r>
            <a:r>
              <a:rPr lang="el-GR" sz="2400" dirty="0" smtClean="0"/>
              <a:t>π</a:t>
            </a:r>
            <a:r>
              <a:rPr lang="cs-CZ" sz="2400" dirty="0" smtClean="0"/>
              <a:t>  na 35 desetinných míst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Délka kružnice a obvod kruhu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o = </a:t>
            </a:r>
            <a:r>
              <a:rPr lang="el-GR" dirty="0" smtClean="0">
                <a:solidFill>
                  <a:srgbClr val="FF0000"/>
                </a:solidFill>
              </a:rPr>
              <a:t>π</a:t>
            </a:r>
            <a:r>
              <a:rPr lang="cs-CZ" dirty="0" smtClean="0">
                <a:solidFill>
                  <a:srgbClr val="FF0000"/>
                </a:solidFill>
              </a:rPr>
              <a:t> . d		</a:t>
            </a:r>
            <a:r>
              <a:rPr lang="cs-CZ" dirty="0" err="1" smtClean="0">
                <a:solidFill>
                  <a:srgbClr val="FF0000"/>
                </a:solidFill>
              </a:rPr>
              <a:t>d</a:t>
            </a:r>
            <a:r>
              <a:rPr lang="cs-CZ" dirty="0" smtClean="0">
                <a:solidFill>
                  <a:srgbClr val="FF0000"/>
                </a:solidFill>
              </a:rPr>
              <a:t>- průměr kružnice ( kruhu)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o = 2. </a:t>
            </a:r>
            <a:r>
              <a:rPr lang="el-GR" dirty="0" smtClean="0">
                <a:solidFill>
                  <a:srgbClr val="FF0000"/>
                </a:solidFill>
              </a:rPr>
              <a:t>π</a:t>
            </a:r>
            <a:r>
              <a:rPr lang="cs-CZ" dirty="0" smtClean="0">
                <a:solidFill>
                  <a:srgbClr val="FF0000"/>
                </a:solidFill>
              </a:rPr>
              <a:t> . r		</a:t>
            </a:r>
            <a:r>
              <a:rPr lang="cs-CZ" dirty="0" err="1" smtClean="0">
                <a:solidFill>
                  <a:srgbClr val="FF0000"/>
                </a:solidFill>
              </a:rPr>
              <a:t>r</a:t>
            </a:r>
            <a:r>
              <a:rPr lang="cs-CZ" dirty="0" smtClean="0">
                <a:solidFill>
                  <a:srgbClr val="FF0000"/>
                </a:solidFill>
              </a:rPr>
              <a:t>- poloměr kružnice (kruhu)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28992" y="1428736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1000100" y="1214422"/>
            <a:ext cx="2714644" cy="264320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214546" y="2571744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S           </a:t>
            </a:r>
            <a:r>
              <a:rPr lang="cs-CZ" dirty="0" smtClean="0">
                <a:solidFill>
                  <a:srgbClr val="FF0000"/>
                </a:solidFill>
              </a:rPr>
              <a:t>r </a:t>
            </a:r>
            <a:r>
              <a:rPr lang="cs-CZ" dirty="0" smtClean="0"/>
              <a:t>            A</a:t>
            </a:r>
            <a:endParaRPr lang="cs-CZ" dirty="0"/>
          </a:p>
        </p:txBody>
      </p:sp>
      <p:cxnSp>
        <p:nvCxnSpPr>
          <p:cNvPr id="15" name="Přímá spojovací čára 14"/>
          <p:cNvCxnSpPr/>
          <p:nvPr/>
        </p:nvCxnSpPr>
        <p:spPr>
          <a:xfrm rot="5400000" flipH="1" flipV="1">
            <a:off x="2285190" y="3858422"/>
            <a:ext cx="1588" cy="158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357422" y="2573332"/>
            <a:ext cx="1357322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7143768" y="1571612"/>
            <a:ext cx="500066" cy="369332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4714876" y="1357298"/>
            <a:ext cx="2714644" cy="2643206"/>
          </a:xfrm>
          <a:prstGeom prst="ellipse">
            <a:avLst/>
          </a:prstGeom>
          <a:solidFill>
            <a:schemeClr val="accent1"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5929322" y="2714620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S           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endParaRPr lang="cs-CZ" dirty="0"/>
          </a:p>
        </p:txBody>
      </p:sp>
      <p:cxnSp>
        <p:nvCxnSpPr>
          <p:cNvPr id="35" name="Přímá spojovací čára 34"/>
          <p:cNvCxnSpPr/>
          <p:nvPr/>
        </p:nvCxnSpPr>
        <p:spPr>
          <a:xfrm rot="16200000" flipH="1" flipV="1">
            <a:off x="4750595" y="2607463"/>
            <a:ext cx="2643206" cy="14287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16200000" flipH="1">
            <a:off x="6000760" y="2643182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 flipH="1" flipV="1">
            <a:off x="6000760" y="2643182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072198" y="2714620"/>
            <a:ext cx="1357322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143636" y="1928802"/>
            <a:ext cx="357190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0" name="Přímá spojovací čára 19"/>
          <p:cNvCxnSpPr/>
          <p:nvPr/>
        </p:nvCxnSpPr>
        <p:spPr>
          <a:xfrm rot="16200000" flipH="1" flipV="1">
            <a:off x="1035819" y="2464587"/>
            <a:ext cx="2643206" cy="142876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16200000" flipH="1">
            <a:off x="2285984" y="2500306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 flipH="1" flipV="1">
            <a:off x="2285984" y="2500306"/>
            <a:ext cx="142876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428860" y="1785926"/>
            <a:ext cx="357190" cy="3693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400" dirty="0" smtClean="0"/>
              <a:t>Vypočítej délku kružnice, která má poloměr 12 cm.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400" dirty="0" smtClean="0"/>
              <a:t>	 r = 12 cm</a:t>
            </a:r>
          </a:p>
          <a:p>
            <a:pPr>
              <a:buNone/>
            </a:pPr>
            <a:r>
              <a:rPr lang="cs-CZ" sz="2400" dirty="0" smtClean="0"/>
              <a:t>	 o = ? ( cm)</a:t>
            </a:r>
          </a:p>
          <a:p>
            <a:pPr>
              <a:buNone/>
            </a:pPr>
            <a:r>
              <a:rPr lang="cs-CZ" sz="2400" dirty="0" smtClean="0"/>
              <a:t>----------------------</a:t>
            </a:r>
          </a:p>
          <a:p>
            <a:pPr>
              <a:buNone/>
            </a:pPr>
            <a:r>
              <a:rPr lang="cs-CZ" sz="2400" dirty="0" smtClean="0"/>
              <a:t>	o = 2.</a:t>
            </a:r>
            <a:r>
              <a:rPr lang="el-GR" sz="2400" dirty="0" smtClean="0"/>
              <a:t>π</a:t>
            </a:r>
            <a:r>
              <a:rPr lang="cs-CZ" sz="2400" dirty="0" smtClean="0"/>
              <a:t> . r</a:t>
            </a:r>
            <a:endParaRPr lang="cs-CZ" sz="2400" baseline="30000" dirty="0" smtClean="0"/>
          </a:p>
          <a:p>
            <a:pPr>
              <a:buNone/>
            </a:pPr>
            <a:r>
              <a:rPr lang="cs-CZ" sz="2400" baseline="30000" dirty="0" smtClean="0"/>
              <a:t>	</a:t>
            </a:r>
            <a:r>
              <a:rPr lang="cs-CZ" sz="2400" dirty="0" smtClean="0"/>
              <a:t>o = 2. 3,14 . 12</a:t>
            </a:r>
            <a:endParaRPr lang="cs-CZ" sz="2400" baseline="30000" dirty="0" smtClean="0"/>
          </a:p>
          <a:p>
            <a:pPr>
              <a:buNone/>
            </a:pPr>
            <a:r>
              <a:rPr lang="cs-CZ" sz="2400" baseline="30000" dirty="0" smtClean="0"/>
              <a:t>	</a:t>
            </a:r>
            <a:r>
              <a:rPr lang="cs-CZ" sz="2400" dirty="0" smtClean="0"/>
              <a:t>o = 75,36 cm</a:t>
            </a:r>
            <a:endParaRPr lang="cs-CZ" sz="2400" baseline="30000" dirty="0" smtClean="0"/>
          </a:p>
          <a:p>
            <a:pPr>
              <a:buNone/>
            </a:pPr>
            <a:r>
              <a:rPr lang="cs-CZ" sz="2400" dirty="0" smtClean="0"/>
              <a:t>	Délka kružnice je 75,36 cm.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/>
              <a:t>2. Vypočítej obvod kruhu, který má průměr 12 m.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400" dirty="0" smtClean="0"/>
              <a:t>	 d = 12 cm	r= 6 cm</a:t>
            </a:r>
          </a:p>
          <a:p>
            <a:pPr>
              <a:buNone/>
            </a:pPr>
            <a:r>
              <a:rPr lang="cs-CZ" sz="2400" dirty="0" smtClean="0"/>
              <a:t>	 o = ? ( cm)</a:t>
            </a:r>
          </a:p>
          <a:p>
            <a:pPr>
              <a:buNone/>
            </a:pPr>
            <a:r>
              <a:rPr lang="cs-CZ" sz="2400" dirty="0" smtClean="0"/>
              <a:t>----------------------</a:t>
            </a:r>
          </a:p>
          <a:p>
            <a:pPr>
              <a:buNone/>
            </a:pPr>
            <a:r>
              <a:rPr lang="cs-CZ" sz="2400" dirty="0" smtClean="0"/>
              <a:t>	o = 2.</a:t>
            </a:r>
            <a:r>
              <a:rPr lang="el-GR" sz="2400" dirty="0" smtClean="0"/>
              <a:t>π</a:t>
            </a:r>
            <a:r>
              <a:rPr lang="cs-CZ" sz="2400" dirty="0" smtClean="0"/>
              <a:t> . r</a:t>
            </a:r>
            <a:endParaRPr lang="cs-CZ" sz="2400" baseline="30000" dirty="0" smtClean="0"/>
          </a:p>
          <a:p>
            <a:pPr>
              <a:buNone/>
            </a:pPr>
            <a:r>
              <a:rPr lang="cs-CZ" sz="2400" baseline="30000" dirty="0" smtClean="0"/>
              <a:t>	</a:t>
            </a:r>
            <a:r>
              <a:rPr lang="cs-CZ" sz="2400" dirty="0" smtClean="0"/>
              <a:t>o = 2. 3,14 . 6</a:t>
            </a:r>
            <a:endParaRPr lang="cs-CZ" sz="2400" baseline="30000" dirty="0" smtClean="0"/>
          </a:p>
          <a:p>
            <a:pPr>
              <a:buNone/>
            </a:pPr>
            <a:r>
              <a:rPr lang="cs-CZ" sz="2400" baseline="30000" dirty="0" smtClean="0"/>
              <a:t>	</a:t>
            </a:r>
            <a:r>
              <a:rPr lang="cs-CZ" sz="2400" dirty="0" smtClean="0"/>
              <a:t>o = 37,68 cm</a:t>
            </a:r>
            <a:endParaRPr lang="cs-CZ" sz="2400" baseline="30000" dirty="0" smtClean="0"/>
          </a:p>
          <a:p>
            <a:pPr>
              <a:buNone/>
            </a:pPr>
            <a:r>
              <a:rPr lang="cs-CZ" sz="2400" dirty="0" smtClean="0"/>
              <a:t>	Obvod kruhu je 37,68 cm.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/>
              <a:t>3. Obvod kruhu je 17 m. Vypočítej průměr kruhu.</a:t>
            </a:r>
          </a:p>
          <a:p>
            <a:pPr>
              <a:buNone/>
            </a:pPr>
            <a:endParaRPr lang="cs-CZ" sz="2400" dirty="0" smtClean="0"/>
          </a:p>
          <a:p>
            <a:pPr marL="720000">
              <a:buNone/>
            </a:pPr>
            <a:r>
              <a:rPr lang="cs-CZ" sz="2400" dirty="0" smtClean="0"/>
              <a:t>o= 17 m</a:t>
            </a:r>
          </a:p>
          <a:p>
            <a:pPr marL="720000">
              <a:buNone/>
            </a:pPr>
            <a:r>
              <a:rPr lang="cs-CZ" sz="2400" dirty="0" smtClean="0"/>
              <a:t>d = ? ( m)</a:t>
            </a:r>
          </a:p>
          <a:p>
            <a:pPr marL="720000">
              <a:buNone/>
            </a:pPr>
            <a:r>
              <a:rPr lang="cs-CZ" sz="2400" dirty="0" smtClean="0"/>
              <a:t>----------------------</a:t>
            </a:r>
          </a:p>
          <a:p>
            <a:pPr marL="720000">
              <a:buNone/>
            </a:pPr>
            <a:r>
              <a:rPr lang="cs-CZ" sz="2400" dirty="0" smtClean="0"/>
              <a:t>o = 2.</a:t>
            </a:r>
            <a:r>
              <a:rPr lang="el-GR" sz="2400" dirty="0" smtClean="0"/>
              <a:t>π</a:t>
            </a:r>
            <a:r>
              <a:rPr lang="cs-CZ" sz="2400" dirty="0" smtClean="0"/>
              <a:t> . r			</a:t>
            </a:r>
          </a:p>
          <a:p>
            <a:pPr marL="720000">
              <a:buNone/>
            </a:pPr>
            <a:r>
              <a:rPr lang="cs-CZ" sz="2400" dirty="0" smtClean="0"/>
              <a:t>17 = 2. 3,14 . r		</a:t>
            </a:r>
            <a:endParaRPr lang="cs-CZ" sz="2400" baseline="30000" dirty="0" smtClean="0"/>
          </a:p>
          <a:p>
            <a:pPr marL="720000">
              <a:buNone/>
            </a:pPr>
            <a:r>
              <a:rPr lang="cs-CZ" sz="2400" dirty="0" smtClean="0"/>
              <a:t>17 = 6,28 . r </a:t>
            </a:r>
          </a:p>
          <a:p>
            <a:pPr marL="720000">
              <a:buNone/>
            </a:pPr>
            <a:r>
              <a:rPr lang="cs-CZ" sz="2400" dirty="0" smtClean="0"/>
              <a:t>r = 17 : 6,28</a:t>
            </a:r>
          </a:p>
          <a:p>
            <a:pPr marL="720000">
              <a:buNone/>
            </a:pPr>
            <a:r>
              <a:rPr lang="cs-CZ" sz="2400" dirty="0" smtClean="0"/>
              <a:t>r = 2,71 m</a:t>
            </a:r>
          </a:p>
          <a:p>
            <a:pPr marL="720000">
              <a:buNone/>
            </a:pPr>
            <a:r>
              <a:rPr lang="cs-CZ" sz="2400" dirty="0" smtClean="0"/>
              <a:t>d = 2 . 2,71 = 5,42 m</a:t>
            </a:r>
            <a:endParaRPr lang="cs-CZ" sz="2400" baseline="30000" dirty="0" smtClean="0"/>
          </a:p>
          <a:p>
            <a:pPr marL="720000">
              <a:buNone/>
            </a:pPr>
            <a:r>
              <a:rPr lang="cs-CZ" sz="2400" dirty="0" smtClean="0"/>
              <a:t>Průměr kruhu je 5,42 m.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Příklad 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fontScale="47500" lnSpcReduction="20000"/>
          </a:bodyPr>
          <a:lstStyle/>
          <a:p>
            <a:pPr marL="457200" indent="-457200">
              <a:buAutoNum type="arabicPeriod" startAt="4"/>
            </a:pPr>
            <a:r>
              <a:rPr lang="cs-CZ" sz="4200" dirty="0" smtClean="0"/>
              <a:t>Kolo automobilu má průměr 65 cm. Kolikrát se kolo otočí na dráze 100 m?</a:t>
            </a:r>
          </a:p>
          <a:p>
            <a:pPr marL="457200" indent="-457200">
              <a:buAutoNum type="arabicPeriod" startAt="4"/>
            </a:pPr>
            <a:endParaRPr lang="cs-CZ" sz="4200" dirty="0" smtClean="0"/>
          </a:p>
          <a:p>
            <a:pPr marL="720000">
              <a:buNone/>
            </a:pPr>
            <a:r>
              <a:rPr lang="cs-CZ" sz="4200" dirty="0" smtClean="0"/>
              <a:t>d = 65 cm	r= 32,5 cm</a:t>
            </a:r>
          </a:p>
          <a:p>
            <a:pPr marL="720000">
              <a:buNone/>
            </a:pPr>
            <a:r>
              <a:rPr lang="cs-CZ" sz="4200" dirty="0" smtClean="0"/>
              <a:t>o = ? ( cm)</a:t>
            </a:r>
          </a:p>
          <a:p>
            <a:pPr marL="720000">
              <a:buNone/>
            </a:pPr>
            <a:r>
              <a:rPr lang="cs-CZ" sz="4200" dirty="0" smtClean="0"/>
              <a:t>s = 100 m</a:t>
            </a:r>
          </a:p>
          <a:p>
            <a:pPr marL="720000">
              <a:buNone/>
            </a:pPr>
            <a:r>
              <a:rPr lang="cs-CZ" sz="4200" dirty="0" smtClean="0"/>
              <a:t>x = ?</a:t>
            </a:r>
          </a:p>
          <a:p>
            <a:pPr marL="720000">
              <a:buNone/>
            </a:pPr>
            <a:r>
              <a:rPr lang="cs-CZ" sz="4200" dirty="0" smtClean="0"/>
              <a:t>----------------------</a:t>
            </a:r>
          </a:p>
          <a:p>
            <a:pPr marL="720000">
              <a:buNone/>
            </a:pPr>
            <a:r>
              <a:rPr lang="cs-CZ" sz="4200" dirty="0" smtClean="0"/>
              <a:t>o = 2.</a:t>
            </a:r>
            <a:r>
              <a:rPr lang="el-GR" sz="4200" dirty="0" smtClean="0"/>
              <a:t>π</a:t>
            </a:r>
            <a:r>
              <a:rPr lang="cs-CZ" sz="4200" dirty="0" smtClean="0"/>
              <a:t> . r</a:t>
            </a:r>
            <a:endParaRPr lang="cs-CZ" sz="4200" baseline="30000" dirty="0" smtClean="0"/>
          </a:p>
          <a:p>
            <a:pPr marL="720000">
              <a:buNone/>
            </a:pPr>
            <a:r>
              <a:rPr lang="cs-CZ" sz="4200" dirty="0" smtClean="0"/>
              <a:t>o = 2. 3,14 . 32,5</a:t>
            </a:r>
            <a:endParaRPr lang="cs-CZ" sz="4200" baseline="30000" dirty="0" smtClean="0"/>
          </a:p>
          <a:p>
            <a:pPr marL="720000">
              <a:buNone/>
            </a:pPr>
            <a:r>
              <a:rPr lang="cs-CZ" sz="4200" dirty="0" smtClean="0"/>
              <a:t>o = 204,1 cm = 2,04 m</a:t>
            </a:r>
          </a:p>
          <a:p>
            <a:pPr marL="720000">
              <a:buNone/>
            </a:pPr>
            <a:endParaRPr lang="cs-CZ" sz="4200" baseline="30000" dirty="0" smtClean="0"/>
          </a:p>
          <a:p>
            <a:pPr marL="720000">
              <a:buNone/>
            </a:pPr>
            <a:r>
              <a:rPr lang="cs-CZ" sz="4200" dirty="0" smtClean="0"/>
              <a:t>x = s : o</a:t>
            </a:r>
          </a:p>
          <a:p>
            <a:pPr marL="720000">
              <a:buNone/>
            </a:pPr>
            <a:r>
              <a:rPr lang="cs-CZ" sz="4200" dirty="0" smtClean="0"/>
              <a:t>x = 100 : 2,04 = 49</a:t>
            </a:r>
          </a:p>
          <a:p>
            <a:pPr marL="720000">
              <a:buNone/>
            </a:pPr>
            <a:endParaRPr lang="cs-CZ" sz="4200" baseline="30000" dirty="0" smtClean="0"/>
          </a:p>
          <a:p>
            <a:pPr marL="720000">
              <a:buNone/>
            </a:pPr>
            <a:r>
              <a:rPr lang="cs-CZ" sz="4200" dirty="0" smtClean="0"/>
              <a:t>Kolo automobilu se na dráze 100 metrů otočí 49 krát.</a:t>
            </a:r>
            <a:endParaRPr lang="cs-CZ" sz="4200" baseline="30000" dirty="0" smtClean="0"/>
          </a:p>
          <a:p>
            <a:pPr marL="457200" indent="-457200">
              <a:buAutoNum type="arabicPeriod" startAt="4"/>
            </a:pPr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u="sng" dirty="0" smtClean="0"/>
              <a:t>Anotace:</a:t>
            </a:r>
          </a:p>
          <a:p>
            <a:pPr marL="0" lvl="0" algn="just">
              <a:buNone/>
            </a:pPr>
            <a:r>
              <a:rPr lang="cs-CZ" sz="1800" dirty="0" smtClean="0"/>
              <a:t>Tato prezentace slouží k odvození čísla π a vzorce pro výpočet obvodu kruhu a délky kružnice. Tabulku doplňuje učitel na základě měření, které provádí žáci. Odvodí vzorec pro výpočet obvodu kruhu. V další části výkladu jsou čtyři vzorové příklady na výpočet délky kružnice.  Prezentace je doplněna </a:t>
            </a:r>
            <a:r>
              <a:rPr lang="cs-CZ" sz="1800" dirty="0" smtClean="0">
                <a:hlinkClick r:id="rId2" action="ppaction://hlinkfile"/>
              </a:rPr>
              <a:t>pracovní listem</a:t>
            </a:r>
            <a:r>
              <a:rPr lang="cs-CZ" sz="1800" dirty="0" smtClean="0"/>
              <a:t>. Každý žák dostane vlastní pracovní list, který vypočítá a doplní. Některé příklady mohou být využity pro domácí přípravu. Správné řešení je promítnuto na interaktivní tabuli.</a:t>
            </a:r>
          </a:p>
          <a:p>
            <a:pPr>
              <a:buNone/>
            </a:pPr>
            <a:endParaRPr lang="cs-CZ" sz="1800" u="sng" dirty="0" smtClean="0"/>
          </a:p>
          <a:p>
            <a:pPr marL="0" lvl="0" algn="just">
              <a:buNone/>
            </a:pPr>
            <a:r>
              <a:rPr lang="cs-CZ" sz="1800" u="sng" dirty="0" smtClean="0"/>
              <a:t>Citace</a:t>
            </a:r>
          </a:p>
          <a:p>
            <a:pPr>
              <a:buNone/>
            </a:pPr>
            <a:r>
              <a:rPr lang="cs-CZ" sz="1800" dirty="0" smtClean="0"/>
              <a:t>	</a:t>
            </a:r>
            <a:r>
              <a:rPr lang="cs-CZ" sz="1800" dirty="0" err="1" smtClean="0"/>
              <a:t>Soubor:Ludolf</a:t>
            </a:r>
            <a:r>
              <a:rPr lang="cs-CZ" sz="1800" dirty="0" smtClean="0"/>
              <a:t> van Ceulen.jpeg. In </a:t>
            </a:r>
            <a:r>
              <a:rPr lang="cs-CZ" sz="1800" i="1" dirty="0" err="1" smtClean="0"/>
              <a:t>Wikipedia</a:t>
            </a:r>
            <a:r>
              <a:rPr lang="cs-CZ" sz="1800" i="1" dirty="0" smtClean="0"/>
              <a:t> : </a:t>
            </a:r>
            <a:r>
              <a:rPr lang="cs-CZ" sz="1800" i="1" dirty="0" err="1" smtClean="0"/>
              <a:t>the</a:t>
            </a:r>
            <a:r>
              <a:rPr lang="cs-CZ" sz="1800" i="1" dirty="0" smtClean="0"/>
              <a:t> free </a:t>
            </a:r>
            <a:r>
              <a:rPr lang="cs-CZ" sz="1800" i="1" dirty="0" err="1" smtClean="0"/>
              <a:t>encyclopedia</a:t>
            </a:r>
            <a:r>
              <a:rPr lang="cs-CZ" sz="1800" dirty="0" smtClean="0"/>
              <a:t> [online]. St. </a:t>
            </a:r>
            <a:r>
              <a:rPr lang="cs-CZ" sz="1800" dirty="0" err="1" smtClean="0"/>
              <a:t>Petersburg</a:t>
            </a:r>
            <a:r>
              <a:rPr lang="cs-CZ" sz="1800" dirty="0" smtClean="0"/>
              <a:t> (Florida) : 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 </a:t>
            </a:r>
            <a:r>
              <a:rPr lang="cs-CZ" sz="1800" dirty="0" err="1" smtClean="0"/>
              <a:t>Foundation</a:t>
            </a:r>
            <a:r>
              <a:rPr lang="cs-CZ" sz="1800" dirty="0" smtClean="0"/>
              <a:t>, [cit. 2011-12-19]. Dostupné z WWW: &lt;http://cs.wikipedia.org/wiki/Soubor:Ludolf_van_Ceulen.jpeg&gt;</a:t>
            </a:r>
          </a:p>
          <a:p>
            <a:pPr>
              <a:buNone/>
            </a:pPr>
            <a:endParaRPr lang="cs-CZ" sz="1800" u="sng" dirty="0" smtClean="0"/>
          </a:p>
          <a:p>
            <a:pPr>
              <a:buNone/>
            </a:pPr>
            <a:endParaRPr lang="cs-CZ" sz="1800" u="sng" dirty="0" smtClean="0"/>
          </a:p>
          <a:p>
            <a:pPr>
              <a:buNone/>
            </a:pPr>
            <a:r>
              <a:rPr lang="cs-CZ" sz="1800" u="sng" dirty="0" smtClean="0"/>
              <a:t>Použité zdroje:</a:t>
            </a:r>
          </a:p>
          <a:p>
            <a:pPr>
              <a:buNone/>
            </a:pPr>
            <a:r>
              <a:rPr lang="cs-CZ" sz="1800" dirty="0" smtClean="0"/>
              <a:t>	Karel Kindl: Matematika- Přehled učiva základní školy, vydání 3., Praha 1980, Státní pedagogické nakladatelství, počet stran 408 ,SPN 5-43-11/3, 14-388-80</a:t>
            </a:r>
          </a:p>
          <a:p>
            <a:pPr>
              <a:buNone/>
            </a:pPr>
            <a:r>
              <a:rPr lang="cs-CZ" sz="1800" dirty="0" smtClean="0"/>
              <a:t>	Odvárko </a:t>
            </a:r>
            <a:r>
              <a:rPr lang="cs-CZ" sz="1800" dirty="0"/>
              <a:t>Oldřich- Kadleček Jiří:  Matematika pro 8. Ročník ZŠ  3.díl , </a:t>
            </a:r>
            <a:r>
              <a:rPr lang="cs-CZ" sz="1800"/>
              <a:t>1.vydání </a:t>
            </a:r>
            <a:r>
              <a:rPr lang="cs-CZ" sz="1800" smtClean="0"/>
              <a:t>2000,  </a:t>
            </a:r>
            <a:r>
              <a:rPr lang="cs-CZ" sz="1800" dirty="0"/>
              <a:t>Prometheus, počet stran 79, ISBN 80-7196-183-3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342</Words>
  <Application>Microsoft Office PowerPoint</Application>
  <PresentationFormat>Předvádění na obrazovce (4:3)</PresentationFormat>
  <Paragraphs>127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DÉLKA KRUŽNICE</vt:lpstr>
      <vt:lpstr>Prezentace aplikace PowerPoint</vt:lpstr>
      <vt:lpstr>DÉLKA KRUŽNICE  OBVOD KRUHU</vt:lpstr>
      <vt:lpstr>Výpočet délky kružnice</vt:lpstr>
      <vt:lpstr>Prezentace aplikace PowerPoint</vt:lpstr>
      <vt:lpstr>LUDOLFOVO ČÍSLO</vt:lpstr>
      <vt:lpstr>Délka kružnice a obvod kruhu</vt:lpstr>
      <vt:lpstr>Příklad 1</vt:lpstr>
      <vt:lpstr>Příklad 2</vt:lpstr>
      <vt:lpstr>Příklad 3</vt:lpstr>
      <vt:lpstr>Příklad 4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 KUŽNICE OBVOD KRUŽNICE</dc:title>
  <dc:creator>Vaclav</dc:creator>
  <cp:lastModifiedBy>Hana</cp:lastModifiedBy>
  <cp:revision>47</cp:revision>
  <dcterms:created xsi:type="dcterms:W3CDTF">2011-12-07T15:55:58Z</dcterms:created>
  <dcterms:modified xsi:type="dcterms:W3CDTF">2012-02-24T11:21:52Z</dcterms:modified>
</cp:coreProperties>
</file>