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1860D2-6490-4F50-B1E9-86716E4BC3C5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</dgm:pt>
    <dgm:pt modelId="{3584A96F-7231-44E5-8BB5-53F9299D6622}">
      <dgm:prSet phldrT="[Text]"/>
      <dgm:spPr/>
      <dgm:t>
        <a:bodyPr/>
        <a:lstStyle/>
        <a:p>
          <a:endParaRPr lang="cs-CZ" dirty="0">
            <a:solidFill>
              <a:schemeClr val="tx1"/>
            </a:solidFill>
          </a:endParaRPr>
        </a:p>
      </dgm:t>
    </dgm:pt>
    <dgm:pt modelId="{3297811D-C8CD-4886-BDE8-6E150668BCCA}" type="parTrans" cxnId="{75171F89-7DB4-4DAF-A785-334A286050F8}">
      <dgm:prSet/>
      <dgm:spPr/>
      <dgm:t>
        <a:bodyPr/>
        <a:lstStyle/>
        <a:p>
          <a:endParaRPr lang="cs-CZ"/>
        </a:p>
      </dgm:t>
    </dgm:pt>
    <dgm:pt modelId="{A1441976-628B-4E2A-89C5-522EDC5588B1}" type="sibTrans" cxnId="{75171F89-7DB4-4DAF-A785-334A286050F8}">
      <dgm:prSet/>
      <dgm:spPr/>
      <dgm:t>
        <a:bodyPr/>
        <a:lstStyle/>
        <a:p>
          <a:endParaRPr lang="cs-CZ"/>
        </a:p>
      </dgm:t>
    </dgm:pt>
    <dgm:pt modelId="{5DC5FEB5-7B72-4B42-AC23-FBBA4CB13A1B}" type="pres">
      <dgm:prSet presAssocID="{9B1860D2-6490-4F50-B1E9-86716E4BC3C5}" presName="Name0" presStyleCnt="0">
        <dgm:presLayoutVars>
          <dgm:chMax/>
          <dgm:chPref/>
          <dgm:dir/>
          <dgm:animLvl val="lvl"/>
        </dgm:presLayoutVars>
      </dgm:prSet>
      <dgm:spPr/>
    </dgm:pt>
    <dgm:pt modelId="{E3F3F69C-0FA9-4B3D-B9AF-2FDACB11BCDA}" type="pres">
      <dgm:prSet presAssocID="{3584A96F-7231-44E5-8BB5-53F9299D6622}" presName="composite" presStyleCnt="0"/>
      <dgm:spPr/>
    </dgm:pt>
    <dgm:pt modelId="{7B3EDF1F-192F-43D8-8A04-47300B168ADB}" type="pres">
      <dgm:prSet presAssocID="{3584A96F-7231-44E5-8BB5-53F9299D6622}" presName="ParentAccentShape" presStyleLbl="trBgShp" presStyleIdx="0" presStyleCnt="1"/>
      <dgm:spPr/>
    </dgm:pt>
    <dgm:pt modelId="{AA436ABB-C887-49C3-83F9-ADF64F5D2850}" type="pres">
      <dgm:prSet presAssocID="{3584A96F-7231-44E5-8BB5-53F9299D6622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BBFFE0-2ED5-4E9E-80C2-7F9FADE57644}" type="pres">
      <dgm:prSet presAssocID="{3584A96F-7231-44E5-8BB5-53F9299D6622}" presName="ChildText" presStyleLbl="revTx" presStyleIdx="1" presStyleCnt="2">
        <dgm:presLayoutVars>
          <dgm:chMax val="0"/>
          <dgm:chPref val="0"/>
        </dgm:presLayoutVars>
      </dgm:prSet>
      <dgm:spPr/>
    </dgm:pt>
    <dgm:pt modelId="{582EC2AB-2C31-4D89-B291-D63B776D49CC}" type="pres">
      <dgm:prSet presAssocID="{3584A96F-7231-44E5-8BB5-53F9299D6622}" presName="ChildAccentShape" presStyleLbl="trBgShp" presStyleIdx="0" presStyleCnt="1"/>
      <dgm:spPr/>
    </dgm:pt>
    <dgm:pt modelId="{A22593CC-2BBF-4722-B05E-BE5515DAA133}" type="pres">
      <dgm:prSet presAssocID="{3584A96F-7231-44E5-8BB5-53F9299D6622}" presName="Image" presStyleLbl="alignImgPlace1" presStyleIdx="0" presStyleCnt="1" custScaleX="220286" custScaleY="216349" custLinFactNeighborX="98041" custLinFactNeighborY="-9163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8575">
          <a:solidFill>
            <a:schemeClr val="bg1"/>
          </a:solidFill>
        </a:ln>
      </dgm:spPr>
    </dgm:pt>
  </dgm:ptLst>
  <dgm:cxnLst>
    <dgm:cxn modelId="{60461FD7-5D3B-44A3-99A9-E800F5932059}" type="presOf" srcId="{3584A96F-7231-44E5-8BB5-53F9299D6622}" destId="{AA436ABB-C887-49C3-83F9-ADF64F5D2850}" srcOrd="0" destOrd="0" presId="urn:microsoft.com/office/officeart/2009/3/layout/SnapshotPictureList"/>
    <dgm:cxn modelId="{356D37A9-C81F-4456-A601-E35F9A5D76F6}" type="presOf" srcId="{9B1860D2-6490-4F50-B1E9-86716E4BC3C5}" destId="{5DC5FEB5-7B72-4B42-AC23-FBBA4CB13A1B}" srcOrd="0" destOrd="0" presId="urn:microsoft.com/office/officeart/2009/3/layout/SnapshotPictureList"/>
    <dgm:cxn modelId="{75171F89-7DB4-4DAF-A785-334A286050F8}" srcId="{9B1860D2-6490-4F50-B1E9-86716E4BC3C5}" destId="{3584A96F-7231-44E5-8BB5-53F9299D6622}" srcOrd="0" destOrd="0" parTransId="{3297811D-C8CD-4886-BDE8-6E150668BCCA}" sibTransId="{A1441976-628B-4E2A-89C5-522EDC5588B1}"/>
    <dgm:cxn modelId="{DFB478CD-5B02-42A8-B35A-EAB259841F46}" type="presParOf" srcId="{5DC5FEB5-7B72-4B42-AC23-FBBA4CB13A1B}" destId="{E3F3F69C-0FA9-4B3D-B9AF-2FDACB11BCDA}" srcOrd="0" destOrd="0" presId="urn:microsoft.com/office/officeart/2009/3/layout/SnapshotPictureList"/>
    <dgm:cxn modelId="{04786426-541C-4DF1-8B13-A3A5F95766CD}" type="presParOf" srcId="{E3F3F69C-0FA9-4B3D-B9AF-2FDACB11BCDA}" destId="{7B3EDF1F-192F-43D8-8A04-47300B168ADB}" srcOrd="0" destOrd="0" presId="urn:microsoft.com/office/officeart/2009/3/layout/SnapshotPictureList"/>
    <dgm:cxn modelId="{F7199B84-3E13-4086-8233-E203B3CFAC1A}" type="presParOf" srcId="{E3F3F69C-0FA9-4B3D-B9AF-2FDACB11BCDA}" destId="{AA436ABB-C887-49C3-83F9-ADF64F5D2850}" srcOrd="1" destOrd="0" presId="urn:microsoft.com/office/officeart/2009/3/layout/SnapshotPictureList"/>
    <dgm:cxn modelId="{2137ABA5-EDAA-463F-A757-D53D28AF8F40}" type="presParOf" srcId="{E3F3F69C-0FA9-4B3D-B9AF-2FDACB11BCDA}" destId="{ACBBFFE0-2ED5-4E9E-80C2-7F9FADE57644}" srcOrd="2" destOrd="0" presId="urn:microsoft.com/office/officeart/2009/3/layout/SnapshotPictureList"/>
    <dgm:cxn modelId="{952BFF09-EF47-4EF6-A53C-AC64D586F7D4}" type="presParOf" srcId="{E3F3F69C-0FA9-4B3D-B9AF-2FDACB11BCDA}" destId="{582EC2AB-2C31-4D89-B291-D63B776D49CC}" srcOrd="3" destOrd="0" presId="urn:microsoft.com/office/officeart/2009/3/layout/SnapshotPictureList"/>
    <dgm:cxn modelId="{1C3A6B33-3D8A-44FF-9A8C-486AF6A61A77}" type="presParOf" srcId="{E3F3F69C-0FA9-4B3D-B9AF-2FDACB11BCDA}" destId="{A22593CC-2BBF-4722-B05E-BE5515DAA133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EDF1F-192F-43D8-8A04-47300B168ADB}">
      <dsp:nvSpPr>
        <dsp:cNvPr id="0" name=""/>
        <dsp:cNvSpPr/>
      </dsp:nvSpPr>
      <dsp:spPr>
        <a:xfrm>
          <a:off x="1491831" y="1358779"/>
          <a:ext cx="2418464" cy="1721006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593CC-2BBF-4722-B05E-BE5515DAA133}">
      <dsp:nvSpPr>
        <dsp:cNvPr id="0" name=""/>
        <dsp:cNvSpPr/>
      </dsp:nvSpPr>
      <dsp:spPr>
        <a:xfrm>
          <a:off x="183427" y="0"/>
          <a:ext cx="5122700" cy="35219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28575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36ABB-C887-49C3-83F9-ADF64F5D2850}">
      <dsp:nvSpPr>
        <dsp:cNvPr id="0" name=""/>
        <dsp:cNvSpPr/>
      </dsp:nvSpPr>
      <dsp:spPr>
        <a:xfrm>
          <a:off x="1586382" y="2781067"/>
          <a:ext cx="2230926" cy="204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34290" rIns="9144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>
            <a:solidFill>
              <a:schemeClr val="tx1"/>
            </a:solidFill>
          </a:endParaRPr>
        </a:p>
      </dsp:txBody>
      <dsp:txXfrm>
        <a:off x="1586382" y="2781067"/>
        <a:ext cx="2230926" cy="204285"/>
      </dsp:txXfrm>
    </dsp:sp>
    <dsp:sp modelId="{ACBBFFE0-2ED5-4E9E-80C2-7F9FADE57644}">
      <dsp:nvSpPr>
        <dsp:cNvPr id="0" name=""/>
        <dsp:cNvSpPr/>
      </dsp:nvSpPr>
      <dsp:spPr>
        <a:xfrm>
          <a:off x="4008754" y="1358779"/>
          <a:ext cx="1105695" cy="1721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4B1FE82-8866-446C-825E-7C7FDEE9E1E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3706EBA-7678-4635-B754-924B50E8FB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68152" y="836712"/>
            <a:ext cx="6777318" cy="2160240"/>
          </a:xfrm>
          <a:solidFill>
            <a:schemeClr val="bg2"/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Člověk a příroda, Přírodopis, C</a:t>
            </a:r>
            <a:r>
              <a:rPr lang="cs-CZ" sz="2000" dirty="0" smtClean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hovaní živočichové- pes</a:t>
            </a:r>
            <a: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000" dirty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solidFill>
                  <a:srgbClr val="002060"/>
                </a:solidFill>
                <a:effectLst/>
                <a:latin typeface="Arial" pitchFamily="34" charset="0"/>
                <a:cs typeface="Arial" pitchFamily="34" charset="0"/>
              </a:rPr>
              <a:t>VY_52_INOVACE_36/IV.SADA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6411" y="3717032"/>
            <a:ext cx="6400800" cy="1296144"/>
          </a:xfrm>
          <a:solidFill>
            <a:schemeClr val="bg2"/>
          </a:solidFill>
          <a:ln w="28575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: Prezentace je určena pro žáky 7.ročníku, slouží k rozšíření  učiva chovaní živočichové</a:t>
            </a:r>
          </a:p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234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400" dirty="0">
                <a:solidFill>
                  <a:schemeClr val="accent2">
                    <a:lumMod val="75000"/>
                  </a:schemeClr>
                </a:solidFill>
              </a:rPr>
              <a:t>Lidé chovají nejčastěji: psy, kočky, drobné hlodavce, papoušky, akvarijní rybky a plazy</a:t>
            </a:r>
          </a:p>
          <a:p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381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Chovaní živočichové</a:t>
            </a:r>
          </a:p>
        </p:txBody>
      </p:sp>
    </p:spTree>
    <p:extLst>
      <p:ext uri="{BB962C8B-B14F-4D97-AF65-F5344CB8AC3E}">
        <p14:creationId xmlns:p14="http://schemas.microsoft.com/office/powerpoint/2010/main" val="2445506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Pes domácí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899592" y="2060848"/>
            <a:ext cx="3442446" cy="658368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Původ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Všechna plemena přímými potomky vlků</a:t>
            </a:r>
          </a:p>
          <a:p>
            <a:r>
              <a:rPr lang="cs-CZ" dirty="0" smtClean="0"/>
              <a:t>Velká rozmanitost plemen ( křížením a přirozeným výběrem)</a:t>
            </a:r>
          </a:p>
          <a:p>
            <a:r>
              <a:rPr lang="cs-CZ" dirty="0" smtClean="0"/>
              <a:t>Nejstarší domestikované zvíře (asi před 15 000 lety)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2204864"/>
            <a:ext cx="3485406" cy="3241952"/>
          </a:xfrm>
          <a:prstGeom prst="rect">
            <a:avLst/>
          </a:prstGeom>
          <a:ln w="190500" cap="sq">
            <a:solidFill>
              <a:schemeClr val="accent4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404066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579840"/>
            <a:ext cx="4283968" cy="3212976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999" y="2204864"/>
            <a:ext cx="7745505" cy="387781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Smečkové zvíře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            dominantní chování – dominantní plemena- dobrmani, rotvajleři, teriéři, jezevčíci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            podřízené chování pes projeví otočením na  záda ( odkryje své nejzranitelnější místo - břicho)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47620" y="548680"/>
            <a:ext cx="7756263" cy="1054250"/>
          </a:xfrm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Chování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1331640" y="278092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267672" y="3600440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55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  <a:ln w="57150" cap="rnd" cmpd="thickThin">
            <a:solidFill>
              <a:schemeClr val="accent2">
                <a:lumMod val="75000"/>
              </a:schemeClr>
            </a:solidFill>
            <a:bevel/>
          </a:ln>
        </p:spPr>
        <p:txBody>
          <a:bodyPr>
            <a:normAutofit/>
          </a:bodyPr>
          <a:lstStyle/>
          <a:p>
            <a:r>
              <a:rPr lang="cs-CZ" sz="3200" dirty="0" smtClean="0"/>
              <a:t>Nejlépe vyvinut čich ( až milionkrát citlivější než u člověka)</a:t>
            </a:r>
          </a:p>
          <a:p>
            <a:r>
              <a:rPr lang="cs-CZ" sz="3200" dirty="0" smtClean="0"/>
              <a:t>Sluch asi 4x citlivější než člověk  (vysoké frekvence- „neslyšitelné“ píšťalky)</a:t>
            </a:r>
          </a:p>
          <a:p>
            <a:r>
              <a:rPr lang="cs-CZ" sz="3200" dirty="0" smtClean="0"/>
              <a:t>Zrak horší než člověk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64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Štěňata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86976" y="2276872"/>
            <a:ext cx="3803904" cy="38770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Rodí se s málo vyvinutými smysly</a:t>
            </a:r>
          </a:p>
          <a:p>
            <a:r>
              <a:rPr lang="cs-CZ" sz="2800" dirty="0" smtClean="0"/>
              <a:t>Po 2 týdnech- plně vyvinutý zrak a sluch</a:t>
            </a:r>
          </a:p>
          <a:p>
            <a:r>
              <a:rPr lang="cs-CZ" sz="2800" dirty="0" smtClean="0"/>
              <a:t>Mláďata se živí mateřským mlékem</a:t>
            </a:r>
            <a:endParaRPr lang="cs-CZ" sz="2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348880"/>
            <a:ext cx="4600972" cy="3443111"/>
          </a:xfrm>
          <a:prstGeom prst="rect">
            <a:avLst/>
          </a:prstGeom>
          <a:ln w="63500" cmpd="thinThick">
            <a:solidFill>
              <a:schemeClr val="accent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5881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034579" y="548680"/>
            <a:ext cx="3411725" cy="5572421"/>
          </a:xfrm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Chuť a čich je vyvinut do konce 5. týdne.</a:t>
            </a:r>
          </a:p>
          <a:p>
            <a:r>
              <a:rPr lang="cs-CZ" sz="3200" dirty="0" smtClean="0"/>
              <a:t>Dvanáct týdnů staré štěně má plně vyvinutý mozek a všechny schopnosti dospělého psa.</a:t>
            </a:r>
          </a:p>
          <a:p>
            <a:endParaRPr lang="cs-CZ" sz="3200" dirty="0" smtClean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5" y="2708920"/>
            <a:ext cx="2748226" cy="3672408"/>
          </a:xfrm>
          <a:prstGeom prst="rect">
            <a:avLst/>
          </a:prstGeom>
          <a:ln w="73025" cmpd="thinThick">
            <a:solidFill>
              <a:schemeClr val="bg2">
                <a:lumMod val="25000"/>
              </a:schemeClr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7670"/>
            <a:ext cx="2372791" cy="3665386"/>
          </a:xfrm>
          <a:prstGeom prst="rect">
            <a:avLst/>
          </a:prstGeom>
          <a:ln w="47625" cmpd="thickThin">
            <a:solidFill>
              <a:schemeClr val="accent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28825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Plemena psů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Honiči a barváři  (např. bígl)</a:t>
            </a:r>
          </a:p>
          <a:p>
            <a:r>
              <a:rPr lang="cs-CZ" sz="3200" dirty="0" smtClean="0"/>
              <a:t>Chrti ( např. afgánský chrt)</a:t>
            </a:r>
          </a:p>
          <a:p>
            <a:r>
              <a:rPr lang="cs-CZ" sz="3200" dirty="0" smtClean="0"/>
              <a:t>Jezevčíci</a:t>
            </a:r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88840"/>
            <a:ext cx="3409529" cy="454487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60000"/>
                <a:lumOff val="4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970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6632"/>
            <a:ext cx="3299594" cy="2664296"/>
          </a:xfrm>
          <a:ln w="28575">
            <a:solidFill>
              <a:schemeClr val="accent1">
                <a:lumMod val="60000"/>
                <a:lumOff val="40000"/>
              </a:schemeClr>
            </a:solidFill>
          </a:ln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Knírači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Špicové ( např. sibiřský husky, aljašský malamut)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0" t="35733" r="35700" b="26133"/>
          <a:stretch/>
        </p:blipFill>
        <p:spPr>
          <a:xfrm>
            <a:off x="4890864" y="801096"/>
            <a:ext cx="3903352" cy="2316097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4860032" y="260648"/>
            <a:ext cx="39148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Ohaři ( např. irský setr)</a:t>
            </a:r>
          </a:p>
        </p:txBody>
      </p:sp>
      <p:pic>
        <p:nvPicPr>
          <p:cNvPr id="1026" name="Picture 2" descr="C:\Documents and Settings\Mami\Local Settings\Temporary Internet Files\Content.IE5\CTI9E9AH\MP900401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14280"/>
            <a:ext cx="2304256" cy="3454697"/>
          </a:xfrm>
          <a:prstGeom prst="rect">
            <a:avLst/>
          </a:prstGeom>
          <a:noFill/>
          <a:ln w="28575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135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3562381" cy="2665888"/>
          </a:xfrm>
          <a:prstGeom prst="rect">
            <a:avLst/>
          </a:prstGeom>
          <a:ln w="28575">
            <a:solidFill>
              <a:schemeClr val="bg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7756263" cy="1054250"/>
          </a:xfrm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Německý ovčák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89269565"/>
              </p:ext>
            </p:extLst>
          </p:nvPr>
        </p:nvGraphicFramePr>
        <p:xfrm>
          <a:off x="1907704" y="2924944"/>
          <a:ext cx="5306128" cy="3933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5004048" y="1196752"/>
            <a:ext cx="3803904" cy="3877056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Nejčastější služební pes</a:t>
            </a:r>
          </a:p>
          <a:p>
            <a:r>
              <a:rPr lang="cs-CZ" sz="2600" b="1" dirty="0" smtClean="0"/>
              <a:t>(armáda, policie, záchranáři,….)</a:t>
            </a:r>
            <a:endParaRPr lang="cs-CZ" sz="2600" b="1" dirty="0"/>
          </a:p>
        </p:txBody>
      </p:sp>
    </p:spTree>
    <p:extLst>
      <p:ext uri="{BB962C8B-B14F-4D97-AF65-F5344CB8AC3E}">
        <p14:creationId xmlns:p14="http://schemas.microsoft.com/office/powerpoint/2010/main" val="428270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85800" y="1052736"/>
            <a:ext cx="3803904" cy="50646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Slídiči a vodní  (např. labradorský a zlatý retrívr)</a:t>
            </a:r>
          </a:p>
          <a:p>
            <a:r>
              <a:rPr lang="cs-CZ" sz="2800" b="1" dirty="0" smtClean="0"/>
              <a:t>Společenská plemena  (např. čivava a pudl)</a:t>
            </a:r>
          </a:p>
          <a:p>
            <a:r>
              <a:rPr lang="cs-CZ" sz="2800" b="1" dirty="0" smtClean="0"/>
              <a:t>Teriéři ( např. </a:t>
            </a:r>
            <a:r>
              <a:rPr lang="cs-CZ" sz="2800" b="1" dirty="0" err="1" smtClean="0"/>
              <a:t>jorkšírský</a:t>
            </a:r>
            <a:r>
              <a:rPr lang="cs-CZ" sz="2800" b="1" dirty="0" smtClean="0"/>
              <a:t> teriér)</a:t>
            </a:r>
            <a:endParaRPr lang="cs-CZ" sz="2800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830" y="3501008"/>
            <a:ext cx="3803650" cy="2854193"/>
          </a:xfrm>
          <a:prstGeom prst="ellipse">
            <a:avLst/>
          </a:prstGeom>
          <a:ln w="190500" cap="rnd">
            <a:solidFill>
              <a:schemeClr val="accent2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0" name="Picture 2" descr="C:\Documents and Settings\Mami\Local Settings\Temporary Internet Files\Content.IE5\CTI9E9AH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4549"/>
            <a:ext cx="3901440" cy="2599944"/>
          </a:xfrm>
          <a:prstGeom prst="rect">
            <a:avLst/>
          </a:prstGeom>
          <a:noFill/>
          <a:ln w="76200" cmpd="thinThick">
            <a:solidFill>
              <a:schemeClr val="bg2">
                <a:lumMod val="9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94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i\Local Settings\Temporary Internet Files\Content.IE5\85U3KDM7\MP900431254[1]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40" y="0"/>
            <a:ext cx="80367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572000" y="1916832"/>
            <a:ext cx="3803904" cy="46085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ne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                   ano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                    ano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                     ano</a:t>
            </a:r>
            <a:endParaRPr lang="cs-CZ" b="1" dirty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u="sng" dirty="0">
              <a:solidFill>
                <a:srgbClr val="C00000"/>
              </a:solidFill>
            </a:endParaRPr>
          </a:p>
          <a:p>
            <a:endParaRPr lang="cs-CZ" b="1" u="sng" dirty="0" smtClean="0">
              <a:solidFill>
                <a:srgbClr val="C00000"/>
              </a:solidFill>
            </a:endParaRPr>
          </a:p>
          <a:p>
            <a:endParaRPr lang="cs-CZ" b="1" u="sng" dirty="0">
              <a:solidFill>
                <a:srgbClr val="C00000"/>
              </a:solidFill>
            </a:endParaRPr>
          </a:p>
          <a:p>
            <a:endParaRPr lang="cs-CZ" b="1" u="sng" dirty="0">
              <a:solidFill>
                <a:srgbClr val="C00000"/>
              </a:solidFill>
            </a:endParaRPr>
          </a:p>
          <a:p>
            <a:endParaRPr lang="cs-CZ" b="1" u="sng" dirty="0" smtClean="0">
              <a:solidFill>
                <a:srgbClr val="C00000"/>
              </a:solidFill>
            </a:endParaRPr>
          </a:p>
          <a:p>
            <a:endParaRPr lang="cs-CZ" b="1" u="sng" dirty="0">
              <a:solidFill>
                <a:srgbClr val="C00000"/>
              </a:solidFill>
            </a:endParaRPr>
          </a:p>
          <a:p>
            <a:endParaRPr lang="cs-CZ" b="1" u="sng" dirty="0" smtClean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916832"/>
            <a:ext cx="3803904" cy="461772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1. pes má lepší zrak než sluch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2. knírač se také využívá jako služební plemeno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3. nejčastější „ slepecký pes je zlatý retrívr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4. jezevčík je lovecký pes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57150">
            <a:solidFill>
              <a:schemeClr val="bg2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Psí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minitest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31640" y="476672"/>
            <a:ext cx="6777318" cy="936104"/>
          </a:xfrm>
          <a:solidFill>
            <a:schemeClr val="bg2"/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115616" y="1628800"/>
            <a:ext cx="7272808" cy="2664296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dirty="0" smtClean="0"/>
              <a:t>Fotografie malamuta na snímku 9 a štěněte na snímku 12 z galerie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 smtClean="0"/>
              <a:t>Veškeré další fotografie -  fotoarchiv autorky</a:t>
            </a:r>
          </a:p>
          <a:p>
            <a:r>
              <a:rPr lang="cs-CZ" dirty="0">
                <a:effectLst/>
              </a:rPr>
              <a:t>FOGLE, </a:t>
            </a:r>
            <a:r>
              <a:rPr lang="cs-CZ" dirty="0" err="1">
                <a:effectLst/>
              </a:rPr>
              <a:t>Bruce</a:t>
            </a:r>
            <a:r>
              <a:rPr lang="cs-CZ" dirty="0">
                <a:effectLst/>
              </a:rPr>
              <a:t>. </a:t>
            </a:r>
            <a:r>
              <a:rPr lang="cs-CZ" i="1" dirty="0">
                <a:effectLst/>
              </a:rPr>
              <a:t>Poznej svého psa</a:t>
            </a:r>
            <a:r>
              <a:rPr lang="cs-CZ" dirty="0">
                <a:effectLst/>
              </a:rPr>
              <a:t>. druhé. Martin : VOPD </a:t>
            </a:r>
            <a:r>
              <a:rPr lang="cs-CZ" dirty="0" err="1">
                <a:effectLst/>
              </a:rPr>
              <a:t>Prúdy</a:t>
            </a:r>
            <a:r>
              <a:rPr lang="cs-CZ" dirty="0">
                <a:effectLst/>
              </a:rPr>
              <a:t>, 1995. 127 s. ISBN 80-85355-27-2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Citováno 20.11.2011</a:t>
            </a: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23249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399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155</TotalTime>
  <Words>326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Tvrdý obal</vt:lpstr>
      <vt:lpstr>Název školy: ZŠ Varnsdorf, Edisonova 2821, okres Děčín, příspěvková organizace Člověk a příroda, Přírodopis, Chovaní živočichové- pes Autor: Ing. Světlana Hřibalová Název a číslo materiálu: VY_52_INOVACE_36/IV.SADA</vt:lpstr>
      <vt:lpstr>Chovaní živočichové</vt:lpstr>
      <vt:lpstr>Pes domácí</vt:lpstr>
      <vt:lpstr>Chování</vt:lpstr>
      <vt:lpstr>Smysly</vt:lpstr>
      <vt:lpstr>Štěňata</vt:lpstr>
      <vt:lpstr>Prezentace aplikace PowerPoint</vt:lpstr>
      <vt:lpstr>Plemena psů</vt:lpstr>
      <vt:lpstr>Prezentace aplikace PowerPoint</vt:lpstr>
      <vt:lpstr>Německý ovčák</vt:lpstr>
      <vt:lpstr>Prezentace aplikace PowerPoint</vt:lpstr>
      <vt:lpstr>Psí minitest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chovaní živočichové- pes Autor: Ing. Světlana Hřibalová Název a číslo materiálu: VY_52_INOVACE_36/IV.SADA</dc:title>
  <dc:creator>Mami</dc:creator>
  <cp:lastModifiedBy>Mami</cp:lastModifiedBy>
  <cp:revision>17</cp:revision>
  <dcterms:created xsi:type="dcterms:W3CDTF">2011-11-06T17:19:13Z</dcterms:created>
  <dcterms:modified xsi:type="dcterms:W3CDTF">2012-05-13T11:10:49Z</dcterms:modified>
</cp:coreProperties>
</file>