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9" r:id="rId5"/>
    <p:sldId id="258" r:id="rId6"/>
    <p:sldId id="260" r:id="rId7"/>
    <p:sldId id="261" r:id="rId8"/>
    <p:sldId id="264" r:id="rId9"/>
    <p:sldId id="265" r:id="rId10"/>
    <p:sldId id="266" r:id="rId11"/>
    <p:sldId id="262" r:id="rId12"/>
    <p:sldId id="263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7F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82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654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565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778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747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431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601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391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293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161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326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F03EBE-6D38-4A60-BFF9-597909C6B5F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13B06-81E6-4197-9A4D-803ECC7AD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49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intext.billboard.cz/core/ad_transaction?att=4&amp;atd=27;6828112239137427968;585139190;1425;17043;115248;2077;5875000703893131962;100;2;6;1894734606&amp;curl=http://ihned.cz/?utm_source=billboard&amp;utm_medium=ppc&amp;utm_campaign=Jaknareklam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turistik.cz/cz/kraje/olomoucky-kraj/okres-jesenik/pisecna-okres-jesenik/jeskyne-na-spicaku/galerie/62191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skyn%C4%9B_Na_%C5%A0pi%C4%8D%C3%A1ku" TargetMode="External"/><Relationship Id="rId2" Type="http://schemas.openxmlformats.org/officeDocument/2006/relationships/hyperlink" Target="http://cs.wikipedia.org/wiki/Soubor:GuentherZ_2008-09-17_1370_Lipova-lazne_Tropfsteinhoehle_Kassengebaeude_Jeskyne_Na_Pomez%C3%A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Rejviz_cesta.JPG" TargetMode="External"/><Relationship Id="rId4" Type="http://schemas.openxmlformats.org/officeDocument/2006/relationships/hyperlink" Target="http://cs.wikipedia.org/wiki/Rejv%C3%ADz_(n%C3%A1rodn%C3%AD_p%C5%99%C3%ADrodn%C3%AD_rezervace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>
                <a:latin typeface="+mn-lt"/>
              </a:rPr>
              <a:t>VY_32_INOVACE_288_Jesenicko – přírodní památky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7126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 : Ema </a:t>
            </a:r>
            <a:r>
              <a:rPr lang="cs-CZ" sz="800" dirty="0" err="1" smtClean="0">
                <a:solidFill>
                  <a:prstClr val="black"/>
                </a:solidFill>
                <a:cs typeface="Calibri" pitchFamily="34" charset="0"/>
              </a:rPr>
              <a:t>Zykmundová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6768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27.4.2011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5362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Přírodovědná praktika, Jesenicko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66717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8.9.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502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4679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Jesenicko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-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přírodní památky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92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B7F21"/>
                </a:solidFill>
              </a:rPr>
              <a:t>NPR – Šerák - Keprník</a:t>
            </a:r>
            <a:endParaRPr lang="cs-CZ" dirty="0">
              <a:solidFill>
                <a:srgbClr val="0B7F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Nejstarší rezervace na Moravě vyhlášená na tehdejším panství 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Lichtenštejnů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 v roce 1903</a:t>
            </a:r>
          </a:p>
          <a:p>
            <a:pPr lvl="0" fontAlgn="base"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Zahrnuje vrcholy Vozka, Keprník a Šerák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 descr="P117074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3313113" cy="226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IMG_430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977" y="4077072"/>
            <a:ext cx="3097212" cy="227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P812021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1128"/>
            <a:ext cx="316865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16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 Black"/>
                <a:ea typeface="+mj-ea"/>
                <a:cs typeface="Arial"/>
              </a:rPr>
              <a:t>Zajímavé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spcAft>
                <a:spcPct val="0"/>
              </a:spcAft>
              <a:buClr>
                <a:srgbClr val="99FF66"/>
              </a:buClr>
              <a:buNone/>
            </a:pPr>
            <a:r>
              <a:rPr kumimoji="0" lang="cs-CZ" sz="19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Původní rozloha 172 ha, dnešní je 1174,44 ha</a:t>
            </a:r>
          </a:p>
          <a:p>
            <a:pPr lvl="0" fontAlgn="base">
              <a:spcAft>
                <a:spcPct val="0"/>
              </a:spcAft>
              <a:buClr>
                <a:srgbClr val="99FF66"/>
              </a:buClr>
              <a:buNone/>
            </a:pPr>
            <a:r>
              <a:rPr kumimoji="0" lang="cs-CZ" sz="19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Nadmořská výška je 860 – 1423 m</a:t>
            </a:r>
          </a:p>
          <a:p>
            <a:pPr lvl="0" fontAlgn="base">
              <a:spcAft>
                <a:spcPct val="0"/>
              </a:spcAft>
              <a:buClr>
                <a:srgbClr val="99FF66"/>
              </a:buClr>
              <a:buNone/>
            </a:pPr>
            <a:r>
              <a:rPr kumimoji="0" lang="cs-CZ" sz="19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Průměrná roční teplota je 2,2 °C</a:t>
            </a:r>
          </a:p>
          <a:p>
            <a:pPr lvl="0" fontAlgn="base">
              <a:spcAft>
                <a:spcPct val="0"/>
              </a:spcAft>
              <a:buClr>
                <a:srgbClr val="99FF66"/>
              </a:buClr>
              <a:buNone/>
            </a:pPr>
            <a:r>
              <a:rPr kumimoji="0" lang="cs-CZ" sz="19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Průměrné roční srážky dosahují hodnot 1200 mm</a:t>
            </a:r>
          </a:p>
          <a:p>
            <a:pPr lvl="0" fontAlgn="base">
              <a:spcAft>
                <a:spcPct val="0"/>
              </a:spcAft>
              <a:buClr>
                <a:srgbClr val="99FF66"/>
              </a:buClr>
              <a:buNone/>
            </a:pPr>
            <a:r>
              <a:rPr kumimoji="0" lang="cs-CZ" sz="19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Sněhová pokrývka zde leží 180 dní v roce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9" descr="IMG_430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3673475" cy="275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Mapa umístě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064" y="3068960"/>
            <a:ext cx="3855467" cy="3636076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33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 Black"/>
                <a:ea typeface="+mj-ea"/>
                <a:cs typeface="Arial"/>
              </a:rPr>
              <a:t>Proč vůbec byla vyhlášena NPR?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lnSpc>
                <a:spcPct val="90000"/>
              </a:lnSpc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Byla vyhlášena na ochranu horského smrkového pralesa v prostoru mezi Šerákem a Keprníkem</a:t>
            </a:r>
          </a:p>
          <a:p>
            <a:pPr lvl="0" fontAlgn="base">
              <a:lnSpc>
                <a:spcPct val="90000"/>
              </a:lnSpc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kromě horských smrčin jsou zde chráněna poměrně rozsáhlá vrchoviště s typickou květenou (ostřice chudokvětá a bažinná, klikva </a:t>
            </a:r>
            <a:r>
              <a:rPr kumimoji="0" lang="cs-CZ" sz="1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žoravina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, suchopýr pochvatý, bradáček srdčitý aj.) </a:t>
            </a:r>
          </a:p>
          <a:p>
            <a:pPr lvl="0" fontAlgn="base">
              <a:lnSpc>
                <a:spcPct val="90000"/>
              </a:lnSpc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nevelké hole se skalními útvary Vozky a Keprníku, pokryté unikátní vegetací (např. řeřišnice </a:t>
            </a:r>
            <a:r>
              <a:rPr kumimoji="0" lang="cs-CZ" sz="1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rýtolistá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, jestřábník alpský, sítina trojklanná). </a:t>
            </a:r>
          </a:p>
          <a:p>
            <a:pPr lvl="0" fontAlgn="base">
              <a:lnSpc>
                <a:spcPct val="90000"/>
              </a:lnSpc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V území se nacházejí i důkazy čtvrtohorního zalednění - půdní </a:t>
            </a:r>
            <a:r>
              <a:rPr kumimoji="0" lang="cs-CZ" sz="1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thufury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Arial"/>
              </a:rPr>
              <a:t>, zajímavé jsou i vývojově mladší strukturní mury.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 descr="IMG_434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37178"/>
            <a:ext cx="3529012" cy="2360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PB11007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4237177"/>
            <a:ext cx="3489325" cy="242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93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B7F21"/>
                </a:solidFill>
              </a:rPr>
              <a:t>Jeskyně na Špičáku</a:t>
            </a:r>
            <a:endParaRPr lang="cs-CZ" dirty="0">
              <a:solidFill>
                <a:srgbClr val="0B7F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0B7F21"/>
                </a:solidFill>
              </a:rPr>
              <a:t>Jeskyně Na Špičáku je nejstarší písemně doložená jeskyně ve střední Evropě. </a:t>
            </a:r>
            <a:r>
              <a:rPr lang="cs-CZ" dirty="0" smtClean="0">
                <a:solidFill>
                  <a:srgbClr val="0B7F21"/>
                </a:solidFill>
                <a:hlinkClick r:id="rId2"/>
              </a:rPr>
              <a:t> </a:t>
            </a:r>
            <a:endParaRPr lang="cs-CZ" dirty="0" smtClean="0">
              <a:solidFill>
                <a:srgbClr val="0B7F21"/>
              </a:solidFill>
              <a:effectLst/>
              <a:hlinkClick r:id="rId2"/>
            </a:endParaRPr>
          </a:p>
          <a:p>
            <a:r>
              <a:rPr lang="cs-CZ" dirty="0" smtClean="0">
                <a:solidFill>
                  <a:srgbClr val="0B7F21"/>
                </a:solidFill>
              </a:rPr>
              <a:t>První  písemná zmínka pochází z roku 1430 (Antonius Walle). Jeskyně sloužila často jako úkryt, o čemž svědčí četné epigrafické nápisy na stěnách (nejstarší z roku 1519). V letech 1884 - 1885 byla primitivně zpřístupněna pro veřejnost</a:t>
            </a:r>
            <a:r>
              <a:rPr lang="cs-CZ" dirty="0">
                <a:solidFill>
                  <a:srgbClr val="0B7F21"/>
                </a:solidFill>
              </a:rPr>
              <a:t> </a:t>
            </a:r>
            <a:r>
              <a:rPr lang="cs-CZ" dirty="0" smtClean="0">
                <a:solidFill>
                  <a:srgbClr val="0B7F21"/>
                </a:solidFill>
              </a:rPr>
              <a:t>sudetoněmeckým horským spolkem, do dnešní podoby je jeskyně zpřístupněna od roku 1955. Přes 400 metrů dlouhý podzemní labyrint chodeb a puklin je vytvořen v devonských mramorech (mořské usazeniny, stáří 350 380 milionů let).</a:t>
            </a:r>
          </a:p>
          <a:p>
            <a:r>
              <a:rPr lang="cs-CZ" dirty="0" smtClean="0">
                <a:solidFill>
                  <a:srgbClr val="0B7F21"/>
                </a:solidFill>
              </a:rPr>
              <a:t>Vývoj krasových prostor byl výrazně ovlivněn tavnými vodami ledovce, které daly jeskyni konečnou podobu a chodbám charakteristický srdcovitý profil.                                                                 230 metrů dlouhá prohlídková trasa je bezbariérová. 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71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Srdcová chodba</a:t>
            </a:r>
            <a:endParaRPr lang="cs-CZ" dirty="0"/>
          </a:p>
        </p:txBody>
      </p:sp>
      <p:pic>
        <p:nvPicPr>
          <p:cNvPr id="4" name="Picture 7" descr="http://www.turistik.cz/cz/kraje/olomoucky-kraj/okres-jesenik/pisecna-okres-jesenik/jeskyne-na-spicaku/galerie/ir/files/gallery/858/62191--c302x302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824536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236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Jeskyně Na Pomezí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Dnešní Jeskyně Na Pomezí byla objevena 28. srpna 1949, kdy se do ní podařilo vniknout komínem o velikosti 25×50cm. Jeskyně je od </a:t>
            </a:r>
            <a:r>
              <a:rPr lang="cs-CZ" dirty="0" smtClean="0"/>
              <a:t>16. </a:t>
            </a:r>
            <a:r>
              <a:rPr lang="cs-CZ" dirty="0"/>
              <a:t>května 1950 zpřístupněna veřejnosti.</a:t>
            </a:r>
          </a:p>
          <a:p>
            <a:r>
              <a:rPr lang="cs-CZ" dirty="0"/>
              <a:t>V letech 2004-2005 proběhla v jeskyních rozsáhlá rekonstrukce, během které byly obnoveny chodníky, stará elektroinstalace byla vyměněna za novou, úspornou a došlo k odvezení zeminy z bočních chodeb jeskyní.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39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Jeskyně Na Pomezí</a:t>
            </a:r>
            <a:r>
              <a:rPr lang="cs-CZ" dirty="0"/>
              <a:t> jsou krasové jeskyně s krápníkovou výzdobou ležící v zalesněném svahu vedle silnice vedoucí z Lipové-lázně do Vápenné. Od roku 1965 jsou národní </a:t>
            </a:r>
            <a:r>
              <a:rPr lang="cs-CZ" dirty="0" smtClean="0"/>
              <a:t>přírodní </a:t>
            </a:r>
            <a:r>
              <a:rPr lang="cs-CZ" dirty="0"/>
              <a:t>památkou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107" y="3789040"/>
            <a:ext cx="5400599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41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http://upload.wikimedia.org/wikipedia/commons/8/8d/Jeskyn%C4%9B_Na_Pomez%C3%AD_kr%C3%A1pn%C3%ADk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982"/>
            <a:ext cx="8280920" cy="621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62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NPR </a:t>
            </a:r>
            <a:r>
              <a:rPr lang="cs-CZ" dirty="0" err="1" smtClean="0"/>
              <a:t>Rejvíz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/>
              <a:t>Národní přírodní rezervace </a:t>
            </a:r>
            <a:r>
              <a:rPr lang="cs-CZ" sz="1600" dirty="0" err="1" smtClean="0"/>
              <a:t>Rejvíz</a:t>
            </a:r>
            <a:r>
              <a:rPr lang="cs-CZ" sz="1600" dirty="0" smtClean="0"/>
              <a:t> je 396 ha velké rašeliniště</a:t>
            </a:r>
            <a:r>
              <a:rPr lang="cs-CZ" sz="1600" dirty="0"/>
              <a:t>.</a:t>
            </a:r>
            <a:r>
              <a:rPr lang="cs-CZ" sz="1600" dirty="0" smtClean="0"/>
              <a:t> Leží na rozvodí Černé Opavy a Vrchovištního potoka v nadmořské výšce 734–794 m. Prochází jím naučná stezka </a:t>
            </a:r>
            <a:r>
              <a:rPr lang="cs-CZ" sz="1600" i="1" dirty="0" err="1" smtClean="0"/>
              <a:t>Rejvíz</a:t>
            </a:r>
            <a:r>
              <a:rPr lang="cs-CZ" sz="1600" i="1" dirty="0" smtClean="0"/>
              <a:t> – Mechové jezírko</a:t>
            </a:r>
            <a:r>
              <a:rPr lang="cs-CZ" sz="1600" dirty="0" smtClean="0"/>
              <a:t> po chodníku z klád (povalů).</a:t>
            </a:r>
            <a:r>
              <a:rPr lang="cs-CZ" sz="1600" baseline="30000" dirty="0"/>
              <a:t> </a:t>
            </a:r>
            <a:r>
              <a:rPr lang="cs-CZ" sz="1600" dirty="0" smtClean="0"/>
              <a:t> Jeho centrem je Velké mechové jezírko. Necelý 1 km jižně od osady se v severovýchodní části rezervace nachází Malé mechové jezírko, které je zcela zarostlé a není veřejnosti přístupné.</a:t>
            </a:r>
          </a:p>
          <a:p>
            <a:r>
              <a:rPr lang="cs-CZ" sz="1600" dirty="0" smtClean="0"/>
              <a:t>Rašeliniště vzniklo v době ústupu doby ledové</a:t>
            </a:r>
            <a:r>
              <a:rPr lang="cs-CZ" sz="1600" dirty="0"/>
              <a:t> </a:t>
            </a:r>
            <a:r>
              <a:rPr lang="cs-CZ" sz="1600" dirty="0" smtClean="0"/>
              <a:t>asi před 6–7 tisíci lety.</a:t>
            </a:r>
            <a:r>
              <a:rPr lang="cs-CZ" sz="1600" baseline="30000" dirty="0"/>
              <a:t> </a:t>
            </a:r>
            <a:r>
              <a:rPr lang="cs-CZ" sz="1600" dirty="0" smtClean="0"/>
              <a:t>Jde o typ vrchovištního rašeliniště, kdy se zadržuje větší množství vody na nepropustném podloží.</a:t>
            </a:r>
          </a:p>
          <a:p>
            <a:endParaRPr lang="cs-CZ" sz="1600" dirty="0" smtClean="0"/>
          </a:p>
          <a:p>
            <a:pPr marL="0" indent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  Rostliny a živočichové</a:t>
            </a:r>
          </a:p>
          <a:p>
            <a:r>
              <a:rPr lang="cs-CZ" sz="1600" dirty="0" smtClean="0"/>
              <a:t>Ze stromů zde roste především nižší borovice blatka (</a:t>
            </a:r>
            <a:r>
              <a:rPr lang="cs-CZ" sz="1600" dirty="0" err="1" smtClean="0"/>
              <a:t>Pinus</a:t>
            </a:r>
            <a:r>
              <a:rPr lang="cs-CZ" sz="1600" dirty="0" smtClean="0"/>
              <a:t> </a:t>
            </a:r>
            <a:r>
              <a:rPr lang="cs-CZ" sz="1600" dirty="0" err="1" smtClean="0"/>
              <a:t>uncinata</a:t>
            </a:r>
            <a:r>
              <a:rPr lang="cs-CZ" sz="1600" dirty="0" smtClean="0"/>
              <a:t>). Všudypřítomný je zde mech rašeliník a roste zde i masožravá rostlina rosnatka okrouhlolistá. V těsném okolí vlastních rašelinišť se vyskytují druhy typické pro podmáčené louky jako </a:t>
            </a:r>
            <a:r>
              <a:rPr lang="cs-CZ" sz="1600" dirty="0" err="1" smtClean="0"/>
              <a:t>prstnatec</a:t>
            </a:r>
            <a:r>
              <a:rPr lang="cs-CZ" sz="1600" dirty="0" smtClean="0"/>
              <a:t> májový, kamzičník rakouský, ostřice příbuzná a lilie </a:t>
            </a:r>
            <a:r>
              <a:rPr lang="cs-CZ" sz="1600" dirty="0" err="1" smtClean="0"/>
              <a:t>cibulkonosná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Ze savců se zde pravidelně objevuje netopýr severní, z ptáků datel černý, sýc rousný, chřástal polní a čáp černý. Vyskytují se zde 2 druhy čolků – čolek karpatský a čolek horský.</a:t>
            </a:r>
          </a:p>
          <a:p>
            <a:r>
              <a:rPr lang="cs-CZ" sz="1600" dirty="0" smtClean="0"/>
              <a:t>Z nižších živočichů je zajímavý výskyt arktického druhu šídla rašelinného. Žije zde mj. množství různých pavouků.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6333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Záloha\Lesnické\fotky\Rejvíz010807\DSC0046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313" y="404664"/>
            <a:ext cx="6541729" cy="490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Záloha\Lesnické\fotky\Rejvíz010807\DSC0045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8" y="1628800"/>
            <a:ext cx="2556339" cy="191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592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Ing. Jiří Zykmund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cs.wikipedia.org/wiki/Soubor:GuentherZ_2008-09-17_1370_Lipova-lazne_Tropfsteinhoehle_Kassengebaeude_Jeskyne_Na_Pomez%C3%AD.jpg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http://cs.wikipedia.org/wiki/Jeskyn%C4%9B_Na_%</a:t>
            </a:r>
            <a:r>
              <a:rPr lang="cs-CZ" dirty="0" smtClean="0">
                <a:hlinkClick r:id="rId3"/>
              </a:rPr>
              <a:t>C5%A0pi%C4%8D%C3%A1ku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http://cs.wikipedia.org/wiki/Rejv%C3%ADz_(n%C3%A1rodn%C3%AD_p%C5%99%C3%ADrodn%C3%AD_rezervace</a:t>
            </a:r>
            <a:r>
              <a:rPr lang="cs-CZ" dirty="0" smtClean="0">
                <a:hlinkClick r:id="rId4"/>
              </a:rPr>
              <a:t>)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cs.wikipedia.org/wiki/Soubor:Rejviz_cesta.JPG</a:t>
            </a:r>
            <a:endParaRPr lang="cs-CZ" dirty="0" smtClean="0"/>
          </a:p>
          <a:p>
            <a:r>
              <a:rPr lang="cs-CZ" dirty="0" smtClean="0"/>
              <a:t>Ostatní </a:t>
            </a:r>
            <a:r>
              <a:rPr lang="cs-CZ" smtClean="0"/>
              <a:t>fotografie jsou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93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448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VY_32_INOVACE_288_Jesenicko – přírodní památky</vt:lpstr>
      <vt:lpstr>Jesenicko - přírodní památky</vt:lpstr>
      <vt:lpstr>NPR – Šerák - Keprník</vt:lpstr>
      <vt:lpstr>Zajímavé údaje</vt:lpstr>
      <vt:lpstr>Proč vůbec byla vyhlášena NPR?</vt:lpstr>
      <vt:lpstr>Jeskyně na Špičáku</vt:lpstr>
      <vt:lpstr>Srdcová chodba</vt:lpstr>
      <vt:lpstr>Jeskyně Na Pomezí</vt:lpstr>
      <vt:lpstr>Prezentace aplikace PowerPoint</vt:lpstr>
      <vt:lpstr>Prezentace aplikace PowerPoint</vt:lpstr>
      <vt:lpstr>NPR Rejvíz</vt:lpstr>
      <vt:lpstr>Prezentace aplikace PowerPoint</vt:lpstr>
      <vt:lpstr>Pramen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Jesenicko - přírodní památky</dc:title>
  <dc:creator>ZYE</dc:creator>
  <cp:lastModifiedBy>Zykmundová Ema</cp:lastModifiedBy>
  <cp:revision>27</cp:revision>
  <dcterms:created xsi:type="dcterms:W3CDTF">2010-12-28T12:37:53Z</dcterms:created>
  <dcterms:modified xsi:type="dcterms:W3CDTF">2012-05-17T11:07:50Z</dcterms:modified>
</cp:coreProperties>
</file>