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2" r:id="rId2"/>
    <p:sldId id="274" r:id="rId3"/>
    <p:sldId id="256" r:id="rId4"/>
    <p:sldId id="270" r:id="rId5"/>
    <p:sldId id="257" r:id="rId6"/>
    <p:sldId id="258" r:id="rId7"/>
    <p:sldId id="259" r:id="rId8"/>
    <p:sldId id="264" r:id="rId9"/>
    <p:sldId id="260" r:id="rId10"/>
    <p:sldId id="261" r:id="rId11"/>
    <p:sldId id="271" r:id="rId12"/>
    <p:sldId id="262" r:id="rId13"/>
    <p:sldId id="263" r:id="rId14"/>
    <p:sldId id="265" r:id="rId15"/>
    <p:sldId id="266" r:id="rId16"/>
    <p:sldId id="267" r:id="rId17"/>
    <p:sldId id="268" r:id="rId18"/>
    <p:sldId id="269" r:id="rId19"/>
    <p:sldId id="273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08331-A949-4C5D-BAB6-FEFF4C54994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3D287-1D7C-4269-A363-EB72B8C4D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ED9BE-8A1F-4245-9885-FDBE37BB245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20FD5-B43A-49EA-961B-914C9231A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8D304-8AB8-437E-8F2B-382445AC54C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9A6D7-82CF-48DF-804F-0594CE63F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D9AC1-88D5-4D23-8193-9D1FAEF38C4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C87F5-CEC6-4BA3-A015-BC9DC5929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2D63F-250C-4797-B45A-617EC5C420D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DE066-ACD5-459D-B05D-A10B36157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4DBE5-08EC-4E4E-B1B1-C71DC8C8ABE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1410E-01AB-47E2-874A-D74E015124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4F954-9C71-4B45-933B-468E8EA9E08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EDD43-37BD-49FF-AA54-EF0A58EF34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F4286-2F7D-48D7-A61E-BA7E4C1A62D2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2E921-8342-4FC3-B3D2-A66D2FFFE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CA11B-5BC0-4D38-A9DF-36DB6780989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8C042-9E33-468C-96FF-A567F3EAB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6B702-BD76-4296-94AD-B837952EF10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18D55-3C1E-4C21-9B7B-013284FAA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FD050-C146-47E4-B532-371845521DB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9A3DE-86AB-4A0B-8B5A-5F598AAF5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CB5404-3BFC-474A-A01F-CCBBE348A313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8BD595-7520-4544-A73A-0A4753EF2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6" r:id="rId2"/>
    <p:sldLayoutId id="2147483765" r:id="rId3"/>
    <p:sldLayoutId id="2147483764" r:id="rId4"/>
    <p:sldLayoutId id="2147483763" r:id="rId5"/>
    <p:sldLayoutId id="2147483762" r:id="rId6"/>
    <p:sldLayoutId id="2147483761" r:id="rId7"/>
    <p:sldLayoutId id="2147483760" r:id="rId8"/>
    <p:sldLayoutId id="2147483759" r:id="rId9"/>
    <p:sldLayoutId id="2147483758" r:id="rId10"/>
    <p:sldLayoutId id="214748375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VÝRAZ S PROMĚNNOU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VY_32_INOVACE_01_C_15_Výraz s proměnnou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8.1.2012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Výraz s proměnnou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Proměnná, výraz, hodnota výrazu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VÝRAZY S PROMĚNNOU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56261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Číselný výraz</a:t>
            </a:r>
            <a:r>
              <a:rPr lang="cs-CZ" dirty="0" smtClean="0"/>
              <a:t>	2 .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+ 4 . 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Vyberu číslo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a nahradím písmenem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Výraz s proměnnou</a:t>
            </a:r>
            <a:r>
              <a:rPr lang="cs-CZ" dirty="0" smtClean="0"/>
              <a:t>	2 .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+ 4 . 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Nahradím v číselném výrazu některé konkrétní číslo písmenem dostanu výraz s proměnnou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00B050"/>
                </a:solidFill>
              </a:rPr>
              <a:t>Proměnná</a:t>
            </a:r>
            <a:r>
              <a:rPr lang="cs-CZ" u="sng" dirty="0" smtClean="0"/>
              <a:t> </a:t>
            </a:r>
            <a:r>
              <a:rPr lang="cs-CZ" dirty="0" smtClean="0"/>
              <a:t>– je písmeno ve výrazu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Příklad : 2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+ 3	proměnná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Výrazy mohou mít různý počet proměnných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Výrazy s jednou proměnnou </a:t>
            </a:r>
            <a:r>
              <a:rPr lang="cs-CZ" dirty="0" smtClean="0">
                <a:solidFill>
                  <a:srgbClr val="00B0F0"/>
                </a:solidFill>
              </a:rPr>
              <a:t>3x, -6a , 3x –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Výrazy se dvěma proměnnými </a:t>
            </a:r>
            <a:r>
              <a:rPr lang="cs-CZ" dirty="0" smtClean="0">
                <a:solidFill>
                  <a:srgbClr val="00B0F0"/>
                </a:solidFill>
              </a:rPr>
              <a:t>4a – 8b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Výrazy se třemi proměnnými </a:t>
            </a:r>
            <a:r>
              <a:rPr lang="cs-CZ" dirty="0" smtClean="0">
                <a:solidFill>
                  <a:srgbClr val="00B0F0"/>
                </a:solidFill>
              </a:rPr>
              <a:t>( 2x + 3y ) . 4c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Při zápisu výrazu obvykle vynecháváme symbol násobení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12 . x = 12x		81 . a</a:t>
            </a:r>
            <a:r>
              <a:rPr lang="cs-CZ" baseline="30000" dirty="0" smtClean="0"/>
              <a:t>2</a:t>
            </a:r>
            <a:r>
              <a:rPr lang="cs-CZ" dirty="0" smtClean="0"/>
              <a:t>. x = 81a</a:t>
            </a:r>
            <a:r>
              <a:rPr lang="cs-CZ" baseline="30000" dirty="0" smtClean="0"/>
              <a:t>2</a:t>
            </a:r>
            <a:r>
              <a:rPr lang="cs-CZ" dirty="0" smtClean="0"/>
              <a:t>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Členy a koeficienty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428750"/>
            <a:ext cx="8229600" cy="452596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00B050"/>
                </a:solidFill>
              </a:rPr>
              <a:t>Člen výrazu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je každý sčítanec v součtu výrazů a každý 	</a:t>
            </a:r>
            <a:r>
              <a:rPr lang="cs-CZ" dirty="0"/>
              <a:t> </a:t>
            </a:r>
            <a:r>
              <a:rPr lang="cs-CZ" dirty="0" smtClean="0"/>
              <a:t>          menšenec a menšitel v rozdílů výrazů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lze ho napsat číslem </a:t>
            </a:r>
            <a:r>
              <a:rPr lang="cs-CZ" dirty="0" smtClean="0">
                <a:solidFill>
                  <a:srgbClr val="FFC000"/>
                </a:solidFill>
              </a:rPr>
              <a:t>6</a:t>
            </a:r>
            <a:r>
              <a:rPr lang="cs-CZ" dirty="0" smtClean="0"/>
              <a:t>, proměnnou </a:t>
            </a:r>
            <a:r>
              <a:rPr lang="cs-CZ" dirty="0" smtClean="0">
                <a:solidFill>
                  <a:srgbClr val="FFC000"/>
                </a:solidFill>
              </a:rPr>
              <a:t>a</a:t>
            </a:r>
            <a:r>
              <a:rPr lang="cs-CZ" dirty="0" smtClean="0"/>
              <a:t>, součinem </a:t>
            </a:r>
            <a:r>
              <a:rPr lang="cs-CZ" dirty="0" smtClean="0">
                <a:solidFill>
                  <a:srgbClr val="FFC000"/>
                </a:solidFill>
              </a:rPr>
              <a:t>-4a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rgbClr val="00B050"/>
                </a:solidFill>
              </a:rPr>
              <a:t>Koeficient </a:t>
            </a:r>
            <a:r>
              <a:rPr lang="cs-CZ" dirty="0" smtClean="0"/>
              <a:t>– je číslo, které se vyskytuje ve členu výrazu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13</a:t>
            </a:r>
            <a:r>
              <a:rPr lang="cs-CZ" dirty="0" smtClean="0"/>
              <a:t>a + </a:t>
            </a:r>
            <a:r>
              <a:rPr lang="cs-CZ" dirty="0" smtClean="0">
                <a:solidFill>
                  <a:srgbClr val="FF0000"/>
                </a:solidFill>
              </a:rPr>
              <a:t>27</a:t>
            </a:r>
            <a:r>
              <a:rPr lang="cs-CZ" dirty="0" smtClean="0"/>
              <a:t>b </a:t>
            </a:r>
            <a:r>
              <a:rPr lang="cs-CZ" dirty="0" smtClean="0">
                <a:solidFill>
                  <a:srgbClr val="FF0000"/>
                </a:solidFill>
              </a:rPr>
              <a:t>– 2</a:t>
            </a: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FF0000"/>
                </a:solidFill>
              </a:rPr>
              <a:t>7		</a:t>
            </a:r>
            <a:r>
              <a:rPr lang="cs-CZ" dirty="0" smtClean="0">
                <a:solidFill>
                  <a:srgbClr val="7030A0"/>
                </a:solidFill>
              </a:rPr>
              <a:t>Proměnné: a, 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koeficienty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Členy: 13a, 27b, – 2a</a:t>
            </a:r>
            <a:r>
              <a:rPr lang="cs-CZ" baseline="30000" dirty="0" smtClean="0"/>
              <a:t>2</a:t>
            </a:r>
            <a:r>
              <a:rPr lang="cs-CZ" dirty="0" smtClean="0"/>
              <a:t> ,  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V="1">
            <a:off x="500063" y="4214812"/>
            <a:ext cx="571500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 flipH="1" flipV="1">
            <a:off x="857250" y="4286250"/>
            <a:ext cx="571500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000125" y="4143375"/>
            <a:ext cx="1000125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000125" y="4143375"/>
            <a:ext cx="1857375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Výpočet hodnoty výrazu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117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Hodnota výrazu se mění podle proměnné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a) </a:t>
            </a:r>
            <a:r>
              <a:rPr lang="cs-CZ" dirty="0" smtClean="0">
                <a:solidFill>
                  <a:srgbClr val="00B050"/>
                </a:solidFill>
              </a:rPr>
              <a:t>Výraz s jednou proměnnou</a:t>
            </a:r>
            <a:r>
              <a:rPr lang="cs-CZ" dirty="0" smtClean="0"/>
              <a:t>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Vypočítej hodnotu výrazu  2a</a:t>
            </a:r>
            <a:r>
              <a:rPr lang="cs-CZ" baseline="30000" dirty="0" smtClean="0"/>
              <a:t>2 </a:t>
            </a:r>
            <a:r>
              <a:rPr lang="cs-CZ" dirty="0" smtClean="0"/>
              <a:t>+ 3a, pro a = -2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Postup: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Do výrazu za proměnnou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dosadím číslo </a:t>
            </a:r>
            <a:r>
              <a:rPr lang="cs-CZ" sz="2400" dirty="0" smtClean="0">
                <a:solidFill>
                  <a:srgbClr val="FF0000"/>
                </a:solidFill>
              </a:rPr>
              <a:t>-2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baseline="30000" dirty="0" smtClean="0"/>
              <a:t>2 </a:t>
            </a:r>
            <a:r>
              <a:rPr lang="cs-CZ" dirty="0" smtClean="0"/>
              <a:t>+ 3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=2.</a:t>
            </a:r>
            <a:r>
              <a:rPr lang="cs-CZ" dirty="0" smtClean="0">
                <a:solidFill>
                  <a:srgbClr val="FF0000"/>
                </a:solidFill>
              </a:rPr>
              <a:t>(-2) </a:t>
            </a:r>
            <a:r>
              <a:rPr lang="cs-CZ" baseline="30000" dirty="0" err="1" smtClean="0"/>
              <a:t>2</a:t>
            </a:r>
            <a:r>
              <a:rPr lang="cs-CZ" dirty="0" smtClean="0"/>
              <a:t>+3.</a:t>
            </a:r>
            <a:r>
              <a:rPr lang="cs-CZ" dirty="0" smtClean="0">
                <a:solidFill>
                  <a:srgbClr val="FF0000"/>
                </a:solidFill>
              </a:rPr>
              <a:t>(-2)</a:t>
            </a:r>
            <a:r>
              <a:rPr lang="cs-CZ" dirty="0" smtClean="0"/>
              <a:t>= 2.4 + (-6) = 8-6= </a:t>
            </a:r>
            <a:r>
              <a:rPr lang="cs-CZ" u="sng" dirty="0" smtClean="0"/>
              <a:t>2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229600" cy="60721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Vypočítejte číselnou hodnotu výrazu 6.u -2</a:t>
            </a:r>
          </a:p>
          <a:p>
            <a:pPr>
              <a:buFont typeface="Arial" charset="0"/>
              <a:buNone/>
            </a:pPr>
            <a:r>
              <a:rPr lang="cs-CZ" smtClean="0"/>
              <a:t>s proměnnou u = 0,2,-1,-3,4,-6</a:t>
            </a:r>
          </a:p>
          <a:p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0" y="2500313"/>
          <a:ext cx="4429125" cy="39195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8"/>
                <a:gridCol w="2214578"/>
              </a:tblGrid>
              <a:tr h="53120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Proměnná  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400" dirty="0" smtClean="0"/>
                        <a:t> - 2</a:t>
                      </a:r>
                      <a:endParaRPr lang="cs-CZ" sz="2400" dirty="0"/>
                    </a:p>
                  </a:txBody>
                  <a:tcPr/>
                </a:tc>
              </a:tr>
              <a:tr h="73165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r>
                        <a:rPr lang="cs-CZ" sz="2400" dirty="0" smtClean="0"/>
                        <a:t>-2=-2</a:t>
                      </a:r>
                      <a:endParaRPr lang="cs-CZ" sz="2400" dirty="0"/>
                    </a:p>
                  </a:txBody>
                  <a:tcPr/>
                </a:tc>
              </a:tr>
              <a:tr h="53120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400" dirty="0" smtClean="0"/>
                        <a:t>-2=12-2=10</a:t>
                      </a:r>
                      <a:endParaRPr lang="cs-CZ" sz="2400" dirty="0"/>
                    </a:p>
                  </a:txBody>
                  <a:tcPr/>
                </a:tc>
              </a:tr>
              <a:tr h="53120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6.(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-1</a:t>
                      </a:r>
                      <a:r>
                        <a:rPr lang="cs-CZ" sz="2400" dirty="0" smtClean="0"/>
                        <a:t>)-2=-8</a:t>
                      </a:r>
                      <a:endParaRPr lang="cs-CZ" sz="2400" dirty="0"/>
                    </a:p>
                  </a:txBody>
                  <a:tcPr/>
                </a:tc>
              </a:tr>
              <a:tr h="53120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6.(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-3</a:t>
                      </a:r>
                      <a:r>
                        <a:rPr lang="cs-CZ" sz="2400" dirty="0" smtClean="0"/>
                        <a:t>)-2=-20</a:t>
                      </a:r>
                      <a:endParaRPr lang="cs-CZ" sz="2400" dirty="0"/>
                    </a:p>
                  </a:txBody>
                  <a:tcPr/>
                </a:tc>
              </a:tr>
              <a:tr h="53120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cs-CZ" sz="2400" dirty="0" smtClean="0"/>
                        <a:t>-2=22</a:t>
                      </a:r>
                      <a:endParaRPr lang="cs-CZ" sz="2400" dirty="0"/>
                    </a:p>
                  </a:txBody>
                  <a:tcPr/>
                </a:tc>
              </a:tr>
              <a:tr h="53120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6.(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-6</a:t>
                      </a:r>
                      <a:r>
                        <a:rPr lang="cs-CZ" sz="2400" dirty="0" smtClean="0"/>
                        <a:t>)-2=-38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500"/>
            <a:ext cx="8229600" cy="55546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solidFill>
                  <a:srgbClr val="00B050"/>
                </a:solidFill>
              </a:rPr>
              <a:t>b) Výraz se dvěma proměnnými:</a:t>
            </a:r>
          </a:p>
          <a:p>
            <a:pPr>
              <a:buFont typeface="Arial" charset="0"/>
              <a:buNone/>
            </a:pPr>
            <a:r>
              <a:rPr lang="cs-CZ" smtClean="0"/>
              <a:t>Vypočítej hodnotu výrazu 3a + 2b – a</a:t>
            </a:r>
            <a:r>
              <a:rPr lang="cs-CZ" baseline="30000" smtClean="0"/>
              <a:t>2</a:t>
            </a:r>
            <a:r>
              <a:rPr lang="cs-CZ" smtClean="0"/>
              <a:t> – 4b</a:t>
            </a:r>
            <a:r>
              <a:rPr lang="cs-CZ" baseline="30000" smtClean="0"/>
              <a:t>2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pro hodnoty proměnných: a= -2 , b= 3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00B0F0"/>
                </a:solidFill>
              </a:rPr>
              <a:t>Postup:</a:t>
            </a:r>
          </a:p>
          <a:p>
            <a:pPr>
              <a:buFont typeface="Arial" charset="0"/>
              <a:buNone/>
            </a:pPr>
            <a:r>
              <a:rPr lang="cs-CZ" sz="2400" smtClean="0"/>
              <a:t>Dosadíme do výrazu za </a:t>
            </a:r>
            <a:r>
              <a:rPr lang="cs-CZ" sz="2400" u="sng" smtClean="0">
                <a:solidFill>
                  <a:srgbClr val="FF0000"/>
                </a:solidFill>
              </a:rPr>
              <a:t>a</a:t>
            </a:r>
            <a:r>
              <a:rPr lang="cs-CZ" sz="2400" smtClean="0"/>
              <a:t> číslo -2 a za </a:t>
            </a:r>
            <a:r>
              <a:rPr lang="cs-CZ" sz="2400" u="sng" smtClean="0">
                <a:solidFill>
                  <a:srgbClr val="FF0000"/>
                </a:solidFill>
              </a:rPr>
              <a:t>b</a:t>
            </a:r>
            <a:r>
              <a:rPr lang="cs-CZ" sz="2400" smtClean="0"/>
              <a:t> číslo 3</a:t>
            </a:r>
          </a:p>
          <a:p>
            <a:pPr>
              <a:buFont typeface="Arial" charset="0"/>
              <a:buNone/>
            </a:pPr>
            <a:r>
              <a:rPr lang="cs-CZ" sz="2400" smtClean="0"/>
              <a:t>a vypočítáme hodnotu získaného číselného výrazu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r>
              <a:rPr lang="cs-CZ" smtClean="0"/>
              <a:t>3</a:t>
            </a:r>
            <a:r>
              <a:rPr lang="cs-CZ" smtClean="0">
                <a:solidFill>
                  <a:srgbClr val="FF0000"/>
                </a:solidFill>
              </a:rPr>
              <a:t>a</a:t>
            </a:r>
            <a:r>
              <a:rPr lang="cs-CZ" smtClean="0"/>
              <a:t> + 2</a:t>
            </a:r>
            <a:r>
              <a:rPr lang="cs-CZ" smtClean="0">
                <a:solidFill>
                  <a:srgbClr val="FF0000"/>
                </a:solidFill>
              </a:rPr>
              <a:t>b</a:t>
            </a:r>
            <a:r>
              <a:rPr lang="cs-CZ" smtClean="0"/>
              <a:t> – </a:t>
            </a:r>
            <a:r>
              <a:rPr lang="cs-CZ" smtClean="0">
                <a:solidFill>
                  <a:srgbClr val="FF0000"/>
                </a:solidFill>
              </a:rPr>
              <a:t>a</a:t>
            </a:r>
            <a:r>
              <a:rPr lang="cs-CZ" baseline="30000" smtClean="0"/>
              <a:t>2</a:t>
            </a:r>
            <a:r>
              <a:rPr lang="cs-CZ" smtClean="0"/>
              <a:t> – 4</a:t>
            </a:r>
            <a:r>
              <a:rPr lang="cs-CZ" smtClean="0">
                <a:solidFill>
                  <a:srgbClr val="FF0000"/>
                </a:solidFill>
              </a:rPr>
              <a:t>b</a:t>
            </a:r>
            <a:r>
              <a:rPr lang="cs-CZ" baseline="30000" smtClean="0"/>
              <a:t>2</a:t>
            </a:r>
            <a:r>
              <a:rPr lang="cs-CZ" smtClean="0"/>
              <a:t>= 3.(</a:t>
            </a:r>
            <a:r>
              <a:rPr lang="cs-CZ" smtClean="0">
                <a:solidFill>
                  <a:srgbClr val="FF0000"/>
                </a:solidFill>
              </a:rPr>
              <a:t>-2</a:t>
            </a:r>
            <a:r>
              <a:rPr lang="cs-CZ" smtClean="0"/>
              <a:t>)+2.</a:t>
            </a:r>
            <a:r>
              <a:rPr lang="cs-CZ" smtClean="0">
                <a:solidFill>
                  <a:srgbClr val="FF0000"/>
                </a:solidFill>
              </a:rPr>
              <a:t>3</a:t>
            </a:r>
            <a:r>
              <a:rPr lang="cs-CZ" smtClean="0"/>
              <a:t> -(</a:t>
            </a:r>
            <a:r>
              <a:rPr lang="cs-CZ" smtClean="0">
                <a:solidFill>
                  <a:srgbClr val="FF0000"/>
                </a:solidFill>
              </a:rPr>
              <a:t>-2</a:t>
            </a:r>
            <a:r>
              <a:rPr lang="cs-CZ" smtClean="0"/>
              <a:t>)</a:t>
            </a:r>
            <a:r>
              <a:rPr lang="cs-CZ" baseline="30000" smtClean="0"/>
              <a:t>2</a:t>
            </a:r>
            <a:r>
              <a:rPr lang="cs-CZ" smtClean="0"/>
              <a:t>-4.</a:t>
            </a:r>
            <a:r>
              <a:rPr lang="cs-CZ" smtClean="0">
                <a:solidFill>
                  <a:srgbClr val="FF0000"/>
                </a:solidFill>
              </a:rPr>
              <a:t>3</a:t>
            </a:r>
            <a:r>
              <a:rPr lang="cs-CZ" baseline="30000" smtClean="0"/>
              <a:t>2</a:t>
            </a:r>
            <a:r>
              <a:rPr lang="cs-CZ" smtClean="0"/>
              <a:t>=</a:t>
            </a:r>
          </a:p>
          <a:p>
            <a:pPr>
              <a:buFont typeface="Arial" charset="0"/>
              <a:buNone/>
            </a:pPr>
            <a:r>
              <a:rPr lang="cs-CZ" smtClean="0"/>
              <a:t> -6 + 6 – 4 – 4.9 = -4 – 36 = </a:t>
            </a:r>
            <a:r>
              <a:rPr lang="cs-CZ" u="sng" smtClean="0"/>
              <a:t>-40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3579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Zapiš jako výraz: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1. Součet čísel 5 a čísla x</a:t>
            </a:r>
            <a:r>
              <a:rPr lang="cs-CZ" sz="2800" dirty="0" smtClean="0"/>
              <a:t>		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</a:t>
            </a:r>
            <a:r>
              <a:rPr lang="cs-CZ" sz="2000" dirty="0" smtClean="0"/>
              <a:t>urči hodnotu výrazu pro x = -4		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2. Třikrát menší než b</a:t>
            </a:r>
            <a:r>
              <a:rPr lang="cs-CZ" sz="2800" dirty="0" smtClean="0"/>
              <a:t>		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</a:t>
            </a:r>
            <a:r>
              <a:rPr lang="cs-CZ" sz="2000" dirty="0" smtClean="0"/>
              <a:t>urči hodnotu výrazu pro b= -9		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3. Dvojnásobek součtu čísel 5 a m</a:t>
            </a:r>
            <a:r>
              <a:rPr lang="cs-CZ" sz="2800" dirty="0" smtClean="0"/>
              <a:t>	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	</a:t>
            </a:r>
            <a:r>
              <a:rPr lang="cs-CZ" sz="2000" dirty="0" smtClean="0"/>
              <a:t>urči hodnotu výrazu pro m=2		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4. Rozdíl výrazu 5b+4c a výrazu 5b-4c</a:t>
            </a:r>
            <a:endParaRPr lang="cs-CZ" sz="2800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  </a:t>
            </a:r>
            <a:r>
              <a:rPr lang="cs-CZ" sz="2000" dirty="0" smtClean="0"/>
              <a:t>urči hodnotu výrazu pro b = 2 ,c =4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	</a:t>
            </a:r>
            <a:r>
              <a:rPr lang="cs-CZ" sz="2000" dirty="0" smtClean="0"/>
              <a:t>			</a:t>
            </a:r>
            <a:endParaRPr lang="cs-CZ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357188"/>
            <a:ext cx="8229600" cy="5768975"/>
          </a:xfr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Arial" charset="0"/>
              <a:buNone/>
            </a:pPr>
            <a:r>
              <a:rPr lang="cs-CZ" sz="2400" smtClean="0"/>
              <a:t>1. Součet čísel 5 a čísla x		</a:t>
            </a:r>
            <a:r>
              <a:rPr lang="cs-CZ" sz="2400" smtClean="0">
                <a:solidFill>
                  <a:srgbClr val="FF0000"/>
                </a:solidFill>
              </a:rPr>
              <a:t>5 + x</a:t>
            </a:r>
          </a:p>
          <a:p>
            <a:pPr>
              <a:buFont typeface="Arial" charset="0"/>
              <a:buNone/>
            </a:pPr>
            <a:r>
              <a:rPr lang="cs-CZ" sz="2400" smtClean="0"/>
              <a:t>			</a:t>
            </a:r>
            <a:r>
              <a:rPr lang="cs-CZ" sz="2400" smtClean="0">
                <a:solidFill>
                  <a:srgbClr val="FF0000"/>
                </a:solidFill>
              </a:rPr>
              <a:t>5+(-4) = 1</a:t>
            </a:r>
          </a:p>
          <a:p>
            <a:pPr>
              <a:buFont typeface="Arial" charset="0"/>
              <a:buNone/>
            </a:pPr>
            <a:r>
              <a:rPr lang="cs-CZ" sz="2400" smtClean="0"/>
              <a:t>2. Třikrát menší než b		</a:t>
            </a:r>
            <a:r>
              <a:rPr lang="cs-CZ" sz="2400" smtClean="0">
                <a:solidFill>
                  <a:srgbClr val="FF0000"/>
                </a:solidFill>
              </a:rPr>
              <a:t>b:3</a:t>
            </a:r>
          </a:p>
          <a:p>
            <a:pPr>
              <a:buFont typeface="Arial" charset="0"/>
              <a:buNone/>
            </a:pPr>
            <a:r>
              <a:rPr lang="cs-CZ" sz="2400" smtClean="0"/>
              <a:t>			</a:t>
            </a:r>
            <a:r>
              <a:rPr lang="cs-CZ" sz="2400" smtClean="0">
                <a:solidFill>
                  <a:srgbClr val="FF0000"/>
                </a:solidFill>
              </a:rPr>
              <a:t>-9:3 = -3</a:t>
            </a:r>
          </a:p>
          <a:p>
            <a:pPr>
              <a:buFont typeface="Arial" charset="0"/>
              <a:buNone/>
            </a:pPr>
            <a:r>
              <a:rPr lang="cs-CZ" sz="2400" smtClean="0"/>
              <a:t>3. Dvojnásobek součtu čísel 5 a m	</a:t>
            </a:r>
            <a:r>
              <a:rPr lang="cs-CZ" sz="2400" smtClean="0">
                <a:solidFill>
                  <a:srgbClr val="FF0000"/>
                </a:solidFill>
              </a:rPr>
              <a:t>2.(5 + m)</a:t>
            </a:r>
          </a:p>
          <a:p>
            <a:pPr>
              <a:buFont typeface="Arial" charset="0"/>
              <a:buNone/>
            </a:pPr>
            <a:r>
              <a:rPr lang="cs-CZ" sz="2400" smtClean="0"/>
              <a:t>			</a:t>
            </a:r>
            <a:r>
              <a:rPr lang="cs-CZ" sz="2400" smtClean="0">
                <a:solidFill>
                  <a:srgbClr val="FF0000"/>
                </a:solidFill>
              </a:rPr>
              <a:t>2.(5+2)=2.7 =14</a:t>
            </a:r>
          </a:p>
          <a:p>
            <a:pPr>
              <a:buFont typeface="Arial" charset="0"/>
              <a:buNone/>
            </a:pPr>
            <a:r>
              <a:rPr lang="cs-CZ" sz="2400" smtClean="0"/>
              <a:t>4. Rozdíl výrazu 5b+4c a výrazu 5b-4c	</a:t>
            </a:r>
            <a:r>
              <a:rPr lang="cs-CZ" sz="2400" smtClean="0">
                <a:solidFill>
                  <a:srgbClr val="FF0000"/>
                </a:solidFill>
              </a:rPr>
              <a:t>(5b+4c)-(5b-4c)</a:t>
            </a:r>
            <a:r>
              <a:rPr lang="cs-CZ" sz="2400" smtClean="0"/>
              <a:t>			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FF0000"/>
                </a:solidFill>
              </a:rPr>
              <a:t> (5.2+4.4)-(5.2-4.4)=(10+16)-(10-16)= 26- (-6)=32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Příklady: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Dosaď za a=8,b=3,c=5 a vypočítej hodnotu výrazu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7a - 5b =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a</a:t>
            </a:r>
            <a:r>
              <a:rPr lang="cs-CZ" dirty="0" smtClean="0"/>
              <a:t>b + </a:t>
            </a:r>
            <a:r>
              <a:rPr lang="cs-CZ" dirty="0" err="1" smtClean="0"/>
              <a:t>bc</a:t>
            </a:r>
            <a:r>
              <a:rPr lang="cs-CZ" dirty="0" smtClean="0"/>
              <a:t> =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err="1"/>
              <a:t>a</a:t>
            </a:r>
            <a:r>
              <a:rPr lang="cs-CZ" dirty="0" err="1" smtClean="0"/>
              <a:t>c</a:t>
            </a:r>
            <a:r>
              <a:rPr lang="cs-CZ" dirty="0" smtClean="0"/>
              <a:t> – ab + 9 =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3abc – b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+ b</a:t>
            </a:r>
            <a:r>
              <a:rPr lang="cs-CZ" baseline="30000" dirty="0" smtClean="0"/>
              <a:t>2 </a:t>
            </a:r>
            <a:r>
              <a:rPr lang="cs-CZ" dirty="0" smtClean="0"/>
              <a:t>+ 3c =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( 2a – b)</a:t>
            </a:r>
            <a:r>
              <a:rPr lang="cs-CZ" baseline="30000" dirty="0" smtClean="0"/>
              <a:t>2</a:t>
            </a:r>
            <a:r>
              <a:rPr lang="cs-CZ" dirty="0" smtClean="0"/>
              <a:t> + 4c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714375"/>
            <a:ext cx="8229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Řešení: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7a - 5b =</a:t>
            </a:r>
            <a:r>
              <a:rPr lang="cs-CZ" dirty="0" smtClean="0">
                <a:solidFill>
                  <a:srgbClr val="FF0000"/>
                </a:solidFill>
              </a:rPr>
              <a:t>7.8 – 5.3 =56-15=41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ab + </a:t>
            </a:r>
            <a:r>
              <a:rPr lang="cs-CZ" dirty="0" err="1" smtClean="0"/>
              <a:t>bc</a:t>
            </a:r>
            <a:r>
              <a:rPr lang="cs-CZ" dirty="0" smtClean="0"/>
              <a:t> =</a:t>
            </a:r>
            <a:r>
              <a:rPr lang="cs-CZ" dirty="0" smtClean="0">
                <a:solidFill>
                  <a:srgbClr val="FF0000"/>
                </a:solidFill>
              </a:rPr>
              <a:t>8.3 + 3.5 =24+15=39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err="1" smtClean="0"/>
              <a:t>ac</a:t>
            </a:r>
            <a:r>
              <a:rPr lang="cs-CZ" dirty="0" smtClean="0"/>
              <a:t> – ab + 9 =</a:t>
            </a:r>
            <a:r>
              <a:rPr lang="cs-CZ" dirty="0" smtClean="0">
                <a:solidFill>
                  <a:srgbClr val="FF0000"/>
                </a:solidFill>
              </a:rPr>
              <a:t>8.5-8.3+9=40-24+9=25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3abc – b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r>
              <a:rPr lang="cs-CZ" dirty="0" smtClean="0">
                <a:solidFill>
                  <a:srgbClr val="FF0000"/>
                </a:solidFill>
              </a:rPr>
              <a:t>3.8.3.5-9=360-9=351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+ b</a:t>
            </a:r>
            <a:r>
              <a:rPr lang="cs-CZ" baseline="30000" dirty="0" smtClean="0"/>
              <a:t>2 </a:t>
            </a:r>
            <a:r>
              <a:rPr lang="cs-CZ" dirty="0" smtClean="0"/>
              <a:t>+ 3c =</a:t>
            </a:r>
            <a:r>
              <a:rPr lang="cs-CZ" dirty="0" smtClean="0">
                <a:solidFill>
                  <a:srgbClr val="FF0000"/>
                </a:solidFill>
              </a:rPr>
              <a:t>64+9+3.5=88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( 2a – b)</a:t>
            </a:r>
            <a:r>
              <a:rPr lang="cs-CZ" baseline="30000" dirty="0" smtClean="0"/>
              <a:t>2</a:t>
            </a:r>
            <a:r>
              <a:rPr lang="cs-CZ" dirty="0" smtClean="0"/>
              <a:t> + 4c =</a:t>
            </a:r>
            <a:r>
              <a:rPr lang="cs-CZ" dirty="0" smtClean="0">
                <a:solidFill>
                  <a:srgbClr val="FF0000"/>
                </a:solidFill>
              </a:rPr>
              <a:t>(2.8-3)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+4.5=168+20=188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Výrazy s proměnnou v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357813"/>
          </a:xfrm>
          <a:solidFill>
            <a:schemeClr val="bg1"/>
          </a:solidFill>
        </p:spPr>
        <p:txBody>
          <a:bodyPr rtlCol="0">
            <a:normAutofit fontScale="92500" lnSpcReduction="1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3000" dirty="0" smtClean="0">
                <a:solidFill>
                  <a:srgbClr val="00B050"/>
                </a:solidFill>
              </a:rPr>
              <a:t>Při nákupu v obchodě</a:t>
            </a:r>
          </a:p>
          <a:p>
            <a:pPr marL="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Jeden rohlík stojí 2 Kč, dokážeme vypočítat kolik korun zaplatíme za 6, 12 rohlíků a za x rohlíků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6.2 = 12 Kč		12.2 = 24 Kč	x.2=(2.x) Kč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r>
              <a:rPr lang="cs-CZ" sz="3000" dirty="0" smtClean="0">
                <a:solidFill>
                  <a:srgbClr val="00B050"/>
                </a:solidFill>
              </a:rPr>
              <a:t>Geometrie </a:t>
            </a:r>
            <a:r>
              <a:rPr lang="cs-CZ" dirty="0" smtClean="0">
                <a:solidFill>
                  <a:srgbClr val="00B050"/>
                </a:solidFill>
              </a:rPr>
              <a:t>- </a:t>
            </a:r>
            <a:r>
              <a:rPr lang="cs-CZ" sz="2400" dirty="0" smtClean="0"/>
              <a:t>výpočty obsahů, obvodů obrazců, objemy a povrchy těles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endParaRPr lang="cs-CZ" sz="2400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Výpočet obsahu obdélníka S = a . b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a, b  vyjadřují rozměry stran		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a= 10 cm délka	b= 5 cm šířka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S = a . b = 10 . 5 = 50 cm</a:t>
            </a:r>
            <a:r>
              <a:rPr lang="cs-CZ" sz="2400" baseline="30000" dirty="0" smtClean="0"/>
              <a:t>2			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3. Slovní úlohy	</a:t>
            </a:r>
            <a:r>
              <a:rPr lang="cs-CZ" sz="2800" dirty="0" smtClean="0"/>
              <a:t>výpočet dráhy z rychlosti  a času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		s= v . t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428625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Doplň tabulky: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5" y="928688"/>
          <a:ext cx="4429125" cy="30003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6420"/>
                <a:gridCol w="2862768"/>
              </a:tblGrid>
              <a:tr h="71563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-3a</a:t>
                      </a:r>
                      <a:r>
                        <a:rPr lang="cs-CZ" sz="2800" baseline="30000" dirty="0" smtClean="0"/>
                        <a:t>2</a:t>
                      </a:r>
                      <a:r>
                        <a:rPr lang="cs-CZ" sz="2800" baseline="0" dirty="0" smtClean="0"/>
                        <a:t>+ 4a</a:t>
                      </a:r>
                      <a:endParaRPr lang="cs-CZ" sz="2800" dirty="0"/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625" y="4143375"/>
          <a:ext cx="6500813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6953"/>
                <a:gridCol w="2166953"/>
                <a:gridCol w="2166953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-5a</a:t>
                      </a:r>
                      <a:r>
                        <a:rPr lang="cs-CZ" sz="2800" baseline="0" dirty="0" smtClean="0"/>
                        <a:t> +3b-1</a:t>
                      </a:r>
                      <a:endParaRPr lang="cs-CZ" sz="28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71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5" y="928688"/>
          <a:ext cx="4429125" cy="30003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6420"/>
                <a:gridCol w="2862768"/>
              </a:tblGrid>
              <a:tr h="71563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-3</a:t>
                      </a:r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r>
                        <a:rPr lang="cs-CZ" sz="2800" baseline="30000" dirty="0" smtClean="0"/>
                        <a:t>2</a:t>
                      </a:r>
                      <a:r>
                        <a:rPr lang="cs-CZ" sz="2800" baseline="0" dirty="0" smtClean="0"/>
                        <a:t>+ 4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-55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-64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-15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119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625" y="4143375"/>
          <a:ext cx="6500813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6953"/>
                <a:gridCol w="2166953"/>
                <a:gridCol w="2166953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b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-5</a:t>
                      </a:r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r>
                        <a:rPr lang="cs-CZ" sz="2800" baseline="0" dirty="0" smtClean="0"/>
                        <a:t> +3</a:t>
                      </a:r>
                      <a:r>
                        <a:rPr lang="cs-CZ" sz="2800" baseline="0" dirty="0" smtClean="0">
                          <a:solidFill>
                            <a:srgbClr val="7030A0"/>
                          </a:solidFill>
                        </a:rPr>
                        <a:t>b</a:t>
                      </a:r>
                      <a:r>
                        <a:rPr lang="cs-CZ" sz="2800" baseline="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-14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-2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Procvičuj: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357313"/>
            <a:ext cx="8229600" cy="49720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Vypočítej hodnotu výrazu: a = -1, b = 2, c = -2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2a – 4b + c</a:t>
            </a:r>
            <a:r>
              <a:rPr lang="cs-CZ" sz="2800" baseline="30000" dirty="0" smtClean="0"/>
              <a:t>2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– b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– c</a:t>
            </a:r>
            <a:r>
              <a:rPr lang="cs-CZ" sz="2800" baseline="30000" dirty="0"/>
              <a:t>  </a:t>
            </a:r>
            <a:r>
              <a:rPr lang="cs-CZ" sz="2800" dirty="0" smtClean="0"/>
              <a:t>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(a + c). (a – b)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(a – 2)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.(b – c)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2ab – c</a:t>
            </a:r>
            <a:r>
              <a:rPr lang="cs-CZ" sz="2800" baseline="30000" dirty="0"/>
              <a:t>3</a:t>
            </a:r>
            <a:r>
              <a:rPr lang="cs-CZ" sz="2800" dirty="0" smtClean="0"/>
              <a:t> + 5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- a</a:t>
            </a:r>
            <a:r>
              <a:rPr lang="cs-CZ" sz="2800" baseline="30000" dirty="0"/>
              <a:t>3</a:t>
            </a:r>
            <a:r>
              <a:rPr lang="cs-CZ" sz="2800" dirty="0" smtClean="0"/>
              <a:t> –b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– c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-(-b – 2a) – c</a:t>
            </a:r>
            <a:r>
              <a:rPr lang="cs-CZ" sz="2800" baseline="30000" dirty="0"/>
              <a:t>3</a:t>
            </a:r>
            <a:r>
              <a:rPr lang="cs-CZ" sz="2800" dirty="0" smtClean="0"/>
              <a:t>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err="1"/>
              <a:t>a</a:t>
            </a:r>
            <a:r>
              <a:rPr lang="cs-CZ" sz="2800" dirty="0" err="1" smtClean="0"/>
              <a:t>bc</a:t>
            </a:r>
            <a:r>
              <a:rPr lang="cs-CZ" sz="2800" dirty="0" smtClean="0"/>
              <a:t> – 2a – c</a:t>
            </a:r>
            <a:r>
              <a:rPr lang="cs-CZ" sz="2800" baseline="30000" dirty="0"/>
              <a:t>3</a:t>
            </a:r>
            <a:r>
              <a:rPr lang="cs-CZ" sz="2800" dirty="0" smtClean="0"/>
              <a:t> =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-</a:t>
            </a:r>
            <a:r>
              <a:rPr lang="en-US" sz="2800" dirty="0" smtClean="0"/>
              <a:t>[</a:t>
            </a:r>
            <a:r>
              <a:rPr lang="cs-CZ" sz="2800" dirty="0" smtClean="0"/>
              <a:t>- (-a – b).c</a:t>
            </a:r>
            <a:r>
              <a:rPr lang="en-US" sz="2800" dirty="0" smtClean="0"/>
              <a:t> ]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=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Vypočítej hodnotu výrazu: a = -1, b = 2, c = -2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2a–4b+c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  <a:r>
              <a:rPr lang="cs-CZ" dirty="0" smtClean="0">
                <a:solidFill>
                  <a:srgbClr val="FF0000"/>
                </a:solidFill>
              </a:rPr>
              <a:t>2.(-1)-4.2+(-2)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=-2-8+4=-10+4=-6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– b</a:t>
            </a:r>
            <a:r>
              <a:rPr lang="cs-CZ" baseline="30000" dirty="0" smtClean="0"/>
              <a:t>3</a:t>
            </a:r>
            <a:r>
              <a:rPr lang="cs-CZ" dirty="0" smtClean="0"/>
              <a:t>–c</a:t>
            </a:r>
            <a:r>
              <a:rPr lang="cs-CZ" baseline="30000" dirty="0" smtClean="0"/>
              <a:t>  </a:t>
            </a:r>
            <a:r>
              <a:rPr lang="cs-CZ" dirty="0" smtClean="0"/>
              <a:t>=</a:t>
            </a:r>
            <a:r>
              <a:rPr lang="cs-CZ" dirty="0" smtClean="0">
                <a:solidFill>
                  <a:srgbClr val="FF0000"/>
                </a:solidFill>
              </a:rPr>
              <a:t>(-1)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-2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-(-2)=1-8+2=-7+2=-5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(a+c).(a–b) =</a:t>
            </a:r>
            <a:r>
              <a:rPr lang="cs-CZ" dirty="0" smtClean="0">
                <a:solidFill>
                  <a:srgbClr val="FF0000"/>
                </a:solidFill>
              </a:rPr>
              <a:t>(-1-2).(-1-2)=(-3).(-3)=9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(a –2)</a:t>
            </a:r>
            <a:r>
              <a:rPr lang="cs-CZ" baseline="30000" dirty="0" smtClean="0"/>
              <a:t>2</a:t>
            </a:r>
            <a:r>
              <a:rPr lang="cs-CZ" dirty="0" smtClean="0"/>
              <a:t>.(b –c) =</a:t>
            </a:r>
            <a:r>
              <a:rPr lang="cs-CZ" dirty="0" smtClean="0">
                <a:solidFill>
                  <a:srgbClr val="FF0000"/>
                </a:solidFill>
              </a:rPr>
              <a:t>(-1-2)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.(2+2)=(-3)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.4=9.4=36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2ab–c</a:t>
            </a:r>
            <a:r>
              <a:rPr lang="cs-CZ" baseline="30000" dirty="0" smtClean="0"/>
              <a:t>3</a:t>
            </a:r>
            <a:r>
              <a:rPr lang="cs-CZ" dirty="0" smtClean="0"/>
              <a:t>+5 =</a:t>
            </a:r>
            <a:r>
              <a:rPr lang="cs-CZ" dirty="0" smtClean="0">
                <a:solidFill>
                  <a:srgbClr val="FF0000"/>
                </a:solidFill>
              </a:rPr>
              <a:t>2.(-1).2-(-2)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+5=-4+8+5=9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-a</a:t>
            </a:r>
            <a:r>
              <a:rPr lang="cs-CZ" baseline="30000" dirty="0" smtClean="0"/>
              <a:t>3</a:t>
            </a:r>
            <a:r>
              <a:rPr lang="cs-CZ" dirty="0" smtClean="0"/>
              <a:t>–b</a:t>
            </a:r>
            <a:r>
              <a:rPr lang="cs-CZ" baseline="30000" dirty="0" smtClean="0"/>
              <a:t>2</a:t>
            </a:r>
            <a:r>
              <a:rPr lang="cs-CZ" dirty="0" smtClean="0"/>
              <a:t>–c =</a:t>
            </a:r>
            <a:r>
              <a:rPr lang="cs-CZ" dirty="0" smtClean="0">
                <a:solidFill>
                  <a:srgbClr val="FF0000"/>
                </a:solidFill>
              </a:rPr>
              <a:t>-(-1)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-2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+2=1-4+2=-1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-(-b–2a)–c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=-(2+2)-(-2)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=-4+8=4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abc</a:t>
            </a:r>
            <a:r>
              <a:rPr lang="cs-CZ" dirty="0" smtClean="0"/>
              <a:t>–2a –c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r>
              <a:rPr lang="cs-CZ" dirty="0" smtClean="0">
                <a:solidFill>
                  <a:srgbClr val="FF0000"/>
                </a:solidFill>
              </a:rPr>
              <a:t>(-1).2.(-2)-2.(-1)-(-2)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=2+2+8=12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</a:t>
            </a:r>
            <a:r>
              <a:rPr lang="en-US" dirty="0" smtClean="0"/>
              <a:t>[</a:t>
            </a:r>
            <a:r>
              <a:rPr lang="cs-CZ" dirty="0" smtClean="0"/>
              <a:t>-(-a–b).c</a:t>
            </a:r>
            <a:r>
              <a:rPr lang="en-US" dirty="0" smtClean="0"/>
              <a:t> ]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en-US" dirty="0" smtClean="0">
                <a:solidFill>
                  <a:srgbClr val="FF0000"/>
                </a:solidFill>
              </a:rPr>
              <a:t>[</a:t>
            </a:r>
            <a:r>
              <a:rPr lang="cs-CZ" dirty="0" smtClean="0">
                <a:solidFill>
                  <a:srgbClr val="FF0000"/>
                </a:solidFill>
              </a:rPr>
              <a:t>-(1-2).(-2)</a:t>
            </a:r>
            <a:r>
              <a:rPr lang="en-US" dirty="0" smtClean="0">
                <a:solidFill>
                  <a:srgbClr val="FF0000"/>
                </a:solidFill>
              </a:rPr>
              <a:t>]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=-(-2)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=-4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Anotace:</a:t>
            </a:r>
          </a:p>
          <a:p>
            <a:pPr marL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Tato prezentace slouží k výkladu pojmu výraz s proměnnou. Seznámí se s pojmem proměnná a naučí se dosazovat do výrazu za proměnnou. Závěrečné tabulky doplní samostatně.Kontrola tabulek na interaktivní tabuli.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Použité zdroje: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Odvárko Oldřich- Kadleček Jiří:  Matematika pro 8. </a:t>
            </a:r>
            <a:r>
              <a:rPr lang="cs-CZ" sz="2400"/>
              <a:t>Ročník ZŠ  1.díl , 1.vydání 1999,  Prometheus, počet stran 95, ISBN 80-7196-148-5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797</Words>
  <Application>Microsoft Office PowerPoint</Application>
  <PresentationFormat>Předvádění na obrazovce (4:3)</PresentationFormat>
  <Paragraphs>220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Calibri</vt:lpstr>
      <vt:lpstr>Arial</vt:lpstr>
      <vt:lpstr>Motiv sady Office</vt:lpstr>
      <vt:lpstr>VÝRAZ S PROMĚNNOU</vt:lpstr>
      <vt:lpstr>Snímek 2</vt:lpstr>
      <vt:lpstr>VÝRAZY S PROMĚNNOU</vt:lpstr>
      <vt:lpstr>Snímek 4</vt:lpstr>
      <vt:lpstr>Snímek 5</vt:lpstr>
      <vt:lpstr>Členy a koeficienty</vt:lpstr>
      <vt:lpstr>Výpočet hodnoty výrazu</vt:lpstr>
      <vt:lpstr>Snímek 8</vt:lpstr>
      <vt:lpstr>Snímek 9</vt:lpstr>
      <vt:lpstr>Snímek 10</vt:lpstr>
      <vt:lpstr>Snímek 11</vt:lpstr>
      <vt:lpstr>Snímek 12</vt:lpstr>
      <vt:lpstr>Snímek 13</vt:lpstr>
      <vt:lpstr>Výrazy s proměnnou v praxi</vt:lpstr>
      <vt:lpstr>Snímek 15</vt:lpstr>
      <vt:lpstr>Snímek 16</vt:lpstr>
      <vt:lpstr>Procvičuj:</vt:lpstr>
      <vt:lpstr>Řešení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 S PROMĚNNOU</dc:title>
  <dc:creator>Vaclav</dc:creator>
  <cp:lastModifiedBy>Maminka</cp:lastModifiedBy>
  <cp:revision>41</cp:revision>
  <dcterms:created xsi:type="dcterms:W3CDTF">2012-01-07T12:10:14Z</dcterms:created>
  <dcterms:modified xsi:type="dcterms:W3CDTF">2012-03-02T09:37:06Z</dcterms:modified>
</cp:coreProperties>
</file>