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33"/>
  </p:notesMasterIdLst>
  <p:sldIdLst>
    <p:sldId id="288" r:id="rId2"/>
    <p:sldId id="259" r:id="rId3"/>
    <p:sldId id="257"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58" r:id="rId30"/>
    <p:sldId id="286" r:id="rId31"/>
    <p:sldId id="287" r:id="rId32"/>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00A15C55-8517-42AA-B614-E9B94910E393}" styleName="Střední styl 2 – zvýraznění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295" autoAdjust="0"/>
    <p:restoredTop sz="94737" autoAdjust="0"/>
  </p:normalViewPr>
  <p:slideViewPr>
    <p:cSldViewPr>
      <p:cViewPr varScale="1">
        <p:scale>
          <a:sx n="70" d="100"/>
          <a:sy n="70" d="100"/>
        </p:scale>
        <p:origin x="-1356" y="-90"/>
      </p:cViewPr>
      <p:guideLst>
        <p:guide orient="horz" pos="2160"/>
        <p:guide pos="2880"/>
      </p:guideLst>
    </p:cSldViewPr>
  </p:slideViewPr>
  <p:outlineViewPr>
    <p:cViewPr>
      <p:scale>
        <a:sx n="33" d="100"/>
        <a:sy n="33" d="100"/>
      </p:scale>
      <p:origin x="0" y="1416"/>
    </p:cViewPr>
  </p:outlin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AD70B00-915A-4BFE-8B41-AE31230CE498}" type="datetimeFigureOut">
              <a:rPr lang="cs-CZ" smtClean="0"/>
              <a:t>7.5.2012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626B934-8B60-4FCB-A8F3-A61FB71E97C8}" type="slidenum">
              <a:rPr lang="cs-CZ" smtClean="0"/>
              <a:t>‹#›</a:t>
            </a:fld>
            <a:endParaRPr lang="cs-CZ"/>
          </a:p>
        </p:txBody>
      </p:sp>
    </p:spTree>
    <p:extLst>
      <p:ext uri="{BB962C8B-B14F-4D97-AF65-F5344CB8AC3E}">
        <p14:creationId xmlns:p14="http://schemas.microsoft.com/office/powerpoint/2010/main" val="20857262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E626B934-8B60-4FCB-A8F3-A61FB71E97C8}" type="slidenum">
              <a:rPr lang="cs-CZ" smtClean="0"/>
              <a:t>2</a:t>
            </a:fld>
            <a:endParaRPr lang="cs-CZ" dirty="0"/>
          </a:p>
        </p:txBody>
      </p:sp>
    </p:spTree>
    <p:extLst>
      <p:ext uri="{BB962C8B-B14F-4D97-AF65-F5344CB8AC3E}">
        <p14:creationId xmlns:p14="http://schemas.microsoft.com/office/powerpoint/2010/main" val="42197959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827DDEFA-90CE-4B53-9BFF-D64A7592CBBB}" type="datetimeFigureOut">
              <a:rPr lang="cs-CZ" smtClean="0"/>
              <a:t>7.5.2012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B9A2CB1-1D57-4FA0-BCEE-F5F8C8264A4C}" type="slidenum">
              <a:rPr lang="cs-CZ" smtClean="0"/>
              <a:t>‹#›</a:t>
            </a:fld>
            <a:endParaRPr lang="cs-CZ"/>
          </a:p>
        </p:txBody>
      </p:sp>
    </p:spTree>
    <p:extLst>
      <p:ext uri="{BB962C8B-B14F-4D97-AF65-F5344CB8AC3E}">
        <p14:creationId xmlns:p14="http://schemas.microsoft.com/office/powerpoint/2010/main" val="31801206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827DDEFA-90CE-4B53-9BFF-D64A7592CBBB}" type="datetimeFigureOut">
              <a:rPr lang="cs-CZ" smtClean="0"/>
              <a:t>7.5.2012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B9A2CB1-1D57-4FA0-BCEE-F5F8C8264A4C}" type="slidenum">
              <a:rPr lang="cs-CZ" smtClean="0"/>
              <a:t>‹#›</a:t>
            </a:fld>
            <a:endParaRPr lang="cs-CZ"/>
          </a:p>
        </p:txBody>
      </p:sp>
    </p:spTree>
    <p:extLst>
      <p:ext uri="{BB962C8B-B14F-4D97-AF65-F5344CB8AC3E}">
        <p14:creationId xmlns:p14="http://schemas.microsoft.com/office/powerpoint/2010/main" val="21314210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827DDEFA-90CE-4B53-9BFF-D64A7592CBBB}" type="datetimeFigureOut">
              <a:rPr lang="cs-CZ" smtClean="0"/>
              <a:t>7.5.2012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B9A2CB1-1D57-4FA0-BCEE-F5F8C8264A4C}" type="slidenum">
              <a:rPr lang="cs-CZ" smtClean="0"/>
              <a:t>‹#›</a:t>
            </a:fld>
            <a:endParaRPr lang="cs-CZ"/>
          </a:p>
        </p:txBody>
      </p:sp>
    </p:spTree>
    <p:extLst>
      <p:ext uri="{BB962C8B-B14F-4D97-AF65-F5344CB8AC3E}">
        <p14:creationId xmlns:p14="http://schemas.microsoft.com/office/powerpoint/2010/main" val="5690167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827DDEFA-90CE-4B53-9BFF-D64A7592CBBB}" type="datetimeFigureOut">
              <a:rPr lang="cs-CZ" smtClean="0"/>
              <a:t>7.5.2012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B9A2CB1-1D57-4FA0-BCEE-F5F8C8264A4C}" type="slidenum">
              <a:rPr lang="cs-CZ" smtClean="0"/>
              <a:t>‹#›</a:t>
            </a:fld>
            <a:endParaRPr lang="cs-CZ"/>
          </a:p>
        </p:txBody>
      </p:sp>
    </p:spTree>
    <p:extLst>
      <p:ext uri="{BB962C8B-B14F-4D97-AF65-F5344CB8AC3E}">
        <p14:creationId xmlns:p14="http://schemas.microsoft.com/office/powerpoint/2010/main" val="5993151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827DDEFA-90CE-4B53-9BFF-D64A7592CBBB}" type="datetimeFigureOut">
              <a:rPr lang="cs-CZ" smtClean="0"/>
              <a:t>7.5.2012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BB9A2CB1-1D57-4FA0-BCEE-F5F8C8264A4C}" type="slidenum">
              <a:rPr lang="cs-CZ" smtClean="0"/>
              <a:t>‹#›</a:t>
            </a:fld>
            <a:endParaRPr lang="cs-CZ"/>
          </a:p>
        </p:txBody>
      </p:sp>
    </p:spTree>
    <p:extLst>
      <p:ext uri="{BB962C8B-B14F-4D97-AF65-F5344CB8AC3E}">
        <p14:creationId xmlns:p14="http://schemas.microsoft.com/office/powerpoint/2010/main" val="28221541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827DDEFA-90CE-4B53-9BFF-D64A7592CBBB}" type="datetimeFigureOut">
              <a:rPr lang="cs-CZ" smtClean="0"/>
              <a:t>7.5.2012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BB9A2CB1-1D57-4FA0-BCEE-F5F8C8264A4C}" type="slidenum">
              <a:rPr lang="cs-CZ" smtClean="0"/>
              <a:t>‹#›</a:t>
            </a:fld>
            <a:endParaRPr lang="cs-CZ"/>
          </a:p>
        </p:txBody>
      </p:sp>
    </p:spTree>
    <p:extLst>
      <p:ext uri="{BB962C8B-B14F-4D97-AF65-F5344CB8AC3E}">
        <p14:creationId xmlns:p14="http://schemas.microsoft.com/office/powerpoint/2010/main" val="14540339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827DDEFA-90CE-4B53-9BFF-D64A7592CBBB}" type="datetimeFigureOut">
              <a:rPr lang="cs-CZ" smtClean="0"/>
              <a:t>7.5.2012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BB9A2CB1-1D57-4FA0-BCEE-F5F8C8264A4C}" type="slidenum">
              <a:rPr lang="cs-CZ" smtClean="0"/>
              <a:t>‹#›</a:t>
            </a:fld>
            <a:endParaRPr lang="cs-CZ"/>
          </a:p>
        </p:txBody>
      </p:sp>
    </p:spTree>
    <p:extLst>
      <p:ext uri="{BB962C8B-B14F-4D97-AF65-F5344CB8AC3E}">
        <p14:creationId xmlns:p14="http://schemas.microsoft.com/office/powerpoint/2010/main" val="2710040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827DDEFA-90CE-4B53-9BFF-D64A7592CBBB}" type="datetimeFigureOut">
              <a:rPr lang="cs-CZ" smtClean="0"/>
              <a:t>7.5.2012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B9A2CB1-1D57-4FA0-BCEE-F5F8C8264A4C}" type="slidenum">
              <a:rPr lang="cs-CZ" smtClean="0"/>
              <a:t>‹#›</a:t>
            </a:fld>
            <a:endParaRPr lang="cs-CZ"/>
          </a:p>
        </p:txBody>
      </p:sp>
    </p:spTree>
    <p:extLst>
      <p:ext uri="{BB962C8B-B14F-4D97-AF65-F5344CB8AC3E}">
        <p14:creationId xmlns:p14="http://schemas.microsoft.com/office/powerpoint/2010/main" val="28476413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827DDEFA-90CE-4B53-9BFF-D64A7592CBBB}" type="datetimeFigureOut">
              <a:rPr lang="cs-CZ" smtClean="0"/>
              <a:t>7.5.2012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B9A2CB1-1D57-4FA0-BCEE-F5F8C8264A4C}" type="slidenum">
              <a:rPr lang="cs-CZ" smtClean="0"/>
              <a:t>‹#›</a:t>
            </a:fld>
            <a:endParaRPr lang="cs-CZ"/>
          </a:p>
        </p:txBody>
      </p:sp>
    </p:spTree>
    <p:extLst>
      <p:ext uri="{BB962C8B-B14F-4D97-AF65-F5344CB8AC3E}">
        <p14:creationId xmlns:p14="http://schemas.microsoft.com/office/powerpoint/2010/main" val="15336009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827DDEFA-90CE-4B53-9BFF-D64A7592CBBB}" type="datetimeFigureOut">
              <a:rPr lang="cs-CZ" smtClean="0"/>
              <a:t>7.5.2012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B9A2CB1-1D57-4FA0-BCEE-F5F8C8264A4C}" type="slidenum">
              <a:rPr lang="cs-CZ" smtClean="0"/>
              <a:t>‹#›</a:t>
            </a:fld>
            <a:endParaRPr lang="cs-CZ"/>
          </a:p>
        </p:txBody>
      </p:sp>
    </p:spTree>
    <p:extLst>
      <p:ext uri="{BB962C8B-B14F-4D97-AF65-F5344CB8AC3E}">
        <p14:creationId xmlns:p14="http://schemas.microsoft.com/office/powerpoint/2010/main" val="35367310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827DDEFA-90CE-4B53-9BFF-D64A7592CBBB}" type="datetimeFigureOut">
              <a:rPr lang="cs-CZ" smtClean="0"/>
              <a:t>7.5.2012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B9A2CB1-1D57-4FA0-BCEE-F5F8C8264A4C}" type="slidenum">
              <a:rPr lang="cs-CZ" smtClean="0"/>
              <a:t>‹#›</a:t>
            </a:fld>
            <a:endParaRPr lang="cs-CZ"/>
          </a:p>
        </p:txBody>
      </p:sp>
    </p:spTree>
    <p:extLst>
      <p:ext uri="{BB962C8B-B14F-4D97-AF65-F5344CB8AC3E}">
        <p14:creationId xmlns:p14="http://schemas.microsoft.com/office/powerpoint/2010/main" val="42697942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27DDEFA-90CE-4B53-9BFF-D64A7592CBBB}" type="datetimeFigureOut">
              <a:rPr lang="cs-CZ" smtClean="0"/>
              <a:t>7.5.2012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B9A2CB1-1D57-4FA0-BCEE-F5F8C8264A4C}" type="slidenum">
              <a:rPr lang="cs-CZ" smtClean="0"/>
              <a:t>‹#›</a:t>
            </a:fld>
            <a:endParaRPr lang="cs-CZ"/>
          </a:p>
        </p:txBody>
      </p:sp>
    </p:spTree>
    <p:extLst>
      <p:ext uri="{BB962C8B-B14F-4D97-AF65-F5344CB8AC3E}">
        <p14:creationId xmlns:p14="http://schemas.microsoft.com/office/powerpoint/2010/main" val="114853698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openxmlformats.org/officeDocument/2006/relationships/slide" Target="slide10.xml"/><Relationship Id="rId13" Type="http://schemas.openxmlformats.org/officeDocument/2006/relationships/slide" Target="slide14.xml"/><Relationship Id="rId18" Type="http://schemas.openxmlformats.org/officeDocument/2006/relationships/slide" Target="slide20.xml"/><Relationship Id="rId26" Type="http://schemas.openxmlformats.org/officeDocument/2006/relationships/slide" Target="slide28.xml"/><Relationship Id="rId3" Type="http://schemas.openxmlformats.org/officeDocument/2006/relationships/slide" Target="slide5.xml"/><Relationship Id="rId21" Type="http://schemas.openxmlformats.org/officeDocument/2006/relationships/slide" Target="slide23.xml"/><Relationship Id="rId7" Type="http://schemas.openxmlformats.org/officeDocument/2006/relationships/slide" Target="slide9.xml"/><Relationship Id="rId12" Type="http://schemas.openxmlformats.org/officeDocument/2006/relationships/slide" Target="slide15.xml"/><Relationship Id="rId17" Type="http://schemas.openxmlformats.org/officeDocument/2006/relationships/slide" Target="slide19.xml"/><Relationship Id="rId25" Type="http://schemas.openxmlformats.org/officeDocument/2006/relationships/slide" Target="slide27.xml"/><Relationship Id="rId2" Type="http://schemas.openxmlformats.org/officeDocument/2006/relationships/slide" Target="slide4.xml"/><Relationship Id="rId16" Type="http://schemas.openxmlformats.org/officeDocument/2006/relationships/slide" Target="slide18.xml"/><Relationship Id="rId20" Type="http://schemas.openxmlformats.org/officeDocument/2006/relationships/slide" Target="slide22.xml"/><Relationship Id="rId1" Type="http://schemas.openxmlformats.org/officeDocument/2006/relationships/slideLayout" Target="../slideLayouts/slideLayout7.xml"/><Relationship Id="rId6" Type="http://schemas.openxmlformats.org/officeDocument/2006/relationships/slide" Target="slide7.xml"/><Relationship Id="rId11" Type="http://schemas.openxmlformats.org/officeDocument/2006/relationships/slide" Target="slide8.xml"/><Relationship Id="rId24" Type="http://schemas.openxmlformats.org/officeDocument/2006/relationships/slide" Target="slide26.xml"/><Relationship Id="rId5" Type="http://schemas.openxmlformats.org/officeDocument/2006/relationships/slide" Target="slide12.xml"/><Relationship Id="rId15" Type="http://schemas.openxmlformats.org/officeDocument/2006/relationships/slide" Target="slide16.xml"/><Relationship Id="rId23" Type="http://schemas.openxmlformats.org/officeDocument/2006/relationships/slide" Target="slide25.xml"/><Relationship Id="rId10" Type="http://schemas.openxmlformats.org/officeDocument/2006/relationships/slide" Target="slide13.xml"/><Relationship Id="rId19" Type="http://schemas.openxmlformats.org/officeDocument/2006/relationships/slide" Target="slide21.xml"/><Relationship Id="rId4" Type="http://schemas.openxmlformats.org/officeDocument/2006/relationships/slide" Target="slide6.xml"/><Relationship Id="rId9" Type="http://schemas.openxmlformats.org/officeDocument/2006/relationships/slide" Target="slide11.xml"/><Relationship Id="rId14" Type="http://schemas.openxmlformats.org/officeDocument/2006/relationships/slide" Target="slide17.xml"/><Relationship Id="rId22" Type="http://schemas.openxmlformats.org/officeDocument/2006/relationships/slide" Target="slide24.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upload.wikimedia.org/wikipedia/commons/a/a8/Tour_Eiffel_Wikimedia_Commons.jpg" TargetMode="External"/><Relationship Id="rId1" Type="http://schemas.openxmlformats.org/officeDocument/2006/relationships/slideLayout" Target="../slideLayouts/slideLayout7.xml"/><Relationship Id="rId4" Type="http://schemas.openxmlformats.org/officeDocument/2006/relationships/slide" Target="slide3.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upload.wikimedia.org/wikipedia/commons/c/c8/Koloseum_Roma_fc01.jpg" TargetMode="External"/><Relationship Id="rId1" Type="http://schemas.openxmlformats.org/officeDocument/2006/relationships/slideLayout" Target="../slideLayouts/slideLayout7.xml"/><Relationship Id="rId4" Type="http://schemas.openxmlformats.org/officeDocument/2006/relationships/slide" Target="slide3.xml"/></Relationships>
</file>

<file path=ppt/slides/_rels/slide6.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upload.wikimedia.org/wikipedia/commons/e/e4/Leaning_tower_of_pisa_2.jpg" TargetMode="External"/><Relationship Id="rId1" Type="http://schemas.openxmlformats.org/officeDocument/2006/relationships/slideLayout" Target="../slideLayouts/slideLayout7.xml"/><Relationship Id="rId4" Type="http://schemas.openxmlformats.org/officeDocument/2006/relationships/slide" Target="slide3.xml"/></Relationships>
</file>

<file path=ppt/slides/_rels/slide8.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hyperlink" Target="//upload.wikimedia.org/wikipedia/commons/1/1d/Clock.tower.from.westminster.br.arp.750pix_(squared).jpg" TargetMode="External"/><Relationship Id="rId1" Type="http://schemas.openxmlformats.org/officeDocument/2006/relationships/slideLayout" Target="../slideLayouts/slideLayout7.xml"/><Relationship Id="rId4" Type="http://schemas.openxmlformats.org/officeDocument/2006/relationships/slide" Target="slide3.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hyperlink" Target="//upload.wikimedia.org/wikipedia/commons/c/c0/Sagradafamilia-overview.jpg" TargetMode="External"/><Relationship Id="rId1" Type="http://schemas.openxmlformats.org/officeDocument/2006/relationships/slideLayout" Target="../slideLayouts/slideLayout7.xml"/><Relationship Id="rId4" Type="http://schemas.openxmlformats.org/officeDocument/2006/relationships/slide" Target="slide3.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hyperlink" Target="//upload.wikimedia.org/wikipedia/commons/c/ce/2006_01_21_Ath%C3%A8nes_Parth%C3%A9non.JPG" TargetMode="External"/><Relationship Id="rId1" Type="http://schemas.openxmlformats.org/officeDocument/2006/relationships/slideLayout" Target="../slideLayouts/slideLayout7.xml"/><Relationship Id="rId4" Type="http://schemas.openxmlformats.org/officeDocument/2006/relationships/slide" Target="slide3.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hyperlink" Target="//upload.wikimedia.org/wikipedia/commons/6/60/Hadrians_Wall_from_Housesteads1.jpg" TargetMode="External"/><Relationship Id="rId1" Type="http://schemas.openxmlformats.org/officeDocument/2006/relationships/slideLayout" Target="../slideLayouts/slideLayout7.xml"/><Relationship Id="rId4" Type="http://schemas.openxmlformats.org/officeDocument/2006/relationships/slide" Target="slide3.xml"/></Relationships>
</file>

<file path=ppt/slides/_rels/slide13.xml.rels><?xml version="1.0" encoding="UTF-8" standalone="yes"?>
<Relationships xmlns="http://schemas.openxmlformats.org/package/2006/relationships"><Relationship Id="rId8" Type="http://schemas.openxmlformats.org/officeDocument/2006/relationships/slide" Target="slide3.xml"/><Relationship Id="rId3" Type="http://schemas.openxmlformats.org/officeDocument/2006/relationships/image" Target="../media/image12.jpeg"/><Relationship Id="rId7" Type="http://schemas.openxmlformats.org/officeDocument/2006/relationships/image" Target="../media/image14.jpeg"/><Relationship Id="rId2" Type="http://schemas.openxmlformats.org/officeDocument/2006/relationships/hyperlink" Target="//upload.wikimedia.org/wikipedia/commons/9/94/Plitvice01.jpg" TargetMode="External"/><Relationship Id="rId1" Type="http://schemas.openxmlformats.org/officeDocument/2006/relationships/slideLayout" Target="../slideLayouts/slideLayout7.xml"/><Relationship Id="rId6" Type="http://schemas.openxmlformats.org/officeDocument/2006/relationships/hyperlink" Target="//upload.wikimedia.org/wikipedia/commons/0/05/Plitvice05.jpg" TargetMode="External"/><Relationship Id="rId5" Type="http://schemas.openxmlformats.org/officeDocument/2006/relationships/image" Target="../media/image13.jpeg"/><Relationship Id="rId4" Type="http://schemas.openxmlformats.org/officeDocument/2006/relationships/hyperlink" Target="//upload.wikimedia.org/wikipedia/commons/3/34/Plitvice06.jpg"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hyperlink" Target="//upload.wikimedia.org/wikipedia/commons/4/49/Schloss_Kronborg.jpg" TargetMode="External"/><Relationship Id="rId1" Type="http://schemas.openxmlformats.org/officeDocument/2006/relationships/slideLayout" Target="../slideLayouts/slideLayout7.xml"/><Relationship Id="rId4" Type="http://schemas.openxmlformats.org/officeDocument/2006/relationships/slide" Target="slide3.xml"/></Relationships>
</file>

<file path=ppt/slides/_rels/slide1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hyperlink" Target="//upload.wikimedia.org/wikipedia/commons/6/68/Bridge_in_London_-_Tower_Bridge_-_with_leaves_and_clouds.jpg" TargetMode="External"/><Relationship Id="rId1" Type="http://schemas.openxmlformats.org/officeDocument/2006/relationships/slideLayout" Target="../slideLayouts/slideLayout7.xml"/><Relationship Id="rId4" Type="http://schemas.openxmlformats.org/officeDocument/2006/relationships/slide" Target="slide3.xml"/></Relationships>
</file>

<file path=ppt/slides/_rels/slide1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hyperlink" Target="//upload.wikimedia.org/wikipedia/commons/4/49/Hagia_Sophia_09.JPG" TargetMode="External"/><Relationship Id="rId1" Type="http://schemas.openxmlformats.org/officeDocument/2006/relationships/slideLayout" Target="../slideLayouts/slideLayout7.xml"/><Relationship Id="rId4" Type="http://schemas.openxmlformats.org/officeDocument/2006/relationships/slide" Target="slide3.xml"/></Relationships>
</file>

<file path=ppt/slides/_rels/slide1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hyperlink" Target="//upload.wikimedia.org/wikipedia/commons/5/59/Pohled_na_%C5%99%C3%ADm.JPG" TargetMode="External"/><Relationship Id="rId1" Type="http://schemas.openxmlformats.org/officeDocument/2006/relationships/slideLayout" Target="../slideLayouts/slideLayout7.xml"/><Relationship Id="rId4" Type="http://schemas.openxmlformats.org/officeDocument/2006/relationships/slide" Target="slide3.xml"/></Relationships>
</file>

<file path=ppt/slides/_rels/slide1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hyperlink" Target="//upload.wikimedia.org/wikipedia/commons/8/8b/Spisska_nova_ves...castle.jpg" TargetMode="External"/><Relationship Id="rId1" Type="http://schemas.openxmlformats.org/officeDocument/2006/relationships/slideLayout" Target="../slideLayouts/slideLayout7.xml"/><Relationship Id="rId4" Type="http://schemas.openxmlformats.org/officeDocument/2006/relationships/slide" Target="slide3.xml"/></Relationships>
</file>

<file path=ppt/slides/_rels/slide19.xml.rels><?xml version="1.0" encoding="UTF-8" standalone="yes"?>
<Relationships xmlns="http://schemas.openxmlformats.org/package/2006/relationships"><Relationship Id="rId3" Type="http://schemas.openxmlformats.org/officeDocument/2006/relationships/image" Target="../media/image20.jpeg"/><Relationship Id="rId7" Type="http://schemas.openxmlformats.org/officeDocument/2006/relationships/hyperlink" Target="http://cs.wikipedia.org/wiki/20._stolet%C3%AD" TargetMode="External"/><Relationship Id="rId2" Type="http://schemas.openxmlformats.org/officeDocument/2006/relationships/hyperlink" Target="//upload.wikimedia.org/wikipedia/commons/3/31/Altamira,_boar.JPG" TargetMode="External"/><Relationship Id="rId1" Type="http://schemas.openxmlformats.org/officeDocument/2006/relationships/slideLayout" Target="../slideLayouts/slideLayout7.xml"/><Relationship Id="rId6" Type="http://schemas.openxmlformats.org/officeDocument/2006/relationships/slide" Target="slide3.xml"/><Relationship Id="rId5" Type="http://schemas.openxmlformats.org/officeDocument/2006/relationships/image" Target="../media/image21.jpeg"/><Relationship Id="rId4" Type="http://schemas.openxmlformats.org/officeDocument/2006/relationships/hyperlink" Target="//upload.wikimedia.org/wikipedia/commons/8/8f/Altamira,_doe.JPG"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hyperlink" Target="//upload.wikimedia.org/wikipedia/commons/a/ab/NotreDameI.jpg" TargetMode="External"/><Relationship Id="rId1" Type="http://schemas.openxmlformats.org/officeDocument/2006/relationships/slideLayout" Target="../slideLayouts/slideLayout7.xml"/><Relationship Id="rId4" Type="http://schemas.openxmlformats.org/officeDocument/2006/relationships/slide" Target="slide3.xml"/></Relationships>
</file>

<file path=ppt/slides/_rels/slide21.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hyperlink" Target="//upload.wikimedia.org/wikipedia/commons/0/08/Megalo_Meteoro_panorama.jpg" TargetMode="External"/><Relationship Id="rId1" Type="http://schemas.openxmlformats.org/officeDocument/2006/relationships/slideLayout" Target="../slideLayouts/slideLayout7.xml"/><Relationship Id="rId4" Type="http://schemas.openxmlformats.org/officeDocument/2006/relationships/slide" Target="slide3.xml"/></Relationships>
</file>

<file path=ppt/slides/_rels/slide22.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hyperlink" Target="//upload.wikimedia.org/wikipedia/commons/a/a0/Prague_Castle_and_the_Mala_Strana_district_of_Prague.JPG" TargetMode="External"/><Relationship Id="rId1" Type="http://schemas.openxmlformats.org/officeDocument/2006/relationships/slideLayout" Target="../slideLayouts/slideLayout7.xml"/><Relationship Id="rId4" Type="http://schemas.openxmlformats.org/officeDocument/2006/relationships/slide" Target="slide3.xml"/></Relationships>
</file>

<file path=ppt/slides/_rels/slide23.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hyperlink" Target="//upload.wikimedia.org/wikipedia/commons/d/d9/Via_appia.jpg" TargetMode="External"/><Relationship Id="rId1" Type="http://schemas.openxmlformats.org/officeDocument/2006/relationships/slideLayout" Target="../slideLayouts/slideLayout7.xml"/><Relationship Id="rId4" Type="http://schemas.openxmlformats.org/officeDocument/2006/relationships/slide" Target="slide3.xml"/></Relationships>
</file>

<file path=ppt/slides/_rels/slide24.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hyperlink" Target="//upload.wikimedia.org/wikipedia/commons/1/1e/PA050149.JPG" TargetMode="External"/><Relationship Id="rId1" Type="http://schemas.openxmlformats.org/officeDocument/2006/relationships/slideLayout" Target="../slideLayouts/slideLayout7.xml"/><Relationship Id="rId6" Type="http://schemas.openxmlformats.org/officeDocument/2006/relationships/slide" Target="slide3.xml"/><Relationship Id="rId5" Type="http://schemas.openxmlformats.org/officeDocument/2006/relationships/image" Target="../media/image27.jpeg"/><Relationship Id="rId4" Type="http://schemas.openxmlformats.org/officeDocument/2006/relationships/hyperlink" Target="//upload.wikimedia.org/wikipedia/commons/9/95/Park_of_Versailles_01.jpg"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hyperlink" Target="//upload.wikimedia.org/wikipedia/commons/6/66/Louvre_Museum_Wikimedia_Commons.jpg" TargetMode="External"/><Relationship Id="rId1" Type="http://schemas.openxmlformats.org/officeDocument/2006/relationships/slideLayout" Target="../slideLayouts/slideLayout7.xml"/><Relationship Id="rId4" Type="http://schemas.openxmlformats.org/officeDocument/2006/relationships/slide" Target="slide3.xml"/></Relationships>
</file>

<file path=ppt/slides/_rels/slide26.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hyperlink" Target="//upload.wikimedia.org/wikipedia/commons/c/c4/Arc_Triomphe.jpg" TargetMode="External"/><Relationship Id="rId1" Type="http://schemas.openxmlformats.org/officeDocument/2006/relationships/slideLayout" Target="../slideLayouts/slideLayout7.xml"/><Relationship Id="rId4" Type="http://schemas.openxmlformats.org/officeDocument/2006/relationships/slide" Target="slide3.xml"/></Relationships>
</file>

<file path=ppt/slides/_rels/slide27.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hyperlink" Target="//upload.wikimedia.org/wikipedia/commons/a/ad/Venezia_Marco.JPG" TargetMode="External"/><Relationship Id="rId1" Type="http://schemas.openxmlformats.org/officeDocument/2006/relationships/slideLayout" Target="../slideLayouts/slideLayout7.xml"/><Relationship Id="rId6" Type="http://schemas.openxmlformats.org/officeDocument/2006/relationships/slide" Target="slide3.xml"/><Relationship Id="rId5" Type="http://schemas.openxmlformats.org/officeDocument/2006/relationships/image" Target="../media/image31.jpeg"/><Relationship Id="rId4" Type="http://schemas.openxmlformats.org/officeDocument/2006/relationships/hyperlink" Target="//upload.wikimedia.org/wikipedia/commons/0/00/Ben%C3%A1tky_-_Velk%C3%BD_kan%C3%A1l.jpg"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hyperlink" Target="//upload.wikimedia.org/wikipedia/commons/5/50/Prague_charles_bridge_night.jpg" TargetMode="External"/><Relationship Id="rId1" Type="http://schemas.openxmlformats.org/officeDocument/2006/relationships/slideLayout" Target="../slideLayouts/slideLayout7.xml"/><Relationship Id="rId4" Type="http://schemas.openxmlformats.org/officeDocument/2006/relationships/slide" Target="slide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Zástupný symbol pro obsah 6"/>
          <p:cNvGraphicFramePr>
            <a:graphicFrameLocks noGrp="1"/>
          </p:cNvGraphicFramePr>
          <p:nvPr>
            <p:ph sz="half" idx="2"/>
            <p:extLst>
              <p:ext uri="{D42A27DB-BD31-4B8C-83A1-F6EECF244321}">
                <p14:modId xmlns:p14="http://schemas.microsoft.com/office/powerpoint/2010/main" val="2012395752"/>
              </p:ext>
            </p:extLst>
          </p:nvPr>
        </p:nvGraphicFramePr>
        <p:xfrm>
          <a:off x="214313" y="285751"/>
          <a:ext cx="8643938" cy="5120684"/>
        </p:xfrm>
        <a:graphic>
          <a:graphicData uri="http://schemas.openxmlformats.org/drawingml/2006/table">
            <a:tbl>
              <a:tblPr firstRow="1" bandRow="1">
                <a:tableStyleId>{5C22544A-7EE6-4342-B048-85BDC9FD1C3A}</a:tableStyleId>
              </a:tblPr>
              <a:tblGrid>
                <a:gridCol w="4321969"/>
                <a:gridCol w="4321969"/>
              </a:tblGrid>
              <a:tr h="191376">
                <a:tc>
                  <a:txBody>
                    <a:bodyPr/>
                    <a:lstStyle/>
                    <a:p>
                      <a:pPr>
                        <a:lnSpc>
                          <a:spcPct val="115000"/>
                        </a:lnSpc>
                        <a:spcAft>
                          <a:spcPts val="0"/>
                        </a:spcAft>
                      </a:pPr>
                      <a:r>
                        <a:rPr lang="cs-CZ" sz="1400" b="0" dirty="0">
                          <a:solidFill>
                            <a:schemeClr val="tx1"/>
                          </a:solidFill>
                          <a:latin typeface="Times New Roman"/>
                          <a:ea typeface="Times New Roman"/>
                          <a:cs typeface="Times New Roman"/>
                        </a:rPr>
                        <a:t>Název školy:</a:t>
                      </a:r>
                      <a:endParaRPr lang="cs-CZ" sz="1400" b="0" dirty="0">
                        <a:solidFill>
                          <a:schemeClr val="tx1"/>
                        </a:solidFill>
                        <a:latin typeface="Calibri"/>
                        <a:ea typeface="Times New Roman"/>
                        <a:cs typeface="Times New Roman"/>
                      </a:endParaRPr>
                    </a:p>
                  </a:txBody>
                  <a:tcPr marL="68580" marR="68580" marT="0" marB="0">
                    <a:solidFill>
                      <a:schemeClr val="accent1">
                        <a:lumMod val="20000"/>
                        <a:lumOff val="80000"/>
                      </a:schemeClr>
                    </a:solidFill>
                  </a:tcPr>
                </a:tc>
                <a:tc>
                  <a:txBody>
                    <a:bodyPr/>
                    <a:lstStyle/>
                    <a:p>
                      <a:pPr>
                        <a:lnSpc>
                          <a:spcPct val="115000"/>
                        </a:lnSpc>
                        <a:spcAft>
                          <a:spcPts val="0"/>
                        </a:spcAft>
                      </a:pPr>
                      <a:r>
                        <a:rPr lang="cs-CZ" sz="1400" b="0" dirty="0">
                          <a:solidFill>
                            <a:schemeClr val="tx1"/>
                          </a:solidFill>
                          <a:latin typeface="Times New Roman"/>
                          <a:ea typeface="Times New Roman"/>
                          <a:cs typeface="Times New Roman"/>
                        </a:rPr>
                        <a:t>ZŠ a MŠ Verneřice</a:t>
                      </a:r>
                      <a:endParaRPr lang="cs-CZ" sz="1400" b="0" dirty="0">
                        <a:solidFill>
                          <a:schemeClr val="tx1"/>
                        </a:solidFill>
                        <a:latin typeface="Calibri"/>
                        <a:ea typeface="Times New Roman"/>
                        <a:cs typeface="Times New Roman"/>
                      </a:endParaRPr>
                    </a:p>
                  </a:txBody>
                  <a:tcPr marL="68580" marR="68580" marT="0" marB="0">
                    <a:solidFill>
                      <a:schemeClr val="accent1">
                        <a:lumMod val="20000"/>
                        <a:lumOff val="80000"/>
                      </a:schemeClr>
                    </a:solidFill>
                  </a:tcPr>
                </a:tc>
              </a:tr>
              <a:tr h="191376">
                <a:tc>
                  <a:txBody>
                    <a:bodyPr/>
                    <a:lstStyle/>
                    <a:p>
                      <a:pPr>
                        <a:lnSpc>
                          <a:spcPct val="115000"/>
                        </a:lnSpc>
                        <a:spcAft>
                          <a:spcPts val="0"/>
                        </a:spcAft>
                      </a:pPr>
                      <a:r>
                        <a:rPr lang="cs-CZ" sz="1400" dirty="0">
                          <a:latin typeface="Times New Roman"/>
                          <a:ea typeface="Times New Roman"/>
                          <a:cs typeface="Times New Roman"/>
                        </a:rPr>
                        <a:t>Autor výukového materiálu: </a:t>
                      </a:r>
                      <a:endParaRPr lang="cs-CZ" sz="1400" dirty="0">
                        <a:latin typeface="Calibri"/>
                        <a:ea typeface="Times New Roman"/>
                        <a:cs typeface="Times New Roman"/>
                      </a:endParaRPr>
                    </a:p>
                  </a:txBody>
                  <a:tcPr marL="68580" marR="68580" marT="0" marB="0"/>
                </a:tc>
                <a:tc>
                  <a:txBody>
                    <a:bodyPr/>
                    <a:lstStyle/>
                    <a:p>
                      <a:pPr>
                        <a:lnSpc>
                          <a:spcPct val="115000"/>
                        </a:lnSpc>
                        <a:spcAft>
                          <a:spcPts val="0"/>
                        </a:spcAft>
                      </a:pPr>
                      <a:r>
                        <a:rPr lang="cs-CZ" sz="1400" smtClean="0">
                          <a:latin typeface="Times New Roman"/>
                          <a:ea typeface="Times New Roman"/>
                          <a:cs typeface="Times New Roman"/>
                        </a:rPr>
                        <a:t>Štěpánka Hrachovcová</a:t>
                      </a:r>
                      <a:endParaRPr lang="cs-CZ" sz="1400" dirty="0">
                        <a:latin typeface="Calibri"/>
                        <a:ea typeface="Times New Roman"/>
                        <a:cs typeface="Times New Roman"/>
                      </a:endParaRPr>
                    </a:p>
                  </a:txBody>
                  <a:tcPr marL="68580" marR="68580" marT="0" marB="0"/>
                </a:tc>
              </a:tr>
              <a:tr h="191376">
                <a:tc>
                  <a:txBody>
                    <a:bodyPr/>
                    <a:lstStyle/>
                    <a:p>
                      <a:pPr>
                        <a:lnSpc>
                          <a:spcPct val="115000"/>
                        </a:lnSpc>
                        <a:spcAft>
                          <a:spcPts val="0"/>
                        </a:spcAft>
                      </a:pPr>
                      <a:r>
                        <a:rPr lang="cs-CZ" sz="1400" dirty="0">
                          <a:latin typeface="Times New Roman"/>
                          <a:ea typeface="Times New Roman"/>
                          <a:cs typeface="Times New Roman"/>
                        </a:rPr>
                        <a:t>Číslo projektu:</a:t>
                      </a:r>
                      <a:endParaRPr lang="cs-CZ" sz="1400" dirty="0">
                        <a:latin typeface="Calibri"/>
                        <a:ea typeface="Times New Roman"/>
                        <a:cs typeface="Times New Roman"/>
                      </a:endParaRPr>
                    </a:p>
                  </a:txBody>
                  <a:tcPr marL="68580" marR="68580" marT="0" marB="0">
                    <a:solidFill>
                      <a:schemeClr val="accent1">
                        <a:lumMod val="20000"/>
                        <a:lumOff val="80000"/>
                      </a:schemeClr>
                    </a:solidFill>
                  </a:tcPr>
                </a:tc>
                <a:tc>
                  <a:txBody>
                    <a:bodyPr/>
                    <a:lstStyle/>
                    <a:p>
                      <a:pPr>
                        <a:lnSpc>
                          <a:spcPct val="115000"/>
                        </a:lnSpc>
                        <a:spcAft>
                          <a:spcPts val="0"/>
                        </a:spcAft>
                      </a:pPr>
                      <a:r>
                        <a:rPr lang="cs-CZ" sz="1400" dirty="0">
                          <a:latin typeface="Times New Roman"/>
                          <a:ea typeface="Times New Roman"/>
                          <a:cs typeface="Times New Roman"/>
                        </a:rPr>
                        <a:t>CZ.1.07/1.4.00/21.1526</a:t>
                      </a:r>
                      <a:endParaRPr lang="cs-CZ" sz="1400" dirty="0">
                        <a:latin typeface="Calibri"/>
                        <a:ea typeface="Times New Roman"/>
                        <a:cs typeface="Times New Roman"/>
                      </a:endParaRPr>
                    </a:p>
                  </a:txBody>
                  <a:tcPr marL="68580" marR="68580" marT="0" marB="0">
                    <a:solidFill>
                      <a:schemeClr val="accent1">
                        <a:lumMod val="20000"/>
                        <a:lumOff val="80000"/>
                      </a:schemeClr>
                    </a:solidFill>
                  </a:tcPr>
                </a:tc>
              </a:tr>
              <a:tr h="191376">
                <a:tc>
                  <a:txBody>
                    <a:bodyPr/>
                    <a:lstStyle/>
                    <a:p>
                      <a:pPr>
                        <a:lnSpc>
                          <a:spcPct val="115000"/>
                        </a:lnSpc>
                        <a:spcAft>
                          <a:spcPts val="0"/>
                        </a:spcAft>
                      </a:pPr>
                      <a:r>
                        <a:rPr lang="cs-CZ" sz="1400" dirty="0">
                          <a:latin typeface="Times New Roman"/>
                          <a:ea typeface="Times New Roman"/>
                          <a:cs typeface="Times New Roman"/>
                        </a:rPr>
                        <a:t>Název:</a:t>
                      </a:r>
                      <a:endParaRPr lang="cs-CZ" sz="1400" dirty="0">
                        <a:latin typeface="Calibri"/>
                        <a:ea typeface="Times New Roman"/>
                        <a:cs typeface="Times New Roman"/>
                      </a:endParaRPr>
                    </a:p>
                  </a:txBody>
                  <a:tcPr marL="68580" marR="68580" marT="0" marB="0"/>
                </a:tc>
                <a:tc>
                  <a:txBody>
                    <a:bodyPr/>
                    <a:lstStyle/>
                    <a:p>
                      <a:pPr>
                        <a:lnSpc>
                          <a:spcPct val="115000"/>
                        </a:lnSpc>
                        <a:spcAft>
                          <a:spcPts val="0"/>
                        </a:spcAft>
                      </a:pPr>
                      <a:r>
                        <a:rPr lang="cs-CZ" sz="1400" smtClean="0">
                          <a:latin typeface="Times New Roman"/>
                          <a:ea typeface="Times New Roman"/>
                          <a:cs typeface="Times New Roman"/>
                        </a:rPr>
                        <a:t>VY_32_INOVACE_I.Z13</a:t>
                      </a:r>
                      <a:endParaRPr lang="cs-CZ" sz="1400" dirty="0">
                        <a:latin typeface="Calibri"/>
                        <a:ea typeface="Times New Roman"/>
                        <a:cs typeface="Times New Roman"/>
                      </a:endParaRPr>
                    </a:p>
                  </a:txBody>
                  <a:tcPr marL="68580" marR="68580" marT="0" marB="0"/>
                </a:tc>
              </a:tr>
              <a:tr h="191376">
                <a:tc>
                  <a:txBody>
                    <a:bodyPr/>
                    <a:lstStyle/>
                    <a:p>
                      <a:pPr>
                        <a:lnSpc>
                          <a:spcPct val="115000"/>
                        </a:lnSpc>
                        <a:spcAft>
                          <a:spcPts val="0"/>
                        </a:spcAft>
                      </a:pPr>
                      <a:r>
                        <a:rPr lang="cs-CZ" sz="1400" dirty="0">
                          <a:latin typeface="Times New Roman"/>
                          <a:ea typeface="Times New Roman"/>
                          <a:cs typeface="Times New Roman"/>
                        </a:rPr>
                        <a:t>Vytvořeno:</a:t>
                      </a:r>
                      <a:endParaRPr lang="cs-CZ" sz="1400" dirty="0">
                        <a:latin typeface="Calibri"/>
                        <a:ea typeface="Times New Roman"/>
                        <a:cs typeface="Times New Roman"/>
                      </a:endParaRPr>
                    </a:p>
                  </a:txBody>
                  <a:tcPr marL="68580" marR="68580" marT="0" marB="0">
                    <a:solidFill>
                      <a:schemeClr val="accent1">
                        <a:lumMod val="20000"/>
                        <a:lumOff val="80000"/>
                      </a:schemeClr>
                    </a:solidFill>
                  </a:tcPr>
                </a:tc>
                <a:tc>
                  <a:txBody>
                    <a:bodyPr/>
                    <a:lstStyle/>
                    <a:p>
                      <a:pPr>
                        <a:lnSpc>
                          <a:spcPct val="115000"/>
                        </a:lnSpc>
                        <a:spcAft>
                          <a:spcPts val="0"/>
                        </a:spcAft>
                      </a:pPr>
                      <a:r>
                        <a:rPr lang="cs-CZ" sz="1400" smtClean="0">
                          <a:latin typeface="Times New Roman"/>
                          <a:ea typeface="Times New Roman"/>
                          <a:cs typeface="Times New Roman"/>
                        </a:rPr>
                        <a:t>18. 3. </a:t>
                      </a:r>
                      <a:r>
                        <a:rPr lang="cs-CZ" sz="1400" dirty="0">
                          <a:latin typeface="Times New Roman"/>
                          <a:ea typeface="Times New Roman"/>
                          <a:cs typeface="Times New Roman"/>
                        </a:rPr>
                        <a:t>2012</a:t>
                      </a:r>
                      <a:endParaRPr lang="cs-CZ" sz="1400" dirty="0">
                        <a:latin typeface="Calibri"/>
                        <a:ea typeface="Times New Roman"/>
                        <a:cs typeface="Times New Roman"/>
                      </a:endParaRPr>
                    </a:p>
                  </a:txBody>
                  <a:tcPr marL="68580" marR="68580" marT="0" marB="0">
                    <a:solidFill>
                      <a:schemeClr val="accent1">
                        <a:lumMod val="20000"/>
                        <a:lumOff val="80000"/>
                      </a:schemeClr>
                    </a:solidFill>
                  </a:tcPr>
                </a:tc>
              </a:tr>
              <a:tr h="191376">
                <a:tc>
                  <a:txBody>
                    <a:bodyPr/>
                    <a:lstStyle/>
                    <a:p>
                      <a:pPr>
                        <a:lnSpc>
                          <a:spcPct val="115000"/>
                        </a:lnSpc>
                        <a:spcAft>
                          <a:spcPts val="0"/>
                        </a:spcAft>
                      </a:pPr>
                      <a:r>
                        <a:rPr lang="cs-CZ" sz="1400" dirty="0">
                          <a:latin typeface="Times New Roman"/>
                          <a:ea typeface="Times New Roman"/>
                          <a:cs typeface="Times New Roman"/>
                        </a:rPr>
                        <a:t>Vzdělávací oblast: </a:t>
                      </a:r>
                      <a:endParaRPr lang="cs-CZ" sz="1400" dirty="0">
                        <a:latin typeface="Calibri"/>
                        <a:ea typeface="Times New Roman"/>
                        <a:cs typeface="Times New Roman"/>
                      </a:endParaRPr>
                    </a:p>
                  </a:txBody>
                  <a:tcPr marL="68580" marR="68580" marT="0" marB="0"/>
                </a:tc>
                <a:tc>
                  <a:txBody>
                    <a:bodyPr/>
                    <a:lstStyle/>
                    <a:p>
                      <a:pPr>
                        <a:lnSpc>
                          <a:spcPct val="115000"/>
                        </a:lnSpc>
                        <a:spcAft>
                          <a:spcPts val="0"/>
                        </a:spcAft>
                      </a:pPr>
                      <a:r>
                        <a:rPr lang="cs-CZ" sz="1400" smtClean="0">
                          <a:latin typeface="Times New Roman"/>
                          <a:ea typeface="Times New Roman"/>
                          <a:cs typeface="Times New Roman"/>
                        </a:rPr>
                        <a:t>Člověk a příroda</a:t>
                      </a:r>
                      <a:endParaRPr lang="cs-CZ" sz="1400" dirty="0">
                        <a:latin typeface="Calibri"/>
                        <a:ea typeface="Times New Roman"/>
                        <a:cs typeface="Times New Roman"/>
                      </a:endParaRPr>
                    </a:p>
                  </a:txBody>
                  <a:tcPr marL="68580" marR="68580" marT="0" marB="0"/>
                </a:tc>
              </a:tr>
              <a:tr h="191376">
                <a:tc>
                  <a:txBody>
                    <a:bodyPr/>
                    <a:lstStyle/>
                    <a:p>
                      <a:pPr>
                        <a:lnSpc>
                          <a:spcPct val="115000"/>
                        </a:lnSpc>
                        <a:spcAft>
                          <a:spcPts val="0"/>
                        </a:spcAft>
                      </a:pPr>
                      <a:r>
                        <a:rPr lang="cs-CZ" sz="1400" dirty="0">
                          <a:latin typeface="Times New Roman"/>
                          <a:ea typeface="Times New Roman"/>
                          <a:cs typeface="Times New Roman"/>
                        </a:rPr>
                        <a:t>Vzdělávací obor: </a:t>
                      </a:r>
                      <a:endParaRPr lang="cs-CZ" sz="1400" dirty="0">
                        <a:latin typeface="Calibri"/>
                        <a:ea typeface="Times New Roman"/>
                        <a:cs typeface="Times New Roman"/>
                      </a:endParaRPr>
                    </a:p>
                  </a:txBody>
                  <a:tcPr marL="68580" marR="68580" marT="0" marB="0">
                    <a:solidFill>
                      <a:schemeClr val="accent1">
                        <a:lumMod val="20000"/>
                        <a:lumOff val="80000"/>
                      </a:schemeClr>
                    </a:solidFill>
                  </a:tcPr>
                </a:tc>
                <a:tc>
                  <a:txBody>
                    <a:bodyPr/>
                    <a:lstStyle/>
                    <a:p>
                      <a:pPr>
                        <a:lnSpc>
                          <a:spcPct val="115000"/>
                        </a:lnSpc>
                        <a:spcAft>
                          <a:spcPts val="0"/>
                        </a:spcAft>
                      </a:pPr>
                      <a:r>
                        <a:rPr lang="cs-CZ" sz="1400" smtClean="0">
                          <a:latin typeface="Times New Roman"/>
                          <a:ea typeface="Times New Roman"/>
                          <a:cs typeface="Times New Roman"/>
                        </a:rPr>
                        <a:t>Zeměpis</a:t>
                      </a:r>
                      <a:endParaRPr lang="cs-CZ" sz="1400" dirty="0">
                        <a:latin typeface="Calibri"/>
                        <a:ea typeface="Times New Roman"/>
                        <a:cs typeface="Times New Roman"/>
                      </a:endParaRPr>
                    </a:p>
                  </a:txBody>
                  <a:tcPr marL="68580" marR="68580" marT="0" marB="0">
                    <a:solidFill>
                      <a:schemeClr val="accent1">
                        <a:lumMod val="20000"/>
                        <a:lumOff val="80000"/>
                      </a:schemeClr>
                    </a:solidFill>
                  </a:tcPr>
                </a:tc>
              </a:tr>
              <a:tr h="191376">
                <a:tc>
                  <a:txBody>
                    <a:bodyPr/>
                    <a:lstStyle/>
                    <a:p>
                      <a:pPr>
                        <a:lnSpc>
                          <a:spcPct val="115000"/>
                        </a:lnSpc>
                        <a:spcAft>
                          <a:spcPts val="0"/>
                        </a:spcAft>
                      </a:pPr>
                      <a:r>
                        <a:rPr lang="cs-CZ" sz="1400" dirty="0">
                          <a:latin typeface="Times New Roman"/>
                          <a:ea typeface="Times New Roman"/>
                          <a:cs typeface="Times New Roman"/>
                        </a:rPr>
                        <a:t>Tematický okruh: </a:t>
                      </a:r>
                      <a:endParaRPr lang="cs-CZ" sz="1400" dirty="0">
                        <a:latin typeface="Calibri"/>
                        <a:ea typeface="Times New Roman"/>
                        <a:cs typeface="Times New Roman"/>
                      </a:endParaRPr>
                    </a:p>
                  </a:txBody>
                  <a:tcPr marL="68580" marR="68580" marT="0" marB="0"/>
                </a:tc>
                <a:tc>
                  <a:txBody>
                    <a:bodyPr/>
                    <a:lstStyle/>
                    <a:p>
                      <a:pPr>
                        <a:lnSpc>
                          <a:spcPct val="115000"/>
                        </a:lnSpc>
                        <a:spcAft>
                          <a:spcPts val="0"/>
                        </a:spcAft>
                      </a:pPr>
                      <a:r>
                        <a:rPr lang="cs-CZ" sz="1400" smtClean="0">
                          <a:latin typeface="Times New Roman"/>
                          <a:ea typeface="Times New Roman"/>
                          <a:cs typeface="Times New Roman"/>
                        </a:rPr>
                        <a:t>Evropa</a:t>
                      </a:r>
                      <a:endParaRPr lang="cs-CZ" sz="1400" dirty="0">
                        <a:latin typeface="Calibri"/>
                        <a:ea typeface="Times New Roman"/>
                        <a:cs typeface="Times New Roman"/>
                      </a:endParaRPr>
                    </a:p>
                  </a:txBody>
                  <a:tcPr marL="68580" marR="68580" marT="0" marB="0"/>
                </a:tc>
              </a:tr>
              <a:tr h="191376">
                <a:tc>
                  <a:txBody>
                    <a:bodyPr/>
                    <a:lstStyle/>
                    <a:p>
                      <a:pPr>
                        <a:lnSpc>
                          <a:spcPct val="115000"/>
                        </a:lnSpc>
                        <a:spcAft>
                          <a:spcPts val="0"/>
                        </a:spcAft>
                      </a:pPr>
                      <a:r>
                        <a:rPr lang="cs-CZ" sz="1400" dirty="0">
                          <a:latin typeface="Times New Roman"/>
                          <a:ea typeface="Times New Roman"/>
                          <a:cs typeface="Times New Roman"/>
                        </a:rPr>
                        <a:t>Určeno pro:</a:t>
                      </a:r>
                      <a:endParaRPr lang="cs-CZ" sz="1400" dirty="0">
                        <a:latin typeface="Calibri"/>
                        <a:ea typeface="Times New Roman"/>
                        <a:cs typeface="Times New Roman"/>
                      </a:endParaRPr>
                    </a:p>
                  </a:txBody>
                  <a:tcPr marL="68580" marR="68580" marT="0" marB="0">
                    <a:solidFill>
                      <a:schemeClr val="accent1">
                        <a:lumMod val="20000"/>
                        <a:lumOff val="80000"/>
                      </a:schemeClr>
                    </a:solidFill>
                  </a:tcPr>
                </a:tc>
                <a:tc>
                  <a:txBody>
                    <a:bodyPr/>
                    <a:lstStyle/>
                    <a:p>
                      <a:pPr>
                        <a:lnSpc>
                          <a:spcPct val="115000"/>
                        </a:lnSpc>
                        <a:spcAft>
                          <a:spcPts val="0"/>
                        </a:spcAft>
                      </a:pPr>
                      <a:r>
                        <a:rPr lang="cs-CZ" sz="1400" smtClean="0">
                          <a:latin typeface="Times New Roman"/>
                          <a:ea typeface="Times New Roman"/>
                          <a:cs typeface="Times New Roman"/>
                        </a:rPr>
                        <a:t>7. </a:t>
                      </a:r>
                      <a:r>
                        <a:rPr lang="cs-CZ" sz="1400" dirty="0">
                          <a:latin typeface="Times New Roman"/>
                          <a:ea typeface="Times New Roman"/>
                          <a:cs typeface="Times New Roman"/>
                        </a:rPr>
                        <a:t>ročník</a:t>
                      </a:r>
                      <a:endParaRPr lang="cs-CZ" sz="1400" dirty="0">
                        <a:latin typeface="Calibri"/>
                        <a:ea typeface="Times New Roman"/>
                        <a:cs typeface="Times New Roman"/>
                      </a:endParaRPr>
                    </a:p>
                  </a:txBody>
                  <a:tcPr marL="68580" marR="68580" marT="0" marB="0">
                    <a:solidFill>
                      <a:schemeClr val="accent1">
                        <a:lumMod val="20000"/>
                        <a:lumOff val="80000"/>
                      </a:schemeClr>
                    </a:solidFill>
                  </a:tcPr>
                </a:tc>
              </a:tr>
              <a:tr h="1507034">
                <a:tc>
                  <a:txBody>
                    <a:bodyPr/>
                    <a:lstStyle/>
                    <a:p>
                      <a:pPr>
                        <a:lnSpc>
                          <a:spcPct val="115000"/>
                        </a:lnSpc>
                        <a:spcAft>
                          <a:spcPts val="0"/>
                        </a:spcAft>
                      </a:pPr>
                      <a:r>
                        <a:rPr lang="cs-CZ" sz="1400" dirty="0">
                          <a:latin typeface="Times New Roman"/>
                          <a:ea typeface="Times New Roman"/>
                          <a:cs typeface="Times New Roman"/>
                        </a:rPr>
                        <a:t>Anotace:</a:t>
                      </a:r>
                      <a:endParaRPr lang="cs-CZ" sz="1400" dirty="0">
                        <a:latin typeface="Calibri"/>
                        <a:ea typeface="Times New Roman"/>
                        <a:cs typeface="Times New Roman"/>
                      </a:endParaRPr>
                    </a:p>
                  </a:txBody>
                  <a:tcPr marL="68580" marR="68580" marT="0" marB="0"/>
                </a:tc>
                <a:tc>
                  <a:txBody>
                    <a:bodyPr/>
                    <a:lstStyle/>
                    <a:p>
                      <a:pPr>
                        <a:lnSpc>
                          <a:spcPct val="115000"/>
                        </a:lnSpc>
                        <a:spcAft>
                          <a:spcPts val="0"/>
                        </a:spcAft>
                      </a:pPr>
                      <a:r>
                        <a:rPr lang="cs-CZ" sz="1400" b="1" smtClean="0">
                          <a:latin typeface="Times New Roman"/>
                          <a:ea typeface="Times New Roman"/>
                          <a:cs typeface="Times New Roman"/>
                        </a:rPr>
                        <a:t>Evropské památky.</a:t>
                      </a:r>
                    </a:p>
                    <a:p>
                      <a:pPr>
                        <a:lnSpc>
                          <a:spcPct val="115000"/>
                        </a:lnSpc>
                        <a:spcAft>
                          <a:spcPts val="0"/>
                        </a:spcAft>
                      </a:pPr>
                      <a:r>
                        <a:rPr lang="cs-CZ" sz="1400" smtClean="0">
                          <a:latin typeface="Times New Roman" pitchFamily="18" charset="0"/>
                          <a:ea typeface="Times New Roman"/>
                          <a:cs typeface="Times New Roman" pitchFamily="18" charset="0"/>
                        </a:rPr>
                        <a:t>Výukový materiál slouží k poznávání vybraných evropských památek. Název a popis památky je skrytý, objeví se po kliknutí.</a:t>
                      </a:r>
                      <a:endParaRPr lang="cs-CZ" sz="1400" dirty="0">
                        <a:latin typeface="Times New Roman" pitchFamily="18" charset="0"/>
                        <a:ea typeface="Times New Roman"/>
                        <a:cs typeface="Times New Roman" pitchFamily="18" charset="0"/>
                      </a:endParaRPr>
                    </a:p>
                  </a:txBody>
                  <a:tcPr marL="68580" marR="68580" marT="0" marB="0"/>
                </a:tc>
              </a:tr>
              <a:tr h="1212703">
                <a:tc>
                  <a:txBody>
                    <a:bodyPr/>
                    <a:lstStyle/>
                    <a:p>
                      <a:pPr>
                        <a:lnSpc>
                          <a:spcPct val="115000"/>
                        </a:lnSpc>
                        <a:spcAft>
                          <a:spcPts val="0"/>
                        </a:spcAft>
                      </a:pPr>
                      <a:r>
                        <a:rPr lang="cs-CZ" sz="1400" dirty="0">
                          <a:latin typeface="Times New Roman" pitchFamily="18" charset="0"/>
                          <a:ea typeface="Times New Roman"/>
                          <a:cs typeface="Times New Roman" pitchFamily="18" charset="0"/>
                        </a:rPr>
                        <a:t>Metodický pokyn:</a:t>
                      </a:r>
                    </a:p>
                  </a:txBody>
                  <a:tcPr marL="68580" marR="68580" marT="0" marB="0">
                    <a:solidFill>
                      <a:schemeClr val="accent1">
                        <a:lumMod val="20000"/>
                        <a:lumOff val="80000"/>
                      </a:schemeClr>
                    </a:solidFill>
                  </a:tcPr>
                </a:tc>
                <a:tc>
                  <a:txBody>
                    <a:bodyPr/>
                    <a:lstStyle/>
                    <a:p>
                      <a:pPr algn="just">
                        <a:lnSpc>
                          <a:spcPct val="115000"/>
                        </a:lnSpc>
                        <a:spcAft>
                          <a:spcPts val="1000"/>
                        </a:spcAft>
                      </a:pPr>
                      <a:r>
                        <a:rPr lang="cs-CZ" sz="1400" smtClean="0">
                          <a:effectLst/>
                          <a:latin typeface="Times New Roman" pitchFamily="18" charset="0"/>
                          <a:ea typeface="Calibri"/>
                          <a:cs typeface="Times New Roman" pitchFamily="18" charset="0"/>
                        </a:rPr>
                        <a:t>Lze využít jako soutěž mezi jednotlivci i mezi skupinami.</a:t>
                      </a:r>
                      <a:endParaRPr lang="cs-CZ" sz="1200" smtClean="0">
                        <a:effectLst/>
                        <a:latin typeface="Times New Roman" pitchFamily="18" charset="0"/>
                        <a:ea typeface="Calibri"/>
                        <a:cs typeface="Times New Roman" pitchFamily="18" charset="0"/>
                      </a:endParaRPr>
                    </a:p>
                    <a:p>
                      <a:pPr>
                        <a:lnSpc>
                          <a:spcPct val="115000"/>
                        </a:lnSpc>
                        <a:spcAft>
                          <a:spcPts val="0"/>
                        </a:spcAft>
                      </a:pPr>
                      <a:endParaRPr lang="cs-CZ" sz="1400" dirty="0">
                        <a:latin typeface="Times New Roman" pitchFamily="18" charset="0"/>
                        <a:ea typeface="Times New Roman"/>
                        <a:cs typeface="Times New Roman" pitchFamily="18" charset="0"/>
                      </a:endParaRPr>
                    </a:p>
                  </a:txBody>
                  <a:tcPr marL="68580" marR="68580" marT="0" marB="0">
                    <a:solidFill>
                      <a:schemeClr val="accent1">
                        <a:lumMod val="20000"/>
                        <a:lumOff val="80000"/>
                      </a:schemeClr>
                    </a:solidFill>
                  </a:tcPr>
                </a:tc>
              </a:tr>
              <a:tr h="332684">
                <a:tc gridSpan="2">
                  <a:txBody>
                    <a:bodyPr/>
                    <a:lstStyle/>
                    <a:p>
                      <a:pPr algn="just">
                        <a:lnSpc>
                          <a:spcPct val="115000"/>
                        </a:lnSpc>
                        <a:spcAft>
                          <a:spcPts val="0"/>
                        </a:spcAft>
                      </a:pPr>
                      <a:endParaRPr lang="cs-CZ" sz="1400" dirty="0">
                        <a:latin typeface="Calibri"/>
                        <a:ea typeface="Times New Roman"/>
                        <a:cs typeface="Times New Roman"/>
                      </a:endParaRPr>
                    </a:p>
                  </a:txBody>
                  <a:tcPr marL="68580" marR="68580" marT="0" marB="0"/>
                </a:tc>
                <a:tc hMerge="1">
                  <a:txBody>
                    <a:bodyPr/>
                    <a:lstStyle/>
                    <a:p>
                      <a:endParaRPr lang="cs-CZ"/>
                    </a:p>
                  </a:txBody>
                  <a:tcPr/>
                </a:tc>
              </a:tr>
            </a:tbl>
          </a:graphicData>
        </a:graphic>
      </p:graphicFrame>
      <p:pic>
        <p:nvPicPr>
          <p:cNvPr id="8" name="Obrázek 1"/>
          <p:cNvPicPr/>
          <p:nvPr/>
        </p:nvPicPr>
        <p:blipFill>
          <a:blip r:embed="rId2">
            <a:extLst>
              <a:ext uri="{28A0092B-C50C-407E-A947-70E740481C1C}">
                <a14:useLocalDpi xmlns:a14="http://schemas.microsoft.com/office/drawing/2010/main" val="0"/>
              </a:ext>
            </a:extLst>
          </a:blip>
          <a:srcRect/>
          <a:stretch>
            <a:fillRect/>
          </a:stretch>
        </p:blipFill>
        <p:spPr bwMode="auto">
          <a:xfrm>
            <a:off x="1857356" y="5661248"/>
            <a:ext cx="5407660" cy="1038225"/>
          </a:xfrm>
          <a:prstGeom prst="rect">
            <a:avLst/>
          </a:prstGeom>
          <a:noFill/>
        </p:spPr>
      </p:pic>
    </p:spTree>
    <p:extLst>
      <p:ext uri="{BB962C8B-B14F-4D97-AF65-F5344CB8AC3E}">
        <p14:creationId xmlns:p14="http://schemas.microsoft.com/office/powerpoint/2010/main" val="104168431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upload.wikimedia.org/wikipedia/commons/b/bc/Europe_flags.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63688" y="1446834"/>
            <a:ext cx="5732914" cy="4757574"/>
          </a:xfrm>
          <a:prstGeom prst="rect">
            <a:avLst/>
          </a:prstGeom>
          <a:solidFill>
            <a:schemeClr val="accent3">
              <a:lumMod val="40000"/>
              <a:lumOff val="60000"/>
            </a:schemeClr>
          </a:solidFill>
        </p:spPr>
      </p:pic>
      <p:sp>
        <p:nvSpPr>
          <p:cNvPr id="2" name="Zástupný symbol pro zápatí 1"/>
          <p:cNvSpPr>
            <a:spLocks noGrp="1"/>
          </p:cNvSpPr>
          <p:nvPr>
            <p:ph type="ftr" sz="quarter" idx="11"/>
          </p:nvPr>
        </p:nvSpPr>
        <p:spPr/>
        <p:txBody>
          <a:bodyPr/>
          <a:lstStyle/>
          <a:p>
            <a:r>
              <a:rPr lang="cs-CZ" dirty="0" smtClean="0">
                <a:solidFill>
                  <a:schemeClr val="tx1"/>
                </a:solidFill>
              </a:rPr>
              <a:t>obr.č.1</a:t>
            </a:r>
            <a:endParaRPr lang="cs-CZ" dirty="0">
              <a:solidFill>
                <a:schemeClr val="tx1"/>
              </a:solidFill>
            </a:endParaRPr>
          </a:p>
        </p:txBody>
      </p:sp>
      <p:sp>
        <p:nvSpPr>
          <p:cNvPr id="3" name="TextovéPole 2"/>
          <p:cNvSpPr txBox="1"/>
          <p:nvPr/>
        </p:nvSpPr>
        <p:spPr>
          <a:xfrm>
            <a:off x="1187624" y="404664"/>
            <a:ext cx="6984776" cy="923330"/>
          </a:xfrm>
          <a:prstGeom prst="rect">
            <a:avLst/>
          </a:prstGeom>
          <a:noFill/>
        </p:spPr>
        <p:txBody>
          <a:bodyPr wrap="square" rtlCol="0">
            <a:spAutoFit/>
          </a:bodyPr>
          <a:lstStyle/>
          <a:p>
            <a:pPr algn="ctr"/>
            <a:r>
              <a:rPr lang="cs-CZ" sz="5400" dirty="0" smtClean="0">
                <a:solidFill>
                  <a:schemeClr val="tx2">
                    <a:lumMod val="50000"/>
                  </a:schemeClr>
                </a:solidFill>
              </a:rPr>
              <a:t>Evropské památky</a:t>
            </a:r>
            <a:endParaRPr lang="cs-CZ" sz="5400" dirty="0">
              <a:solidFill>
                <a:schemeClr val="tx2">
                  <a:lumMod val="50000"/>
                </a:schemeClr>
              </a:solidFill>
            </a:endParaRPr>
          </a:p>
        </p:txBody>
      </p:sp>
    </p:spTree>
    <p:extLst>
      <p:ext uri="{BB962C8B-B14F-4D97-AF65-F5344CB8AC3E}">
        <p14:creationId xmlns:p14="http://schemas.microsoft.com/office/powerpoint/2010/main" val="34879617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Zaoblený obdélník 5">
            <a:hlinkClick r:id="rId2" action="ppaction://hlinksldjump"/>
          </p:cNvPr>
          <p:cNvSpPr/>
          <p:nvPr/>
        </p:nvSpPr>
        <p:spPr>
          <a:xfrm>
            <a:off x="584742" y="739610"/>
            <a:ext cx="1368152"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800" dirty="0" smtClean="0">
                <a:solidFill>
                  <a:schemeClr val="tx1"/>
                </a:solidFill>
              </a:rPr>
              <a:t>1</a:t>
            </a:r>
            <a:endParaRPr lang="cs-CZ" sz="4800" dirty="0">
              <a:solidFill>
                <a:schemeClr val="tx1"/>
              </a:solidFill>
            </a:endParaRPr>
          </a:p>
        </p:txBody>
      </p:sp>
      <p:sp>
        <p:nvSpPr>
          <p:cNvPr id="7" name="Zaoblený obdélník 6">
            <a:hlinkClick r:id="rId3" action="ppaction://hlinksldjump"/>
          </p:cNvPr>
          <p:cNvSpPr/>
          <p:nvPr/>
        </p:nvSpPr>
        <p:spPr>
          <a:xfrm>
            <a:off x="2162173" y="739610"/>
            <a:ext cx="1368152"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800" dirty="0" smtClean="0">
                <a:solidFill>
                  <a:schemeClr val="tx1"/>
                </a:solidFill>
              </a:rPr>
              <a:t>2</a:t>
            </a:r>
            <a:endParaRPr lang="cs-CZ" sz="4800" dirty="0">
              <a:solidFill>
                <a:schemeClr val="tx1"/>
              </a:solidFill>
            </a:endParaRPr>
          </a:p>
        </p:txBody>
      </p:sp>
      <p:sp>
        <p:nvSpPr>
          <p:cNvPr id="8" name="Zaoblený obdélník 7">
            <a:hlinkClick r:id="rId4" action="ppaction://hlinksldjump"/>
          </p:cNvPr>
          <p:cNvSpPr/>
          <p:nvPr/>
        </p:nvSpPr>
        <p:spPr>
          <a:xfrm>
            <a:off x="3779912" y="739610"/>
            <a:ext cx="1368152"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cs-CZ" sz="4800" dirty="0" smtClean="0">
                <a:solidFill>
                  <a:prstClr val="black"/>
                </a:solidFill>
              </a:rPr>
              <a:t>3</a:t>
            </a:r>
            <a:endParaRPr lang="cs-CZ" sz="4800" dirty="0">
              <a:solidFill>
                <a:prstClr val="black"/>
              </a:solidFill>
            </a:endParaRPr>
          </a:p>
        </p:txBody>
      </p:sp>
      <p:sp>
        <p:nvSpPr>
          <p:cNvPr id="10" name="Zaoblený obdélník 9">
            <a:hlinkClick r:id="rId5" action="ppaction://hlinksldjump"/>
          </p:cNvPr>
          <p:cNvSpPr/>
          <p:nvPr/>
        </p:nvSpPr>
        <p:spPr>
          <a:xfrm>
            <a:off x="5364088" y="1916801"/>
            <a:ext cx="1368152"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cs-CZ" sz="4800" dirty="0" smtClean="0">
                <a:solidFill>
                  <a:prstClr val="black"/>
                </a:solidFill>
              </a:rPr>
              <a:t>9</a:t>
            </a:r>
            <a:endParaRPr lang="cs-CZ" sz="4800" dirty="0">
              <a:solidFill>
                <a:prstClr val="black"/>
              </a:solidFill>
            </a:endParaRPr>
          </a:p>
        </p:txBody>
      </p:sp>
      <p:sp>
        <p:nvSpPr>
          <p:cNvPr id="11" name="Zaoblený obdélník 10">
            <a:hlinkClick r:id="rId6" action="ppaction://hlinksldjump"/>
          </p:cNvPr>
          <p:cNvSpPr/>
          <p:nvPr/>
        </p:nvSpPr>
        <p:spPr>
          <a:xfrm>
            <a:off x="5364088" y="764704"/>
            <a:ext cx="1368152"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800" dirty="0" smtClean="0">
                <a:solidFill>
                  <a:schemeClr val="tx1"/>
                </a:solidFill>
              </a:rPr>
              <a:t>4</a:t>
            </a:r>
            <a:endParaRPr lang="cs-CZ" sz="4800" dirty="0">
              <a:solidFill>
                <a:schemeClr val="tx1"/>
              </a:solidFill>
            </a:endParaRPr>
          </a:p>
        </p:txBody>
      </p:sp>
      <p:sp>
        <p:nvSpPr>
          <p:cNvPr id="12" name="Zaoblený obdélník 11">
            <a:hlinkClick r:id="rId7" action="ppaction://hlinksldjump"/>
          </p:cNvPr>
          <p:cNvSpPr/>
          <p:nvPr/>
        </p:nvSpPr>
        <p:spPr>
          <a:xfrm>
            <a:off x="584742" y="1899673"/>
            <a:ext cx="1368152"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cs-CZ" sz="4800" dirty="0" smtClean="0">
                <a:solidFill>
                  <a:prstClr val="black"/>
                </a:solidFill>
              </a:rPr>
              <a:t>6</a:t>
            </a:r>
            <a:endParaRPr lang="cs-CZ" sz="4800" dirty="0">
              <a:solidFill>
                <a:prstClr val="black"/>
              </a:solidFill>
            </a:endParaRPr>
          </a:p>
        </p:txBody>
      </p:sp>
      <p:sp>
        <p:nvSpPr>
          <p:cNvPr id="13" name="Zaoblený obdélník 12">
            <a:hlinkClick r:id="rId8" action="ppaction://hlinksldjump"/>
          </p:cNvPr>
          <p:cNvSpPr/>
          <p:nvPr/>
        </p:nvSpPr>
        <p:spPr>
          <a:xfrm>
            <a:off x="2162173" y="1916801"/>
            <a:ext cx="1368152"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cs-CZ" sz="4800" dirty="0" smtClean="0">
                <a:solidFill>
                  <a:prstClr val="black"/>
                </a:solidFill>
              </a:rPr>
              <a:t>7</a:t>
            </a:r>
            <a:endParaRPr lang="cs-CZ" sz="4800" dirty="0">
              <a:solidFill>
                <a:prstClr val="black"/>
              </a:solidFill>
            </a:endParaRPr>
          </a:p>
        </p:txBody>
      </p:sp>
      <p:sp>
        <p:nvSpPr>
          <p:cNvPr id="14" name="Zaoblený obdélník 13">
            <a:hlinkClick r:id="rId9" action="ppaction://hlinksldjump"/>
          </p:cNvPr>
          <p:cNvSpPr/>
          <p:nvPr/>
        </p:nvSpPr>
        <p:spPr>
          <a:xfrm>
            <a:off x="3779912" y="1916801"/>
            <a:ext cx="1368152"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cs-CZ" sz="4800" dirty="0" smtClean="0">
                <a:solidFill>
                  <a:prstClr val="black"/>
                </a:solidFill>
              </a:rPr>
              <a:t>8</a:t>
            </a:r>
            <a:endParaRPr lang="cs-CZ" sz="4800" dirty="0">
              <a:solidFill>
                <a:prstClr val="black"/>
              </a:solidFill>
            </a:endParaRPr>
          </a:p>
        </p:txBody>
      </p:sp>
      <p:sp>
        <p:nvSpPr>
          <p:cNvPr id="15" name="Zaoblený obdélník 14">
            <a:hlinkClick r:id="rId10" action="ppaction://hlinksldjump"/>
          </p:cNvPr>
          <p:cNvSpPr/>
          <p:nvPr/>
        </p:nvSpPr>
        <p:spPr>
          <a:xfrm>
            <a:off x="6992763" y="1916832"/>
            <a:ext cx="1368152"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cs-CZ" sz="4800" dirty="0" smtClean="0">
                <a:solidFill>
                  <a:prstClr val="black"/>
                </a:solidFill>
              </a:rPr>
              <a:t>10</a:t>
            </a:r>
            <a:endParaRPr lang="cs-CZ" sz="4800" dirty="0">
              <a:solidFill>
                <a:prstClr val="black"/>
              </a:solidFill>
            </a:endParaRPr>
          </a:p>
        </p:txBody>
      </p:sp>
      <p:sp>
        <p:nvSpPr>
          <p:cNvPr id="16" name="Zaoblený obdélník 15">
            <a:hlinkClick r:id="rId11" action="ppaction://hlinksldjump"/>
          </p:cNvPr>
          <p:cNvSpPr/>
          <p:nvPr/>
        </p:nvSpPr>
        <p:spPr>
          <a:xfrm>
            <a:off x="6992763" y="764704"/>
            <a:ext cx="1368152"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cs-CZ" sz="4800" dirty="0" smtClean="0">
                <a:solidFill>
                  <a:prstClr val="black"/>
                </a:solidFill>
              </a:rPr>
              <a:t>5</a:t>
            </a:r>
            <a:endParaRPr lang="cs-CZ" sz="4800" dirty="0">
              <a:solidFill>
                <a:prstClr val="black"/>
              </a:solidFill>
            </a:endParaRPr>
          </a:p>
        </p:txBody>
      </p:sp>
      <p:sp>
        <p:nvSpPr>
          <p:cNvPr id="17" name="Zaoblený obdélník 16">
            <a:hlinkClick r:id="rId12" action="ppaction://hlinksldjump"/>
          </p:cNvPr>
          <p:cNvSpPr/>
          <p:nvPr/>
        </p:nvSpPr>
        <p:spPr>
          <a:xfrm>
            <a:off x="2175503" y="3046673"/>
            <a:ext cx="1368152"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cs-CZ" sz="4800" dirty="0" smtClean="0">
                <a:solidFill>
                  <a:prstClr val="black"/>
                </a:solidFill>
              </a:rPr>
              <a:t>12</a:t>
            </a:r>
            <a:endParaRPr lang="cs-CZ" sz="4800" dirty="0">
              <a:solidFill>
                <a:prstClr val="black"/>
              </a:solidFill>
            </a:endParaRPr>
          </a:p>
        </p:txBody>
      </p:sp>
      <p:sp>
        <p:nvSpPr>
          <p:cNvPr id="18" name="Zaoblený obdélník 17">
            <a:hlinkClick r:id="rId13" action="ppaction://hlinksldjump"/>
          </p:cNvPr>
          <p:cNvSpPr/>
          <p:nvPr/>
        </p:nvSpPr>
        <p:spPr>
          <a:xfrm>
            <a:off x="584742" y="3046673"/>
            <a:ext cx="1368152"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cs-CZ" sz="4800" dirty="0" smtClean="0">
                <a:solidFill>
                  <a:prstClr val="black"/>
                </a:solidFill>
              </a:rPr>
              <a:t>11</a:t>
            </a:r>
            <a:endParaRPr lang="cs-CZ" sz="4800" dirty="0">
              <a:solidFill>
                <a:prstClr val="black"/>
              </a:solidFill>
            </a:endParaRPr>
          </a:p>
        </p:txBody>
      </p:sp>
      <p:sp>
        <p:nvSpPr>
          <p:cNvPr id="19" name="Zaoblený obdélník 18">
            <a:hlinkClick r:id="rId14" action="ppaction://hlinksldjump"/>
          </p:cNvPr>
          <p:cNvSpPr/>
          <p:nvPr/>
        </p:nvSpPr>
        <p:spPr>
          <a:xfrm>
            <a:off x="5364088" y="3068960"/>
            <a:ext cx="1368152"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cs-CZ" sz="4800" dirty="0" smtClean="0">
                <a:solidFill>
                  <a:prstClr val="black"/>
                </a:solidFill>
              </a:rPr>
              <a:t>14</a:t>
            </a:r>
            <a:endParaRPr lang="cs-CZ" sz="4800" dirty="0">
              <a:solidFill>
                <a:prstClr val="black"/>
              </a:solidFill>
            </a:endParaRPr>
          </a:p>
        </p:txBody>
      </p:sp>
      <p:sp>
        <p:nvSpPr>
          <p:cNvPr id="20" name="Zaoblený obdélník 19">
            <a:hlinkClick r:id="rId15" action="ppaction://hlinksldjump"/>
          </p:cNvPr>
          <p:cNvSpPr/>
          <p:nvPr/>
        </p:nvSpPr>
        <p:spPr>
          <a:xfrm>
            <a:off x="3779912" y="3046673"/>
            <a:ext cx="1368152"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cs-CZ" sz="4800" dirty="0" smtClean="0">
                <a:solidFill>
                  <a:prstClr val="black"/>
                </a:solidFill>
              </a:rPr>
              <a:t>13</a:t>
            </a:r>
            <a:endParaRPr lang="cs-CZ" sz="4800" dirty="0">
              <a:solidFill>
                <a:prstClr val="black"/>
              </a:solidFill>
            </a:endParaRPr>
          </a:p>
        </p:txBody>
      </p:sp>
      <p:sp>
        <p:nvSpPr>
          <p:cNvPr id="21" name="Zaoblený obdélník 20">
            <a:hlinkClick r:id="rId16" action="ppaction://hlinksldjump"/>
          </p:cNvPr>
          <p:cNvSpPr/>
          <p:nvPr/>
        </p:nvSpPr>
        <p:spPr>
          <a:xfrm>
            <a:off x="7020272" y="3068960"/>
            <a:ext cx="1368152"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cs-CZ" sz="4800" dirty="0" smtClean="0">
                <a:solidFill>
                  <a:prstClr val="black"/>
                </a:solidFill>
              </a:rPr>
              <a:t>15</a:t>
            </a:r>
            <a:endParaRPr lang="cs-CZ" sz="4800" dirty="0">
              <a:solidFill>
                <a:prstClr val="black"/>
              </a:solidFill>
            </a:endParaRPr>
          </a:p>
        </p:txBody>
      </p:sp>
      <p:sp>
        <p:nvSpPr>
          <p:cNvPr id="22" name="Zaoblený obdélník 21">
            <a:hlinkClick r:id="rId17" action="ppaction://hlinksldjump"/>
          </p:cNvPr>
          <p:cNvSpPr/>
          <p:nvPr/>
        </p:nvSpPr>
        <p:spPr>
          <a:xfrm>
            <a:off x="571025" y="4195554"/>
            <a:ext cx="1368152"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cs-CZ" sz="4800" dirty="0" smtClean="0">
                <a:solidFill>
                  <a:prstClr val="black"/>
                </a:solidFill>
              </a:rPr>
              <a:t>16</a:t>
            </a:r>
            <a:endParaRPr lang="cs-CZ" sz="4800" dirty="0">
              <a:solidFill>
                <a:prstClr val="black"/>
              </a:solidFill>
            </a:endParaRPr>
          </a:p>
        </p:txBody>
      </p:sp>
      <p:sp>
        <p:nvSpPr>
          <p:cNvPr id="23" name="Zaoblený obdélník 22">
            <a:hlinkClick r:id="rId18" action="ppaction://hlinksldjump"/>
          </p:cNvPr>
          <p:cNvSpPr/>
          <p:nvPr/>
        </p:nvSpPr>
        <p:spPr>
          <a:xfrm>
            <a:off x="2201042" y="4195554"/>
            <a:ext cx="1368152"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cs-CZ" sz="4800" dirty="0" smtClean="0">
                <a:solidFill>
                  <a:prstClr val="black"/>
                </a:solidFill>
              </a:rPr>
              <a:t>17</a:t>
            </a:r>
            <a:endParaRPr lang="cs-CZ" sz="4800" dirty="0">
              <a:solidFill>
                <a:prstClr val="black"/>
              </a:solidFill>
            </a:endParaRPr>
          </a:p>
        </p:txBody>
      </p:sp>
      <p:sp>
        <p:nvSpPr>
          <p:cNvPr id="24" name="Zaoblený obdélník 23">
            <a:hlinkClick r:id="rId19" action="ppaction://hlinksldjump"/>
          </p:cNvPr>
          <p:cNvSpPr/>
          <p:nvPr/>
        </p:nvSpPr>
        <p:spPr>
          <a:xfrm>
            <a:off x="3779912" y="4195554"/>
            <a:ext cx="1368152"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cs-CZ" sz="4800" dirty="0" smtClean="0">
                <a:solidFill>
                  <a:prstClr val="black"/>
                </a:solidFill>
              </a:rPr>
              <a:t>18</a:t>
            </a:r>
            <a:endParaRPr lang="cs-CZ" sz="4800" dirty="0">
              <a:solidFill>
                <a:prstClr val="black"/>
              </a:solidFill>
            </a:endParaRPr>
          </a:p>
        </p:txBody>
      </p:sp>
      <p:sp>
        <p:nvSpPr>
          <p:cNvPr id="25" name="Zaoblený obdélník 24">
            <a:hlinkClick r:id="rId20" action="ppaction://hlinksldjump"/>
          </p:cNvPr>
          <p:cNvSpPr/>
          <p:nvPr/>
        </p:nvSpPr>
        <p:spPr>
          <a:xfrm>
            <a:off x="5364088" y="4208713"/>
            <a:ext cx="1368152"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cs-CZ" sz="4800" dirty="0" smtClean="0">
                <a:solidFill>
                  <a:prstClr val="black"/>
                </a:solidFill>
              </a:rPr>
              <a:t>19</a:t>
            </a:r>
            <a:endParaRPr lang="cs-CZ" sz="4800" dirty="0">
              <a:solidFill>
                <a:prstClr val="black"/>
              </a:solidFill>
            </a:endParaRPr>
          </a:p>
        </p:txBody>
      </p:sp>
      <p:sp>
        <p:nvSpPr>
          <p:cNvPr id="26" name="Zaoblený obdélník 25">
            <a:hlinkClick r:id="rId21" action="ppaction://hlinksldjump"/>
          </p:cNvPr>
          <p:cNvSpPr/>
          <p:nvPr/>
        </p:nvSpPr>
        <p:spPr>
          <a:xfrm>
            <a:off x="7020805" y="4208713"/>
            <a:ext cx="1368152"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cs-CZ" sz="4800" dirty="0" smtClean="0">
                <a:solidFill>
                  <a:prstClr val="black"/>
                </a:solidFill>
              </a:rPr>
              <a:t>20</a:t>
            </a:r>
            <a:endParaRPr lang="cs-CZ" sz="4800" dirty="0">
              <a:solidFill>
                <a:prstClr val="black"/>
              </a:solidFill>
            </a:endParaRPr>
          </a:p>
        </p:txBody>
      </p:sp>
      <p:sp>
        <p:nvSpPr>
          <p:cNvPr id="27" name="Zaoblený obdélník 26">
            <a:hlinkClick r:id="rId22" action="ppaction://hlinksldjump"/>
          </p:cNvPr>
          <p:cNvSpPr/>
          <p:nvPr/>
        </p:nvSpPr>
        <p:spPr>
          <a:xfrm>
            <a:off x="571025" y="5329351"/>
            <a:ext cx="1368152"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cs-CZ" sz="4800" dirty="0" smtClean="0">
                <a:solidFill>
                  <a:prstClr val="black"/>
                </a:solidFill>
              </a:rPr>
              <a:t>21</a:t>
            </a:r>
            <a:endParaRPr lang="cs-CZ" sz="4800" dirty="0">
              <a:solidFill>
                <a:prstClr val="black"/>
              </a:solidFill>
            </a:endParaRPr>
          </a:p>
        </p:txBody>
      </p:sp>
      <p:sp>
        <p:nvSpPr>
          <p:cNvPr id="28" name="Zaoblený obdélník 27">
            <a:hlinkClick r:id="rId23" action="ppaction://hlinksldjump"/>
          </p:cNvPr>
          <p:cNvSpPr/>
          <p:nvPr/>
        </p:nvSpPr>
        <p:spPr>
          <a:xfrm>
            <a:off x="2162173" y="5317182"/>
            <a:ext cx="1368152"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cs-CZ" sz="4800" dirty="0" smtClean="0">
                <a:solidFill>
                  <a:prstClr val="black"/>
                </a:solidFill>
              </a:rPr>
              <a:t>22</a:t>
            </a:r>
            <a:endParaRPr lang="cs-CZ" sz="4800" dirty="0">
              <a:solidFill>
                <a:prstClr val="black"/>
              </a:solidFill>
            </a:endParaRPr>
          </a:p>
        </p:txBody>
      </p:sp>
      <p:sp>
        <p:nvSpPr>
          <p:cNvPr id="29" name="Zaoblený obdélník 28">
            <a:hlinkClick r:id="rId24" action="ppaction://hlinksldjump"/>
          </p:cNvPr>
          <p:cNvSpPr/>
          <p:nvPr/>
        </p:nvSpPr>
        <p:spPr>
          <a:xfrm>
            <a:off x="3779912" y="5288328"/>
            <a:ext cx="1368152"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cs-CZ" sz="4800" dirty="0" smtClean="0">
                <a:solidFill>
                  <a:prstClr val="black"/>
                </a:solidFill>
              </a:rPr>
              <a:t>23</a:t>
            </a:r>
            <a:endParaRPr lang="cs-CZ" sz="4800" dirty="0">
              <a:solidFill>
                <a:prstClr val="black"/>
              </a:solidFill>
            </a:endParaRPr>
          </a:p>
        </p:txBody>
      </p:sp>
      <p:sp>
        <p:nvSpPr>
          <p:cNvPr id="30" name="Zaoblený obdélník 29">
            <a:hlinkClick r:id="rId25" action="ppaction://hlinksldjump"/>
          </p:cNvPr>
          <p:cNvSpPr/>
          <p:nvPr/>
        </p:nvSpPr>
        <p:spPr>
          <a:xfrm>
            <a:off x="5364088" y="5288328"/>
            <a:ext cx="1368152"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cs-CZ" sz="4800" dirty="0" smtClean="0">
                <a:solidFill>
                  <a:prstClr val="black"/>
                </a:solidFill>
              </a:rPr>
              <a:t>24</a:t>
            </a:r>
            <a:endParaRPr lang="cs-CZ" sz="4800" dirty="0">
              <a:solidFill>
                <a:prstClr val="black"/>
              </a:solidFill>
            </a:endParaRPr>
          </a:p>
        </p:txBody>
      </p:sp>
      <p:sp>
        <p:nvSpPr>
          <p:cNvPr id="31" name="Zaoblený obdélník 30">
            <a:hlinkClick r:id="rId26" action="ppaction://hlinksldjump"/>
          </p:cNvPr>
          <p:cNvSpPr/>
          <p:nvPr/>
        </p:nvSpPr>
        <p:spPr>
          <a:xfrm>
            <a:off x="7020272" y="5301208"/>
            <a:ext cx="1368152"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cs-CZ" sz="4800" dirty="0" smtClean="0">
                <a:solidFill>
                  <a:prstClr val="black"/>
                </a:solidFill>
              </a:rPr>
              <a:t>25</a:t>
            </a:r>
            <a:endParaRPr lang="cs-CZ" sz="4800" dirty="0">
              <a:solidFill>
                <a:prstClr val="black"/>
              </a:solidFill>
            </a:endParaRPr>
          </a:p>
        </p:txBody>
      </p:sp>
      <p:sp>
        <p:nvSpPr>
          <p:cNvPr id="1025" name="TextovéPole 1024"/>
          <p:cNvSpPr txBox="1"/>
          <p:nvPr/>
        </p:nvSpPr>
        <p:spPr>
          <a:xfrm>
            <a:off x="503548" y="183199"/>
            <a:ext cx="7920880" cy="461665"/>
          </a:xfrm>
          <a:prstGeom prst="rect">
            <a:avLst/>
          </a:prstGeom>
          <a:noFill/>
        </p:spPr>
        <p:txBody>
          <a:bodyPr wrap="square" rtlCol="0">
            <a:spAutoFit/>
          </a:bodyPr>
          <a:lstStyle/>
          <a:p>
            <a:pPr algn="ctr"/>
            <a:r>
              <a:rPr lang="cs-CZ" sz="2400" dirty="0" smtClean="0">
                <a:solidFill>
                  <a:schemeClr val="tx2">
                    <a:lumMod val="50000"/>
                  </a:schemeClr>
                </a:solidFill>
              </a:rPr>
              <a:t>Pod jednotlivými okénky se skrývají známé evropské památky</a:t>
            </a:r>
            <a:endParaRPr lang="cs-CZ" sz="2400" dirty="0">
              <a:solidFill>
                <a:schemeClr val="tx2">
                  <a:lumMod val="50000"/>
                </a:schemeClr>
              </a:solidFill>
            </a:endParaRPr>
          </a:p>
        </p:txBody>
      </p:sp>
    </p:spTree>
    <p:extLst>
      <p:ext uri="{BB962C8B-B14F-4D97-AF65-F5344CB8AC3E}">
        <p14:creationId xmlns:p14="http://schemas.microsoft.com/office/powerpoint/2010/main" val="106628419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File:Tour Eiffel Wikimedia Commons.jp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552" y="476672"/>
            <a:ext cx="3086100" cy="5715000"/>
          </a:xfrm>
          <a:prstGeom prst="rect">
            <a:avLst/>
          </a:prstGeom>
          <a:noFill/>
          <a:ln>
            <a:solidFill>
              <a:schemeClr val="tx2">
                <a:lumMod val="75000"/>
              </a:schemeClr>
            </a:solidFill>
          </a:ln>
          <a:extLst>
            <a:ext uri="{909E8E84-426E-40DD-AFC4-6F175D3DCCD1}">
              <a14:hiddenFill xmlns:a14="http://schemas.microsoft.com/office/drawing/2010/main">
                <a:solidFill>
                  <a:srgbClr val="FFFFFF"/>
                </a:solidFill>
              </a14:hiddenFill>
            </a:ext>
          </a:extLst>
        </p:spPr>
      </p:pic>
      <p:sp>
        <p:nvSpPr>
          <p:cNvPr id="2" name="TextovéPole 1"/>
          <p:cNvSpPr txBox="1"/>
          <p:nvPr/>
        </p:nvSpPr>
        <p:spPr>
          <a:xfrm>
            <a:off x="1331640" y="6242828"/>
            <a:ext cx="1080120" cy="276999"/>
          </a:xfrm>
          <a:prstGeom prst="rect">
            <a:avLst/>
          </a:prstGeom>
          <a:noFill/>
        </p:spPr>
        <p:txBody>
          <a:bodyPr wrap="square" rtlCol="0">
            <a:spAutoFit/>
          </a:bodyPr>
          <a:lstStyle/>
          <a:p>
            <a:r>
              <a:rPr lang="cs-CZ" sz="1200" dirty="0" smtClean="0"/>
              <a:t>obr.č.2</a:t>
            </a:r>
            <a:endParaRPr lang="cs-CZ" sz="1200" dirty="0"/>
          </a:p>
        </p:txBody>
      </p:sp>
      <p:sp>
        <p:nvSpPr>
          <p:cNvPr id="3" name="Tlačítko akce: Začátek 2">
            <a:hlinkClick r:id="rId4" action="ppaction://hlinksldjump" highlightClick="1"/>
          </p:cNvPr>
          <p:cNvSpPr/>
          <p:nvPr/>
        </p:nvSpPr>
        <p:spPr>
          <a:xfrm>
            <a:off x="7308304" y="6060049"/>
            <a:ext cx="1512168" cy="642555"/>
          </a:xfrm>
          <a:prstGeom prst="actionButtonBeginning">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4" name="Svislý svitek 3"/>
          <p:cNvSpPr/>
          <p:nvPr/>
        </p:nvSpPr>
        <p:spPr>
          <a:xfrm>
            <a:off x="7480337" y="116632"/>
            <a:ext cx="1656184" cy="1656184"/>
          </a:xfrm>
          <a:prstGeom prst="verticalScroll">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cs-CZ" sz="2400" i="1" dirty="0" smtClean="0">
                <a:solidFill>
                  <a:schemeClr val="tx1"/>
                </a:solidFill>
              </a:rPr>
              <a:t>Popis obrázku</a:t>
            </a:r>
            <a:endParaRPr lang="cs-CZ" sz="2400" i="1" dirty="0">
              <a:solidFill>
                <a:schemeClr val="tx1"/>
              </a:solidFill>
            </a:endParaRPr>
          </a:p>
        </p:txBody>
      </p:sp>
      <p:sp>
        <p:nvSpPr>
          <p:cNvPr id="5" name="TextovéPole 4"/>
          <p:cNvSpPr txBox="1"/>
          <p:nvPr/>
        </p:nvSpPr>
        <p:spPr>
          <a:xfrm>
            <a:off x="3851919" y="1772816"/>
            <a:ext cx="4456509" cy="3662541"/>
          </a:xfrm>
          <a:prstGeom prst="rect">
            <a:avLst/>
          </a:prstGeom>
          <a:noFill/>
          <a:ln>
            <a:solidFill>
              <a:schemeClr val="accent4">
                <a:lumMod val="50000"/>
              </a:schemeClr>
            </a:solidFill>
          </a:ln>
        </p:spPr>
        <p:txBody>
          <a:bodyPr wrap="square" rtlCol="0">
            <a:spAutoFit/>
          </a:bodyPr>
          <a:lstStyle/>
          <a:p>
            <a:pPr algn="ctr"/>
            <a:r>
              <a:rPr lang="cs-CZ" sz="4000" b="1" dirty="0" smtClean="0"/>
              <a:t>Eifellova věž</a:t>
            </a:r>
          </a:p>
          <a:p>
            <a:pPr algn="ctr"/>
            <a:r>
              <a:rPr lang="cs-CZ" sz="2400" dirty="0" smtClean="0"/>
              <a:t>je </a:t>
            </a:r>
            <a:r>
              <a:rPr lang="cs-CZ" sz="2400" dirty="0"/>
              <a:t>ocelová věž v Paříži</a:t>
            </a:r>
            <a:r>
              <a:rPr lang="cs-CZ" sz="2400" dirty="0" smtClean="0"/>
              <a:t>,</a:t>
            </a:r>
          </a:p>
          <a:p>
            <a:pPr algn="ctr"/>
            <a:r>
              <a:rPr lang="cs-CZ" sz="2400" dirty="0" smtClean="0"/>
              <a:t> </a:t>
            </a:r>
            <a:r>
              <a:rPr lang="cs-CZ" sz="2400" dirty="0"/>
              <a:t>v současnosti nejznámější pařížská dominanta. Byla postavena v letech 1887 až </a:t>
            </a:r>
            <a:r>
              <a:rPr lang="cs-CZ" sz="2400" dirty="0" smtClean="0"/>
              <a:t>1889. Dnes </a:t>
            </a:r>
            <a:r>
              <a:rPr lang="cs-CZ" sz="2400" dirty="0"/>
              <a:t>měří včetně antény na vrcholu 324 metrů. Je pojmenována po svém konstruktérovi Gustavu Eiffelovi.</a:t>
            </a:r>
          </a:p>
        </p:txBody>
      </p:sp>
    </p:spTree>
    <p:extLst>
      <p:ext uri="{BB962C8B-B14F-4D97-AF65-F5344CB8AC3E}">
        <p14:creationId xmlns:p14="http://schemas.microsoft.com/office/powerpoint/2010/main" val="166026184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4"/>
                  </p:tgtEl>
                </p:cond>
              </p:nextCondLst>
            </p:seq>
          </p:childTnLst>
        </p:cTn>
      </p:par>
    </p:tnLst>
    <p:bldLst>
      <p:bldP spid="5"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File:Koloseum Roma fc01.jp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3832" y="332656"/>
            <a:ext cx="4512501" cy="3384376"/>
          </a:xfrm>
          <a:prstGeom prst="rect">
            <a:avLst/>
          </a:prstGeom>
          <a:noFill/>
          <a:ln>
            <a:solidFill>
              <a:schemeClr val="tx2">
                <a:lumMod val="60000"/>
                <a:lumOff val="40000"/>
              </a:schemeClr>
            </a:solidFill>
          </a:ln>
          <a:extLst>
            <a:ext uri="{909E8E84-426E-40DD-AFC4-6F175D3DCCD1}">
              <a14:hiddenFill xmlns:a14="http://schemas.microsoft.com/office/drawing/2010/main">
                <a:solidFill>
                  <a:srgbClr val="FFFFFF"/>
                </a:solidFill>
              </a14:hiddenFill>
            </a:ext>
          </a:extLst>
        </p:spPr>
      </p:pic>
      <p:sp>
        <p:nvSpPr>
          <p:cNvPr id="3" name="Tlačítko akce: Začátek 2">
            <a:hlinkClick r:id="rId4" action="ppaction://hlinksldjump" highlightClick="1"/>
          </p:cNvPr>
          <p:cNvSpPr/>
          <p:nvPr/>
        </p:nvSpPr>
        <p:spPr>
          <a:xfrm>
            <a:off x="7308304" y="6060049"/>
            <a:ext cx="1512168" cy="642555"/>
          </a:xfrm>
          <a:prstGeom prst="actionButtonBeginning">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 name="Svislý svitek 3"/>
          <p:cNvSpPr/>
          <p:nvPr/>
        </p:nvSpPr>
        <p:spPr>
          <a:xfrm>
            <a:off x="7480337" y="116632"/>
            <a:ext cx="1656184" cy="1656184"/>
          </a:xfrm>
          <a:prstGeom prst="verticalScroll">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cs-CZ" sz="2400" i="1" smtClean="0">
                <a:solidFill>
                  <a:schemeClr val="tx1"/>
                </a:solidFill>
              </a:rPr>
              <a:t>Popis obrázku</a:t>
            </a:r>
            <a:endParaRPr lang="cs-CZ" sz="2400" i="1">
              <a:solidFill>
                <a:schemeClr val="tx1"/>
              </a:solidFill>
            </a:endParaRPr>
          </a:p>
        </p:txBody>
      </p:sp>
      <p:sp>
        <p:nvSpPr>
          <p:cNvPr id="2" name="TextovéPole 1"/>
          <p:cNvSpPr txBox="1"/>
          <p:nvPr/>
        </p:nvSpPr>
        <p:spPr>
          <a:xfrm>
            <a:off x="373832" y="3861048"/>
            <a:ext cx="1008112" cy="276999"/>
          </a:xfrm>
          <a:prstGeom prst="rect">
            <a:avLst/>
          </a:prstGeom>
          <a:noFill/>
        </p:spPr>
        <p:txBody>
          <a:bodyPr wrap="square" rtlCol="0">
            <a:spAutoFit/>
          </a:bodyPr>
          <a:lstStyle/>
          <a:p>
            <a:r>
              <a:rPr lang="cs-CZ" sz="1200" smtClean="0"/>
              <a:t>obr.č.3</a:t>
            </a:r>
            <a:endParaRPr lang="cs-CZ" sz="1200"/>
          </a:p>
        </p:txBody>
      </p:sp>
      <p:sp>
        <p:nvSpPr>
          <p:cNvPr id="5" name="TextovéPole 4"/>
          <p:cNvSpPr txBox="1"/>
          <p:nvPr/>
        </p:nvSpPr>
        <p:spPr>
          <a:xfrm>
            <a:off x="373832" y="4138047"/>
            <a:ext cx="6192688" cy="2554545"/>
          </a:xfrm>
          <a:prstGeom prst="rect">
            <a:avLst/>
          </a:prstGeom>
          <a:noFill/>
          <a:ln>
            <a:solidFill>
              <a:schemeClr val="tx2">
                <a:lumMod val="75000"/>
              </a:schemeClr>
            </a:solidFill>
          </a:ln>
        </p:spPr>
        <p:txBody>
          <a:bodyPr wrap="square" rtlCol="0">
            <a:spAutoFit/>
          </a:bodyPr>
          <a:lstStyle/>
          <a:p>
            <a:pPr algn="ctr"/>
            <a:r>
              <a:rPr lang="cs-CZ" sz="4000" b="1" dirty="0" smtClean="0"/>
              <a:t>Koloseum</a:t>
            </a:r>
            <a:r>
              <a:rPr lang="cs-CZ" b="1" dirty="0" smtClean="0"/>
              <a:t>-</a:t>
            </a:r>
            <a:r>
              <a:rPr lang="cs-CZ" dirty="0" smtClean="0"/>
              <a:t> </a:t>
            </a:r>
            <a:r>
              <a:rPr lang="cs-CZ" sz="2400" dirty="0"/>
              <a:t>amfiteátr v centru města Říma v Itálii. Jde o největší amfiteátr, který byl kdy </a:t>
            </a:r>
            <a:endParaRPr lang="cs-CZ" sz="2400" dirty="0" smtClean="0"/>
          </a:p>
          <a:p>
            <a:pPr algn="ctr"/>
            <a:r>
              <a:rPr lang="cs-CZ" sz="2400" dirty="0" smtClean="0"/>
              <a:t>v </a:t>
            </a:r>
            <a:r>
              <a:rPr lang="cs-CZ" sz="2400" dirty="0"/>
              <a:t>římské říši postaven. </a:t>
            </a:r>
            <a:r>
              <a:rPr lang="cs-CZ" sz="2400" dirty="0" smtClean="0"/>
              <a:t>Nachází </a:t>
            </a:r>
            <a:r>
              <a:rPr lang="cs-CZ" sz="2400" dirty="0"/>
              <a:t>se východně od Fora Romana. </a:t>
            </a:r>
            <a:r>
              <a:rPr lang="cs-CZ" sz="2400" dirty="0" smtClean="0"/>
              <a:t>Původně </a:t>
            </a:r>
            <a:r>
              <a:rPr lang="cs-CZ" sz="2400" dirty="0"/>
              <a:t>bylo schopno pojmout 50 000 sedících diváků a bylo užíváno ke gladiátorským zápasům a veřejným </a:t>
            </a:r>
            <a:r>
              <a:rPr lang="cs-CZ" sz="2400" dirty="0" smtClean="0"/>
              <a:t>podívaným.</a:t>
            </a:r>
            <a:endParaRPr lang="cs-CZ" sz="2400" dirty="0"/>
          </a:p>
        </p:txBody>
      </p:sp>
    </p:spTree>
    <p:extLst>
      <p:ext uri="{BB962C8B-B14F-4D97-AF65-F5344CB8AC3E}">
        <p14:creationId xmlns:p14="http://schemas.microsoft.com/office/powerpoint/2010/main" val="232410261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4"/>
                  </p:tgtEl>
                </p:cond>
              </p:nextCondLst>
            </p:seq>
          </p:childTnLst>
        </p:cTn>
      </p:par>
    </p:tnLst>
    <p:bldLst>
      <p:bldP spid="5"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http://upload.wikimedia.org/wikipedia/commons/a/a6/Stonehenge_Wide_Angle.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09357" y="1268760"/>
            <a:ext cx="4970057" cy="3727543"/>
          </a:xfrm>
          <a:prstGeom prst="rect">
            <a:avLst/>
          </a:prstGeom>
          <a:noFill/>
          <a:ln>
            <a:solidFill>
              <a:schemeClr val="tx2">
                <a:lumMod val="60000"/>
                <a:lumOff val="40000"/>
              </a:schemeClr>
            </a:solidFill>
          </a:ln>
          <a:extLst>
            <a:ext uri="{909E8E84-426E-40DD-AFC4-6F175D3DCCD1}">
              <a14:hiddenFill xmlns:a14="http://schemas.microsoft.com/office/drawing/2010/main">
                <a:solidFill>
                  <a:srgbClr val="FFFFFF"/>
                </a:solidFill>
              </a14:hiddenFill>
            </a:ext>
          </a:extLst>
        </p:spPr>
      </p:pic>
      <p:sp>
        <p:nvSpPr>
          <p:cNvPr id="3" name="Tlačítko akce: Začátek 2">
            <a:hlinkClick r:id="rId3" action="ppaction://hlinksldjump" highlightClick="1"/>
          </p:cNvPr>
          <p:cNvSpPr/>
          <p:nvPr/>
        </p:nvSpPr>
        <p:spPr>
          <a:xfrm>
            <a:off x="7308304" y="6060049"/>
            <a:ext cx="1512168" cy="642555"/>
          </a:xfrm>
          <a:prstGeom prst="actionButtonBeginning">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 name="Svislý svitek 3"/>
          <p:cNvSpPr/>
          <p:nvPr/>
        </p:nvSpPr>
        <p:spPr>
          <a:xfrm>
            <a:off x="7480337" y="116632"/>
            <a:ext cx="1656184" cy="1656184"/>
          </a:xfrm>
          <a:prstGeom prst="verticalScroll">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cs-CZ" sz="2400" i="1" smtClean="0">
                <a:solidFill>
                  <a:schemeClr val="tx1"/>
                </a:solidFill>
              </a:rPr>
              <a:t>Popis obrázku</a:t>
            </a:r>
            <a:endParaRPr lang="cs-CZ" sz="2400" i="1">
              <a:solidFill>
                <a:schemeClr val="tx1"/>
              </a:solidFill>
            </a:endParaRPr>
          </a:p>
        </p:txBody>
      </p:sp>
      <p:sp>
        <p:nvSpPr>
          <p:cNvPr id="5" name="TextovéPole 4"/>
          <p:cNvSpPr txBox="1"/>
          <p:nvPr/>
        </p:nvSpPr>
        <p:spPr>
          <a:xfrm>
            <a:off x="5436096" y="1257834"/>
            <a:ext cx="1008112" cy="276999"/>
          </a:xfrm>
          <a:prstGeom prst="rect">
            <a:avLst/>
          </a:prstGeom>
          <a:noFill/>
        </p:spPr>
        <p:txBody>
          <a:bodyPr wrap="square" rtlCol="0">
            <a:spAutoFit/>
          </a:bodyPr>
          <a:lstStyle/>
          <a:p>
            <a:r>
              <a:rPr lang="cs-CZ" sz="1200" smtClean="0"/>
              <a:t>obr.č.4</a:t>
            </a:r>
            <a:endParaRPr lang="cs-CZ" sz="1200"/>
          </a:p>
        </p:txBody>
      </p:sp>
      <p:sp>
        <p:nvSpPr>
          <p:cNvPr id="2" name="TextovéPole 1"/>
          <p:cNvSpPr txBox="1"/>
          <p:nvPr/>
        </p:nvSpPr>
        <p:spPr>
          <a:xfrm>
            <a:off x="5724128" y="2196426"/>
            <a:ext cx="3096344" cy="3539430"/>
          </a:xfrm>
          <a:prstGeom prst="rect">
            <a:avLst/>
          </a:prstGeom>
          <a:noFill/>
          <a:ln>
            <a:solidFill>
              <a:schemeClr val="tx1"/>
            </a:solidFill>
          </a:ln>
        </p:spPr>
        <p:txBody>
          <a:bodyPr wrap="square" rtlCol="0">
            <a:spAutoFit/>
          </a:bodyPr>
          <a:lstStyle/>
          <a:p>
            <a:pPr algn="ctr"/>
            <a:r>
              <a:rPr lang="cs-CZ" sz="4000" b="1" dirty="0" smtClean="0"/>
              <a:t>Stonehenge</a:t>
            </a:r>
          </a:p>
          <a:p>
            <a:pPr algn="ctr"/>
            <a:r>
              <a:rPr lang="cs-CZ" sz="4000" dirty="0" smtClean="0"/>
              <a:t> </a:t>
            </a:r>
            <a:r>
              <a:rPr lang="cs-CZ" sz="2400" dirty="0" smtClean="0"/>
              <a:t>je komplex menhirů</a:t>
            </a:r>
          </a:p>
          <a:p>
            <a:pPr algn="ctr"/>
            <a:r>
              <a:rPr lang="cs-CZ" sz="2400" dirty="0" smtClean="0"/>
              <a:t> </a:t>
            </a:r>
            <a:r>
              <a:rPr lang="cs-CZ" sz="2400" dirty="0"/>
              <a:t>a kamenných kruhů, nacházející se na Salisburské pláni asi </a:t>
            </a:r>
            <a:endParaRPr lang="cs-CZ" sz="2400" dirty="0" smtClean="0"/>
          </a:p>
          <a:p>
            <a:pPr algn="ctr"/>
            <a:r>
              <a:rPr lang="cs-CZ" sz="2400" dirty="0" smtClean="0"/>
              <a:t>13 </a:t>
            </a:r>
            <a:r>
              <a:rPr lang="cs-CZ" sz="2400" dirty="0"/>
              <a:t>km severně od městečka Salisbury v Jižní Anglii.</a:t>
            </a:r>
          </a:p>
        </p:txBody>
      </p:sp>
    </p:spTree>
    <p:extLst>
      <p:ext uri="{BB962C8B-B14F-4D97-AF65-F5344CB8AC3E}">
        <p14:creationId xmlns:p14="http://schemas.microsoft.com/office/powerpoint/2010/main" val="140478247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4"/>
                  </p:tgtEl>
                </p:cond>
              </p:nextCondLst>
            </p:seq>
          </p:childTnLst>
        </p:cTn>
      </p:par>
    </p:tnLst>
    <p:bldLst>
      <p:bldP spid="2"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File:Leaning tower of pisa 2.jp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9313" y="321608"/>
            <a:ext cx="4286250" cy="5715000"/>
          </a:xfrm>
          <a:prstGeom prst="rect">
            <a:avLst/>
          </a:prstGeom>
          <a:noFill/>
          <a:ln>
            <a:solidFill>
              <a:schemeClr val="tx2">
                <a:lumMod val="75000"/>
              </a:schemeClr>
            </a:solidFill>
          </a:ln>
          <a:extLst>
            <a:ext uri="{909E8E84-426E-40DD-AFC4-6F175D3DCCD1}">
              <a14:hiddenFill xmlns:a14="http://schemas.microsoft.com/office/drawing/2010/main">
                <a:solidFill>
                  <a:srgbClr val="FFFFFF"/>
                </a:solidFill>
              </a14:hiddenFill>
            </a:ext>
          </a:extLst>
        </p:spPr>
      </p:pic>
      <p:sp>
        <p:nvSpPr>
          <p:cNvPr id="3" name="Tlačítko akce: Začátek 2">
            <a:hlinkClick r:id="rId4" action="ppaction://hlinksldjump" highlightClick="1"/>
          </p:cNvPr>
          <p:cNvSpPr/>
          <p:nvPr/>
        </p:nvSpPr>
        <p:spPr>
          <a:xfrm>
            <a:off x="7308304" y="6060049"/>
            <a:ext cx="1512168" cy="642555"/>
          </a:xfrm>
          <a:prstGeom prst="actionButtonBeginning">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 name="Svislý svitek 3"/>
          <p:cNvSpPr/>
          <p:nvPr/>
        </p:nvSpPr>
        <p:spPr>
          <a:xfrm>
            <a:off x="7480337" y="116632"/>
            <a:ext cx="1656184" cy="1656184"/>
          </a:xfrm>
          <a:prstGeom prst="verticalScroll">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cs-CZ" sz="2400" i="1" smtClean="0">
                <a:solidFill>
                  <a:schemeClr val="tx1"/>
                </a:solidFill>
              </a:rPr>
              <a:t>Popis obrázku</a:t>
            </a:r>
            <a:endParaRPr lang="cs-CZ" sz="2400" i="1">
              <a:solidFill>
                <a:schemeClr val="tx1"/>
              </a:solidFill>
            </a:endParaRPr>
          </a:p>
        </p:txBody>
      </p:sp>
      <p:sp>
        <p:nvSpPr>
          <p:cNvPr id="5" name="TextovéPole 4"/>
          <p:cNvSpPr txBox="1"/>
          <p:nvPr/>
        </p:nvSpPr>
        <p:spPr>
          <a:xfrm>
            <a:off x="249313" y="6154747"/>
            <a:ext cx="1008112" cy="276999"/>
          </a:xfrm>
          <a:prstGeom prst="rect">
            <a:avLst/>
          </a:prstGeom>
          <a:noFill/>
        </p:spPr>
        <p:txBody>
          <a:bodyPr wrap="square" rtlCol="0">
            <a:spAutoFit/>
          </a:bodyPr>
          <a:lstStyle/>
          <a:p>
            <a:r>
              <a:rPr lang="cs-CZ" sz="1200" smtClean="0"/>
              <a:t>obr.č.5</a:t>
            </a:r>
            <a:endParaRPr lang="cs-CZ" sz="1200"/>
          </a:p>
        </p:txBody>
      </p:sp>
      <p:sp>
        <p:nvSpPr>
          <p:cNvPr id="2" name="TextovéPole 1"/>
          <p:cNvSpPr txBox="1"/>
          <p:nvPr/>
        </p:nvSpPr>
        <p:spPr>
          <a:xfrm>
            <a:off x="4958424" y="1988840"/>
            <a:ext cx="3888432" cy="4031873"/>
          </a:xfrm>
          <a:prstGeom prst="rect">
            <a:avLst/>
          </a:prstGeom>
          <a:noFill/>
          <a:ln>
            <a:solidFill>
              <a:schemeClr val="tx1"/>
            </a:solidFill>
          </a:ln>
        </p:spPr>
        <p:txBody>
          <a:bodyPr wrap="square" rtlCol="0">
            <a:spAutoFit/>
          </a:bodyPr>
          <a:lstStyle/>
          <a:p>
            <a:pPr algn="ctr"/>
            <a:r>
              <a:rPr lang="cs-CZ" sz="4000" b="1" dirty="0"/>
              <a:t>Šikmá věž</a:t>
            </a:r>
            <a:r>
              <a:rPr lang="cs-CZ" sz="4000" dirty="0"/>
              <a:t> </a:t>
            </a:r>
            <a:r>
              <a:rPr lang="cs-CZ" sz="2400" dirty="0" smtClean="0"/>
              <a:t>se </a:t>
            </a:r>
            <a:r>
              <a:rPr lang="cs-CZ" sz="2400" dirty="0"/>
              <a:t>nachází v Itálii v Pise. Stojí na Náměstí </a:t>
            </a:r>
            <a:r>
              <a:rPr lang="cs-CZ" sz="2400" dirty="0" smtClean="0"/>
              <a:t>zázraků, společně </a:t>
            </a:r>
            <a:r>
              <a:rPr lang="cs-CZ" sz="2400" dirty="0"/>
              <a:t>s dómem a kruhovým baptisteriem (křestní kaplí). Je vysoká 56 metrů. Věž je postavena z bílého mramoru</a:t>
            </a:r>
            <a:r>
              <a:rPr lang="cs-CZ" sz="2400" dirty="0" smtClean="0"/>
              <a:t>.</a:t>
            </a:r>
            <a:r>
              <a:rPr lang="cs-CZ" sz="2400" dirty="0"/>
              <a:t> Důvodem </a:t>
            </a:r>
            <a:r>
              <a:rPr lang="cs-CZ" sz="2400" dirty="0" smtClean="0"/>
              <a:t>naklánění jsou </a:t>
            </a:r>
            <a:r>
              <a:rPr lang="cs-CZ" sz="2400" dirty="0"/>
              <a:t>mělce založené základy v měkké </a:t>
            </a:r>
            <a:r>
              <a:rPr lang="cs-CZ" sz="2400" dirty="0" smtClean="0"/>
              <a:t>hornině.</a:t>
            </a:r>
            <a:endParaRPr lang="cs-CZ" sz="2400" dirty="0"/>
          </a:p>
        </p:txBody>
      </p:sp>
    </p:spTree>
    <p:extLst>
      <p:ext uri="{BB962C8B-B14F-4D97-AF65-F5344CB8AC3E}">
        <p14:creationId xmlns:p14="http://schemas.microsoft.com/office/powerpoint/2010/main" val="115636724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4"/>
                  </p:tgtEl>
                </p:cond>
              </p:nextCondLst>
            </p:seq>
          </p:childTnLst>
        </p:cTn>
      </p:par>
    </p:tnLst>
    <p:bldLst>
      <p:bldP spid="2"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http://upload.wikimedia.org/wikipedia/commons/e/ec/St_Basils_Cathedral-500px.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142329"/>
            <a:ext cx="4762500" cy="6000750"/>
          </a:xfrm>
          <a:prstGeom prst="rect">
            <a:avLst/>
          </a:prstGeom>
          <a:noFill/>
          <a:ln>
            <a:solidFill>
              <a:schemeClr val="tx2">
                <a:lumMod val="60000"/>
                <a:lumOff val="40000"/>
              </a:schemeClr>
            </a:solidFill>
          </a:ln>
          <a:extLst>
            <a:ext uri="{909E8E84-426E-40DD-AFC4-6F175D3DCCD1}">
              <a14:hiddenFill xmlns:a14="http://schemas.microsoft.com/office/drawing/2010/main">
                <a:solidFill>
                  <a:srgbClr val="FFFFFF"/>
                </a:solidFill>
              </a14:hiddenFill>
            </a:ext>
          </a:extLst>
        </p:spPr>
      </p:pic>
      <p:sp>
        <p:nvSpPr>
          <p:cNvPr id="3" name="Tlačítko akce: Začátek 2">
            <a:hlinkClick r:id="rId3" action="ppaction://hlinksldjump" highlightClick="1"/>
          </p:cNvPr>
          <p:cNvSpPr/>
          <p:nvPr/>
        </p:nvSpPr>
        <p:spPr>
          <a:xfrm>
            <a:off x="7308304" y="6060049"/>
            <a:ext cx="1512168" cy="642555"/>
          </a:xfrm>
          <a:prstGeom prst="actionButtonBeginning">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 name="Svislý svitek 3"/>
          <p:cNvSpPr/>
          <p:nvPr/>
        </p:nvSpPr>
        <p:spPr>
          <a:xfrm>
            <a:off x="7480337" y="116632"/>
            <a:ext cx="1656184" cy="1656184"/>
          </a:xfrm>
          <a:prstGeom prst="verticalScroll">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cs-CZ" sz="2400" i="1" smtClean="0">
                <a:solidFill>
                  <a:schemeClr val="tx1"/>
                </a:solidFill>
              </a:rPr>
              <a:t>Popis obrázku</a:t>
            </a:r>
            <a:endParaRPr lang="cs-CZ" sz="2400" i="1">
              <a:solidFill>
                <a:schemeClr val="tx1"/>
              </a:solidFill>
            </a:endParaRPr>
          </a:p>
        </p:txBody>
      </p:sp>
      <p:sp>
        <p:nvSpPr>
          <p:cNvPr id="5" name="TextovéPole 4"/>
          <p:cNvSpPr txBox="1"/>
          <p:nvPr/>
        </p:nvSpPr>
        <p:spPr>
          <a:xfrm>
            <a:off x="467544" y="6242826"/>
            <a:ext cx="1008112" cy="276999"/>
          </a:xfrm>
          <a:prstGeom prst="rect">
            <a:avLst/>
          </a:prstGeom>
          <a:noFill/>
        </p:spPr>
        <p:txBody>
          <a:bodyPr wrap="square" rtlCol="0">
            <a:spAutoFit/>
          </a:bodyPr>
          <a:lstStyle/>
          <a:p>
            <a:r>
              <a:rPr lang="cs-CZ" sz="1200" smtClean="0"/>
              <a:t>obr.č.6</a:t>
            </a:r>
            <a:endParaRPr lang="cs-CZ" sz="1200"/>
          </a:p>
        </p:txBody>
      </p:sp>
      <p:sp>
        <p:nvSpPr>
          <p:cNvPr id="2" name="TextovéPole 1"/>
          <p:cNvSpPr txBox="1"/>
          <p:nvPr/>
        </p:nvSpPr>
        <p:spPr>
          <a:xfrm>
            <a:off x="5436096" y="2204864"/>
            <a:ext cx="3384376" cy="3847207"/>
          </a:xfrm>
          <a:prstGeom prst="rect">
            <a:avLst/>
          </a:prstGeom>
          <a:noFill/>
          <a:ln>
            <a:solidFill>
              <a:schemeClr val="tx1"/>
            </a:solidFill>
          </a:ln>
        </p:spPr>
        <p:txBody>
          <a:bodyPr wrap="square" rtlCol="0">
            <a:spAutoFit/>
          </a:bodyPr>
          <a:lstStyle/>
          <a:p>
            <a:pPr algn="ctr"/>
            <a:r>
              <a:rPr lang="cs-CZ" sz="2400" b="1" dirty="0"/>
              <a:t>Chrám Vasila Blaženého</a:t>
            </a:r>
            <a:r>
              <a:rPr lang="cs-CZ" sz="2400" dirty="0"/>
              <a:t> </a:t>
            </a:r>
            <a:r>
              <a:rPr lang="cs-CZ" sz="2000" dirty="0" smtClean="0"/>
              <a:t>je </a:t>
            </a:r>
            <a:r>
              <a:rPr lang="cs-CZ" sz="2000" dirty="0"/>
              <a:t>významný památník ruské architektury. Nachází se na jihovýchodní straně Rudého náměstí v Moskvě. Jeho architektura symbolizuje spojení Ruska s Evropou i Asií.</a:t>
            </a:r>
          </a:p>
          <a:p>
            <a:pPr algn="ctr"/>
            <a:r>
              <a:rPr lang="cs-CZ" sz="2000" dirty="0"/>
              <a:t>Chrám byl postaven v letech 1555-1560 na příkaz Ivana Hrozného jako připomínka vítězství nad </a:t>
            </a:r>
            <a:r>
              <a:rPr lang="cs-CZ" sz="2000" dirty="0" smtClean="0"/>
              <a:t>kazaňským </a:t>
            </a:r>
            <a:r>
              <a:rPr lang="cs-CZ" sz="2000" dirty="0"/>
              <a:t>chánem. </a:t>
            </a:r>
          </a:p>
        </p:txBody>
      </p:sp>
    </p:spTree>
    <p:extLst>
      <p:ext uri="{BB962C8B-B14F-4D97-AF65-F5344CB8AC3E}">
        <p14:creationId xmlns:p14="http://schemas.microsoft.com/office/powerpoint/2010/main" val="196357622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4"/>
                  </p:tgtEl>
                </p:cond>
              </p:nextCondLst>
            </p:seq>
          </p:childTnLst>
        </p:cTn>
      </p:par>
    </p:tnLst>
    <p:bldLst>
      <p:bldP spid="2"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File:Clock.tower.from.westminster.br.arp.750pix (squared).jp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20" y="332656"/>
            <a:ext cx="4608511" cy="4608512"/>
          </a:xfrm>
          <a:prstGeom prst="rect">
            <a:avLst/>
          </a:prstGeom>
          <a:noFill/>
          <a:extLst>
            <a:ext uri="{909E8E84-426E-40DD-AFC4-6F175D3DCCD1}">
              <a14:hiddenFill xmlns:a14="http://schemas.microsoft.com/office/drawing/2010/main">
                <a:solidFill>
                  <a:srgbClr val="FFFFFF"/>
                </a:solidFill>
              </a14:hiddenFill>
            </a:ext>
          </a:extLst>
        </p:spPr>
      </p:pic>
      <p:sp>
        <p:nvSpPr>
          <p:cNvPr id="3" name="Tlačítko akce: Začátek 2">
            <a:hlinkClick r:id="rId4" action="ppaction://hlinksldjump" highlightClick="1"/>
          </p:cNvPr>
          <p:cNvSpPr/>
          <p:nvPr/>
        </p:nvSpPr>
        <p:spPr>
          <a:xfrm>
            <a:off x="7308304" y="6060049"/>
            <a:ext cx="1512168" cy="642555"/>
          </a:xfrm>
          <a:prstGeom prst="actionButtonBeginning">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 name="Svislý svitek 3"/>
          <p:cNvSpPr/>
          <p:nvPr/>
        </p:nvSpPr>
        <p:spPr>
          <a:xfrm>
            <a:off x="7480337" y="116632"/>
            <a:ext cx="1656184" cy="1656184"/>
          </a:xfrm>
          <a:prstGeom prst="verticalScroll">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cs-CZ" sz="2400" i="1" smtClean="0">
                <a:solidFill>
                  <a:schemeClr val="tx1"/>
                </a:solidFill>
              </a:rPr>
              <a:t>Popis obrázku</a:t>
            </a:r>
            <a:endParaRPr lang="cs-CZ" sz="2400" i="1">
              <a:solidFill>
                <a:schemeClr val="tx1"/>
              </a:solidFill>
            </a:endParaRPr>
          </a:p>
        </p:txBody>
      </p:sp>
      <p:sp>
        <p:nvSpPr>
          <p:cNvPr id="5" name="TextovéPole 4"/>
          <p:cNvSpPr txBox="1"/>
          <p:nvPr/>
        </p:nvSpPr>
        <p:spPr>
          <a:xfrm>
            <a:off x="327945" y="5085184"/>
            <a:ext cx="1008112" cy="276999"/>
          </a:xfrm>
          <a:prstGeom prst="rect">
            <a:avLst/>
          </a:prstGeom>
          <a:noFill/>
        </p:spPr>
        <p:txBody>
          <a:bodyPr wrap="square" rtlCol="0">
            <a:spAutoFit/>
          </a:bodyPr>
          <a:lstStyle/>
          <a:p>
            <a:r>
              <a:rPr lang="cs-CZ" sz="1200" smtClean="0"/>
              <a:t>obr.č.7</a:t>
            </a:r>
            <a:endParaRPr lang="cs-CZ" sz="1200"/>
          </a:p>
        </p:txBody>
      </p:sp>
      <p:sp>
        <p:nvSpPr>
          <p:cNvPr id="2" name="TextovéPole 1"/>
          <p:cNvSpPr txBox="1"/>
          <p:nvPr/>
        </p:nvSpPr>
        <p:spPr>
          <a:xfrm>
            <a:off x="5004048" y="1772223"/>
            <a:ext cx="3600400" cy="4401205"/>
          </a:xfrm>
          <a:prstGeom prst="rect">
            <a:avLst/>
          </a:prstGeom>
          <a:noFill/>
          <a:ln>
            <a:solidFill>
              <a:schemeClr val="tx1"/>
            </a:solidFill>
          </a:ln>
        </p:spPr>
        <p:txBody>
          <a:bodyPr wrap="square" rtlCol="0">
            <a:spAutoFit/>
          </a:bodyPr>
          <a:lstStyle/>
          <a:p>
            <a:pPr algn="ctr"/>
            <a:r>
              <a:rPr lang="cs-CZ" sz="4000" b="1" dirty="0"/>
              <a:t>Big Ben</a:t>
            </a:r>
            <a:r>
              <a:rPr lang="cs-CZ" sz="4000" dirty="0"/>
              <a:t> </a:t>
            </a:r>
            <a:r>
              <a:rPr lang="cs-CZ" sz="2400" dirty="0"/>
              <a:t>je hovorové označení používané pro hodinovou věž která je součástí budovy Westminsterského paláce vedle Temže v Londýně a neformální pojmenování Velkého zvonu. Věž se tyčí nad severovýchodní straně paláce, ve kterém zasedá parlament</a:t>
            </a:r>
            <a:r>
              <a:rPr lang="cs-CZ" dirty="0"/>
              <a:t>.</a:t>
            </a:r>
          </a:p>
        </p:txBody>
      </p:sp>
    </p:spTree>
    <p:extLst>
      <p:ext uri="{BB962C8B-B14F-4D97-AF65-F5344CB8AC3E}">
        <p14:creationId xmlns:p14="http://schemas.microsoft.com/office/powerpoint/2010/main" val="79511963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4"/>
                  </p:tgtEl>
                </p:cond>
              </p:nextCondLst>
            </p:seq>
          </p:childTnLst>
        </p:cTn>
      </p:par>
    </p:tnLst>
    <p:bldLst>
      <p:bldP spid="2"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File:Sagradafamilia-overview.jp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528" y="332656"/>
            <a:ext cx="3810000" cy="4572000"/>
          </a:xfrm>
          <a:prstGeom prst="rect">
            <a:avLst/>
          </a:prstGeom>
          <a:noFill/>
          <a:extLst>
            <a:ext uri="{909E8E84-426E-40DD-AFC4-6F175D3DCCD1}">
              <a14:hiddenFill xmlns:a14="http://schemas.microsoft.com/office/drawing/2010/main">
                <a:solidFill>
                  <a:srgbClr val="FFFFFF"/>
                </a:solidFill>
              </a14:hiddenFill>
            </a:ext>
          </a:extLst>
        </p:spPr>
      </p:pic>
      <p:sp>
        <p:nvSpPr>
          <p:cNvPr id="3" name="Tlačítko akce: Začátek 2">
            <a:hlinkClick r:id="rId4" action="ppaction://hlinksldjump" highlightClick="1"/>
          </p:cNvPr>
          <p:cNvSpPr/>
          <p:nvPr/>
        </p:nvSpPr>
        <p:spPr>
          <a:xfrm>
            <a:off x="7308304" y="6060049"/>
            <a:ext cx="1512168" cy="642555"/>
          </a:xfrm>
          <a:prstGeom prst="actionButtonBeginning">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 name="Svislý svitek 3"/>
          <p:cNvSpPr/>
          <p:nvPr/>
        </p:nvSpPr>
        <p:spPr>
          <a:xfrm>
            <a:off x="7480337" y="116632"/>
            <a:ext cx="1656184" cy="1656184"/>
          </a:xfrm>
          <a:prstGeom prst="verticalScroll">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cs-CZ" sz="2400" i="1" smtClean="0">
                <a:solidFill>
                  <a:schemeClr val="tx1"/>
                </a:solidFill>
              </a:rPr>
              <a:t>Popis obrázku</a:t>
            </a:r>
            <a:endParaRPr lang="cs-CZ" sz="2400" i="1">
              <a:solidFill>
                <a:schemeClr val="tx1"/>
              </a:solidFill>
            </a:endParaRPr>
          </a:p>
        </p:txBody>
      </p:sp>
      <p:sp>
        <p:nvSpPr>
          <p:cNvPr id="5" name="TextovéPole 4"/>
          <p:cNvSpPr txBox="1"/>
          <p:nvPr/>
        </p:nvSpPr>
        <p:spPr>
          <a:xfrm>
            <a:off x="354956" y="5015458"/>
            <a:ext cx="1008112" cy="276999"/>
          </a:xfrm>
          <a:prstGeom prst="rect">
            <a:avLst/>
          </a:prstGeom>
          <a:noFill/>
        </p:spPr>
        <p:txBody>
          <a:bodyPr wrap="square" rtlCol="0">
            <a:spAutoFit/>
          </a:bodyPr>
          <a:lstStyle/>
          <a:p>
            <a:r>
              <a:rPr lang="cs-CZ" sz="1200" smtClean="0"/>
              <a:t>obr.č.8</a:t>
            </a:r>
            <a:endParaRPr lang="cs-CZ" sz="1200"/>
          </a:p>
        </p:txBody>
      </p:sp>
      <p:sp>
        <p:nvSpPr>
          <p:cNvPr id="2" name="TextovéPole 1"/>
          <p:cNvSpPr txBox="1"/>
          <p:nvPr/>
        </p:nvSpPr>
        <p:spPr>
          <a:xfrm>
            <a:off x="4572000" y="2132856"/>
            <a:ext cx="3736429" cy="3631763"/>
          </a:xfrm>
          <a:prstGeom prst="rect">
            <a:avLst/>
          </a:prstGeom>
          <a:noFill/>
          <a:ln>
            <a:solidFill>
              <a:schemeClr val="tx1"/>
            </a:solidFill>
          </a:ln>
        </p:spPr>
        <p:txBody>
          <a:bodyPr wrap="square" rtlCol="0">
            <a:spAutoFit/>
          </a:bodyPr>
          <a:lstStyle/>
          <a:p>
            <a:pPr algn="ctr"/>
            <a:r>
              <a:rPr lang="cs-CZ" dirty="0"/>
              <a:t>Chrám </a:t>
            </a:r>
            <a:r>
              <a:rPr lang="cs-CZ" sz="3200" b="1" dirty="0"/>
              <a:t>Sagrada Familia</a:t>
            </a:r>
            <a:r>
              <a:rPr lang="cs-CZ" sz="3200" dirty="0"/>
              <a:t> </a:t>
            </a:r>
            <a:r>
              <a:rPr lang="cs-CZ" dirty="0"/>
              <a:t>(česky chrám smíření zasvěcený Svaté rodině) se nachází na východním pobřeží Španělska v Barceloně. Stavební práce na něm začaly v roce 1882, trvají dodnes. Chrám je hlavní stavbou slavného architekta Antonia Gaudího. Toto neobyčejné stavební dílo mělo podnítit návrat k učení římskokatolické církve. Katedrála byla vysvěcena papežem Benediktem XVI. 7. listopadu </a:t>
            </a:r>
            <a:r>
              <a:rPr lang="cs-CZ" dirty="0" smtClean="0"/>
              <a:t>2010.</a:t>
            </a:r>
            <a:endParaRPr lang="cs-CZ" dirty="0"/>
          </a:p>
        </p:txBody>
      </p:sp>
    </p:spTree>
    <p:extLst>
      <p:ext uri="{BB962C8B-B14F-4D97-AF65-F5344CB8AC3E}">
        <p14:creationId xmlns:p14="http://schemas.microsoft.com/office/powerpoint/2010/main" val="196550430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4"/>
                  </p:tgtEl>
                </p:cond>
              </p:nextCondLst>
            </p:seq>
          </p:childTnLst>
        </p:cTn>
      </p:par>
    </p:tnLst>
    <p:bldLst>
      <p:bldP spid="2"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File:2006 01 21 Athènes Parthénon.JP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20" y="332656"/>
            <a:ext cx="5664629" cy="4248472"/>
          </a:xfrm>
          <a:prstGeom prst="rect">
            <a:avLst/>
          </a:prstGeom>
          <a:noFill/>
          <a:extLst>
            <a:ext uri="{909E8E84-426E-40DD-AFC4-6F175D3DCCD1}">
              <a14:hiddenFill xmlns:a14="http://schemas.microsoft.com/office/drawing/2010/main">
                <a:solidFill>
                  <a:srgbClr val="FFFFFF"/>
                </a:solidFill>
              </a14:hiddenFill>
            </a:ext>
          </a:extLst>
        </p:spPr>
      </p:pic>
      <p:sp>
        <p:nvSpPr>
          <p:cNvPr id="3" name="Tlačítko akce: Začátek 2">
            <a:hlinkClick r:id="rId4" action="ppaction://hlinksldjump" highlightClick="1"/>
          </p:cNvPr>
          <p:cNvSpPr/>
          <p:nvPr/>
        </p:nvSpPr>
        <p:spPr>
          <a:xfrm>
            <a:off x="7308304" y="6060049"/>
            <a:ext cx="1512168" cy="642555"/>
          </a:xfrm>
          <a:prstGeom prst="actionButtonBeginning">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 name="Svislý svitek 3"/>
          <p:cNvSpPr/>
          <p:nvPr/>
        </p:nvSpPr>
        <p:spPr>
          <a:xfrm>
            <a:off x="7480337" y="116632"/>
            <a:ext cx="1656184" cy="1656184"/>
          </a:xfrm>
          <a:prstGeom prst="verticalScroll">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cs-CZ" sz="2400" i="1" smtClean="0">
                <a:solidFill>
                  <a:schemeClr val="tx1"/>
                </a:solidFill>
              </a:rPr>
              <a:t>Popis obrázku</a:t>
            </a:r>
            <a:endParaRPr lang="cs-CZ" sz="2400" i="1">
              <a:solidFill>
                <a:schemeClr val="tx1"/>
              </a:solidFill>
            </a:endParaRPr>
          </a:p>
        </p:txBody>
      </p:sp>
      <p:sp>
        <p:nvSpPr>
          <p:cNvPr id="5" name="TextovéPole 4"/>
          <p:cNvSpPr txBox="1"/>
          <p:nvPr/>
        </p:nvSpPr>
        <p:spPr>
          <a:xfrm>
            <a:off x="251520" y="4725144"/>
            <a:ext cx="1008112" cy="276999"/>
          </a:xfrm>
          <a:prstGeom prst="rect">
            <a:avLst/>
          </a:prstGeom>
          <a:noFill/>
        </p:spPr>
        <p:txBody>
          <a:bodyPr wrap="square" rtlCol="0">
            <a:spAutoFit/>
          </a:bodyPr>
          <a:lstStyle/>
          <a:p>
            <a:r>
              <a:rPr lang="cs-CZ" sz="1200" smtClean="0"/>
              <a:t>obr.č.9</a:t>
            </a:r>
            <a:endParaRPr lang="cs-CZ" sz="1200"/>
          </a:p>
        </p:txBody>
      </p:sp>
      <p:sp>
        <p:nvSpPr>
          <p:cNvPr id="2" name="TextovéPole 1"/>
          <p:cNvSpPr txBox="1"/>
          <p:nvPr/>
        </p:nvSpPr>
        <p:spPr>
          <a:xfrm>
            <a:off x="6228184" y="2132856"/>
            <a:ext cx="2592288" cy="3200876"/>
          </a:xfrm>
          <a:prstGeom prst="rect">
            <a:avLst/>
          </a:prstGeom>
          <a:noFill/>
          <a:ln>
            <a:solidFill>
              <a:schemeClr val="tx1"/>
            </a:solidFill>
          </a:ln>
        </p:spPr>
        <p:txBody>
          <a:bodyPr wrap="square" rtlCol="0">
            <a:spAutoFit/>
          </a:bodyPr>
          <a:lstStyle/>
          <a:p>
            <a:pPr algn="ctr"/>
            <a:r>
              <a:rPr lang="cs-CZ" sz="4000" b="1" dirty="0"/>
              <a:t>Parthenón</a:t>
            </a:r>
            <a:r>
              <a:rPr lang="cs-CZ" dirty="0"/>
              <a:t> </a:t>
            </a:r>
            <a:r>
              <a:rPr lang="cs-CZ" dirty="0" smtClean="0"/>
              <a:t>byl </a:t>
            </a:r>
            <a:r>
              <a:rPr lang="cs-CZ" dirty="0"/>
              <a:t>hlavním chrámem antických Athén zasvěceným bohyni Athéně Parthenos (Panenské). Byl vystavěn v letech 447 - 438 př. n. l. na athénské Akropoli, kde můžeme jeho trosky spatřit dodnes.</a:t>
            </a:r>
          </a:p>
        </p:txBody>
      </p:sp>
    </p:spTree>
    <p:extLst>
      <p:ext uri="{BB962C8B-B14F-4D97-AF65-F5344CB8AC3E}">
        <p14:creationId xmlns:p14="http://schemas.microsoft.com/office/powerpoint/2010/main" val="214262743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4"/>
                  </p:tgtEl>
                </p:cond>
              </p:nextCondLst>
            </p:seq>
          </p:childTnLst>
        </p:cTn>
      </p:par>
    </p:tnLst>
    <p:bldLst>
      <p:bldP spid="2"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File:Hadrians Wall from Housesteads1.jp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20" y="141759"/>
            <a:ext cx="4286250" cy="5715000"/>
          </a:xfrm>
          <a:prstGeom prst="rect">
            <a:avLst/>
          </a:prstGeom>
          <a:noFill/>
          <a:extLst>
            <a:ext uri="{909E8E84-426E-40DD-AFC4-6F175D3DCCD1}">
              <a14:hiddenFill xmlns:a14="http://schemas.microsoft.com/office/drawing/2010/main">
                <a:solidFill>
                  <a:srgbClr val="FFFFFF"/>
                </a:solidFill>
              </a14:hiddenFill>
            </a:ext>
          </a:extLst>
        </p:spPr>
      </p:pic>
      <p:sp>
        <p:nvSpPr>
          <p:cNvPr id="3" name="Tlačítko akce: Začátek 2">
            <a:hlinkClick r:id="rId4" action="ppaction://hlinksldjump" highlightClick="1"/>
          </p:cNvPr>
          <p:cNvSpPr/>
          <p:nvPr/>
        </p:nvSpPr>
        <p:spPr>
          <a:xfrm>
            <a:off x="7308304" y="6060049"/>
            <a:ext cx="1512168" cy="642555"/>
          </a:xfrm>
          <a:prstGeom prst="actionButtonBeginning">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 name="Svislý svitek 3"/>
          <p:cNvSpPr/>
          <p:nvPr/>
        </p:nvSpPr>
        <p:spPr>
          <a:xfrm>
            <a:off x="7480337" y="116632"/>
            <a:ext cx="1656184" cy="1656184"/>
          </a:xfrm>
          <a:prstGeom prst="verticalScroll">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cs-CZ" sz="2400" i="1" smtClean="0">
                <a:solidFill>
                  <a:schemeClr val="tx1"/>
                </a:solidFill>
              </a:rPr>
              <a:t>Popis obrázku</a:t>
            </a:r>
            <a:endParaRPr lang="cs-CZ" sz="2400" i="1">
              <a:solidFill>
                <a:schemeClr val="tx1"/>
              </a:solidFill>
            </a:endParaRPr>
          </a:p>
        </p:txBody>
      </p:sp>
      <p:sp>
        <p:nvSpPr>
          <p:cNvPr id="5" name="TextovéPole 4"/>
          <p:cNvSpPr txBox="1"/>
          <p:nvPr/>
        </p:nvSpPr>
        <p:spPr>
          <a:xfrm>
            <a:off x="253852" y="5965827"/>
            <a:ext cx="1008112" cy="276999"/>
          </a:xfrm>
          <a:prstGeom prst="rect">
            <a:avLst/>
          </a:prstGeom>
          <a:noFill/>
        </p:spPr>
        <p:txBody>
          <a:bodyPr wrap="square" rtlCol="0">
            <a:spAutoFit/>
          </a:bodyPr>
          <a:lstStyle/>
          <a:p>
            <a:r>
              <a:rPr lang="cs-CZ" sz="1200" smtClean="0"/>
              <a:t>obr.č.10</a:t>
            </a:r>
            <a:endParaRPr lang="cs-CZ" sz="1200"/>
          </a:p>
        </p:txBody>
      </p:sp>
      <p:sp>
        <p:nvSpPr>
          <p:cNvPr id="2" name="TextovéPole 1"/>
          <p:cNvSpPr txBox="1"/>
          <p:nvPr/>
        </p:nvSpPr>
        <p:spPr>
          <a:xfrm>
            <a:off x="4716016" y="1795455"/>
            <a:ext cx="3888432" cy="4585871"/>
          </a:xfrm>
          <a:prstGeom prst="rect">
            <a:avLst/>
          </a:prstGeom>
          <a:noFill/>
          <a:ln>
            <a:solidFill>
              <a:schemeClr val="tx1"/>
            </a:solidFill>
          </a:ln>
        </p:spPr>
        <p:txBody>
          <a:bodyPr wrap="square" rtlCol="0">
            <a:spAutoFit/>
          </a:bodyPr>
          <a:lstStyle/>
          <a:p>
            <a:r>
              <a:rPr lang="cs-CZ" sz="4000" b="1" dirty="0"/>
              <a:t>Hadriánův </a:t>
            </a:r>
            <a:r>
              <a:rPr lang="cs-CZ" sz="4000" b="1" dirty="0" smtClean="0"/>
              <a:t>val</a:t>
            </a:r>
            <a:r>
              <a:rPr lang="cs-CZ" sz="4000" dirty="0" smtClean="0"/>
              <a:t> </a:t>
            </a:r>
            <a:r>
              <a:rPr lang="cs-CZ" dirty="0"/>
              <a:t>je kamenné a hliněné opevnění, táhnoucí se napříč severní Anglií. Tento val tvořil na dlouhou dobu severní hranici římské říše, která měla chránit jižní část země před nájezdy severních kmenů ze Skotska.</a:t>
            </a:r>
          </a:p>
          <a:p>
            <a:r>
              <a:rPr lang="cs-CZ" dirty="0"/>
              <a:t>Val se stal severní hranicí římského impéria a nejlépe opevněnou částí hranice, za kterou již římský vliv nesahal. Stavba byla využívána </a:t>
            </a:r>
            <a:r>
              <a:rPr lang="cs-CZ" dirty="0" smtClean="0"/>
              <a:t>jak</a:t>
            </a:r>
          </a:p>
          <a:p>
            <a:r>
              <a:rPr lang="cs-CZ" dirty="0" smtClean="0"/>
              <a:t> </a:t>
            </a:r>
            <a:r>
              <a:rPr lang="cs-CZ" dirty="0"/>
              <a:t>k vojenským účelům jako opevnění, ale také jako průchozí místo pro obchodníky, kteří zde museli platit daně z prodeje</a:t>
            </a:r>
            <a:r>
              <a:rPr lang="cs-CZ" dirty="0" smtClean="0"/>
              <a:t>.</a:t>
            </a:r>
            <a:endParaRPr lang="cs-CZ" dirty="0"/>
          </a:p>
        </p:txBody>
      </p:sp>
    </p:spTree>
    <p:extLst>
      <p:ext uri="{BB962C8B-B14F-4D97-AF65-F5344CB8AC3E}">
        <p14:creationId xmlns:p14="http://schemas.microsoft.com/office/powerpoint/2010/main" val="287737133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4"/>
                  </p:tgtEl>
                </p:cond>
              </p:nextCondLst>
            </p:seq>
          </p:childTnLst>
        </p:cTn>
      </p:par>
    </p:tnLst>
    <p:bldLst>
      <p:bldP spid="2"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File:Plitvice01.jp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7517" y="303535"/>
            <a:ext cx="3648406" cy="2736304"/>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File:Plitvice06.jpg">
            <a:hlinkClick r:id="rId4"/>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215974" y="318988"/>
            <a:ext cx="3264363" cy="2448272"/>
          </a:xfrm>
          <a:prstGeom prst="rect">
            <a:avLst/>
          </a:prstGeom>
          <a:noFill/>
          <a:extLst>
            <a:ext uri="{909E8E84-426E-40DD-AFC4-6F175D3DCCD1}">
              <a14:hiddenFill xmlns:a14="http://schemas.microsoft.com/office/drawing/2010/main">
                <a:solidFill>
                  <a:srgbClr val="FFFFFF"/>
                </a:solidFill>
              </a14:hiddenFill>
            </a:ext>
          </a:extLst>
        </p:spPr>
      </p:pic>
      <p:pic>
        <p:nvPicPr>
          <p:cNvPr id="10246" name="Picture 6" descr="File:Plitvice05.jpg">
            <a:hlinkClick r:id="rId6"/>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227517" y="3506901"/>
            <a:ext cx="2974724" cy="2231043"/>
          </a:xfrm>
          <a:prstGeom prst="rect">
            <a:avLst/>
          </a:prstGeom>
          <a:noFill/>
          <a:extLst>
            <a:ext uri="{909E8E84-426E-40DD-AFC4-6F175D3DCCD1}">
              <a14:hiddenFill xmlns:a14="http://schemas.microsoft.com/office/drawing/2010/main">
                <a:solidFill>
                  <a:srgbClr val="FFFFFF"/>
                </a:solidFill>
              </a14:hiddenFill>
            </a:ext>
          </a:extLst>
        </p:spPr>
      </p:pic>
      <p:sp>
        <p:nvSpPr>
          <p:cNvPr id="8" name="Tlačítko akce: Začátek 7">
            <a:hlinkClick r:id="rId8" action="ppaction://hlinksldjump" highlightClick="1"/>
          </p:cNvPr>
          <p:cNvSpPr/>
          <p:nvPr/>
        </p:nvSpPr>
        <p:spPr>
          <a:xfrm>
            <a:off x="7308304" y="6060049"/>
            <a:ext cx="1512168" cy="642555"/>
          </a:xfrm>
          <a:prstGeom prst="actionButtonBeginning">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 name="Svislý svitek 8"/>
          <p:cNvSpPr/>
          <p:nvPr/>
        </p:nvSpPr>
        <p:spPr>
          <a:xfrm>
            <a:off x="7480337" y="116632"/>
            <a:ext cx="1656184" cy="1656184"/>
          </a:xfrm>
          <a:prstGeom prst="verticalScroll">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cs-CZ" sz="2400" i="1" smtClean="0">
                <a:solidFill>
                  <a:schemeClr val="tx1"/>
                </a:solidFill>
              </a:rPr>
              <a:t>Popis obrázku</a:t>
            </a:r>
            <a:endParaRPr lang="cs-CZ" sz="2400" i="1">
              <a:solidFill>
                <a:schemeClr val="tx1"/>
              </a:solidFill>
            </a:endParaRPr>
          </a:p>
        </p:txBody>
      </p:sp>
      <p:sp>
        <p:nvSpPr>
          <p:cNvPr id="10" name="TextovéPole 9"/>
          <p:cNvSpPr txBox="1"/>
          <p:nvPr/>
        </p:nvSpPr>
        <p:spPr>
          <a:xfrm>
            <a:off x="227517" y="3079992"/>
            <a:ext cx="1008112" cy="276999"/>
          </a:xfrm>
          <a:prstGeom prst="rect">
            <a:avLst/>
          </a:prstGeom>
          <a:noFill/>
        </p:spPr>
        <p:txBody>
          <a:bodyPr wrap="square" rtlCol="0">
            <a:spAutoFit/>
          </a:bodyPr>
          <a:lstStyle/>
          <a:p>
            <a:r>
              <a:rPr lang="cs-CZ" sz="1200" smtClean="0"/>
              <a:t>obr.č.11</a:t>
            </a:r>
            <a:endParaRPr lang="cs-CZ" sz="1200"/>
          </a:p>
        </p:txBody>
      </p:sp>
      <p:sp>
        <p:nvSpPr>
          <p:cNvPr id="11" name="TextovéPole 10"/>
          <p:cNvSpPr txBox="1"/>
          <p:nvPr/>
        </p:nvSpPr>
        <p:spPr>
          <a:xfrm>
            <a:off x="4305097" y="2941493"/>
            <a:ext cx="1008112" cy="276999"/>
          </a:xfrm>
          <a:prstGeom prst="rect">
            <a:avLst/>
          </a:prstGeom>
          <a:noFill/>
        </p:spPr>
        <p:txBody>
          <a:bodyPr wrap="square" rtlCol="0">
            <a:spAutoFit/>
          </a:bodyPr>
          <a:lstStyle/>
          <a:p>
            <a:r>
              <a:rPr lang="cs-CZ" sz="1200" smtClean="0"/>
              <a:t>obr.č.12</a:t>
            </a:r>
            <a:endParaRPr lang="cs-CZ" sz="1200"/>
          </a:p>
        </p:txBody>
      </p:sp>
      <p:sp>
        <p:nvSpPr>
          <p:cNvPr id="12" name="TextovéPole 11"/>
          <p:cNvSpPr txBox="1"/>
          <p:nvPr/>
        </p:nvSpPr>
        <p:spPr>
          <a:xfrm>
            <a:off x="232131" y="5921549"/>
            <a:ext cx="1008112" cy="276999"/>
          </a:xfrm>
          <a:prstGeom prst="rect">
            <a:avLst/>
          </a:prstGeom>
          <a:noFill/>
        </p:spPr>
        <p:txBody>
          <a:bodyPr wrap="square" rtlCol="0">
            <a:spAutoFit/>
          </a:bodyPr>
          <a:lstStyle/>
          <a:p>
            <a:r>
              <a:rPr lang="cs-CZ" sz="1200" smtClean="0"/>
              <a:t>obr.č.13</a:t>
            </a:r>
            <a:endParaRPr lang="cs-CZ" sz="1200"/>
          </a:p>
        </p:txBody>
      </p:sp>
      <p:sp>
        <p:nvSpPr>
          <p:cNvPr id="2" name="TextovéPole 1"/>
          <p:cNvSpPr txBox="1"/>
          <p:nvPr/>
        </p:nvSpPr>
        <p:spPr>
          <a:xfrm>
            <a:off x="3256492" y="3185035"/>
            <a:ext cx="5131931" cy="2646878"/>
          </a:xfrm>
          <a:prstGeom prst="rect">
            <a:avLst/>
          </a:prstGeom>
          <a:noFill/>
          <a:ln>
            <a:solidFill>
              <a:schemeClr val="tx1"/>
            </a:solidFill>
          </a:ln>
        </p:spPr>
        <p:txBody>
          <a:bodyPr wrap="square" rtlCol="0">
            <a:spAutoFit/>
          </a:bodyPr>
          <a:lstStyle/>
          <a:p>
            <a:r>
              <a:rPr lang="cs-CZ" sz="4000" b="1" dirty="0"/>
              <a:t>Plitvická jezera</a:t>
            </a:r>
            <a:r>
              <a:rPr lang="cs-CZ" sz="4000" dirty="0"/>
              <a:t> </a:t>
            </a:r>
            <a:r>
              <a:rPr lang="cs-CZ" dirty="0" smtClean="0"/>
              <a:t>jsou </a:t>
            </a:r>
            <a:r>
              <a:rPr lang="cs-CZ" dirty="0"/>
              <a:t>nejznámější národní </a:t>
            </a:r>
            <a:r>
              <a:rPr lang="cs-CZ" dirty="0" smtClean="0"/>
              <a:t>park </a:t>
            </a:r>
            <a:r>
              <a:rPr lang="cs-CZ" dirty="0"/>
              <a:t>v </a:t>
            </a:r>
            <a:r>
              <a:rPr lang="cs-CZ" dirty="0" smtClean="0"/>
              <a:t>Chorvatsku</a:t>
            </a:r>
            <a:r>
              <a:rPr lang="cs-CZ" dirty="0"/>
              <a:t>. Nachází se na horním toku řeky Korana </a:t>
            </a:r>
            <a:r>
              <a:rPr lang="cs-CZ" dirty="0" smtClean="0"/>
              <a:t>mezi </a:t>
            </a:r>
            <a:r>
              <a:rPr lang="cs-CZ" dirty="0"/>
              <a:t>městy Karlovac a Zadar v blízkosti hranice s Bosnou a Hercegovinou. Krasová jezera jsou terasovitě rozložena a spojena průtoky. Nachází se zde 140 vodopádů, 20 jeskyň a zřídel. </a:t>
            </a:r>
            <a:r>
              <a:rPr lang="cs-CZ" dirty="0" smtClean="0"/>
              <a:t>Lesy </a:t>
            </a:r>
            <a:r>
              <a:rPr lang="cs-CZ" dirty="0"/>
              <a:t>jsou bukové, jedlové, smrkové a tisové. Žijí zde medvědi, lišky, srny a divoká prasata</a:t>
            </a:r>
          </a:p>
        </p:txBody>
      </p:sp>
    </p:spTree>
    <p:extLst>
      <p:ext uri="{BB962C8B-B14F-4D97-AF65-F5344CB8AC3E}">
        <p14:creationId xmlns:p14="http://schemas.microsoft.com/office/powerpoint/2010/main" val="243339508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9"/>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9"/>
                  </p:tgtEl>
                </p:cond>
              </p:nextCondLst>
            </p:seq>
          </p:childTnLst>
        </p:cTn>
      </p:par>
    </p:tnLst>
    <p:bldLst>
      <p:bldP spid="2"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File:Schloss Kronborg.jp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20" y="332656"/>
            <a:ext cx="5848350" cy="4191001"/>
          </a:xfrm>
          <a:prstGeom prst="rect">
            <a:avLst/>
          </a:prstGeom>
          <a:noFill/>
          <a:extLst>
            <a:ext uri="{909E8E84-426E-40DD-AFC4-6F175D3DCCD1}">
              <a14:hiddenFill xmlns:a14="http://schemas.microsoft.com/office/drawing/2010/main">
                <a:solidFill>
                  <a:srgbClr val="FFFFFF"/>
                </a:solidFill>
              </a14:hiddenFill>
            </a:ext>
          </a:extLst>
        </p:spPr>
      </p:pic>
      <p:sp>
        <p:nvSpPr>
          <p:cNvPr id="4" name="Tlačítko akce: Začátek 3">
            <a:hlinkClick r:id="rId4" action="ppaction://hlinksldjump" highlightClick="1"/>
          </p:cNvPr>
          <p:cNvSpPr/>
          <p:nvPr/>
        </p:nvSpPr>
        <p:spPr>
          <a:xfrm>
            <a:off x="7308304" y="6060049"/>
            <a:ext cx="1512168" cy="642555"/>
          </a:xfrm>
          <a:prstGeom prst="actionButtonBeginning">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Svislý svitek 4"/>
          <p:cNvSpPr/>
          <p:nvPr/>
        </p:nvSpPr>
        <p:spPr>
          <a:xfrm>
            <a:off x="7480337" y="116632"/>
            <a:ext cx="1656184" cy="1656184"/>
          </a:xfrm>
          <a:prstGeom prst="verticalScroll">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cs-CZ" sz="2400" i="1" smtClean="0">
                <a:solidFill>
                  <a:schemeClr val="tx1"/>
                </a:solidFill>
              </a:rPr>
              <a:t>Popis obrázku</a:t>
            </a:r>
            <a:endParaRPr lang="cs-CZ" sz="2400" i="1">
              <a:solidFill>
                <a:schemeClr val="tx1"/>
              </a:solidFill>
            </a:endParaRPr>
          </a:p>
        </p:txBody>
      </p:sp>
      <p:sp>
        <p:nvSpPr>
          <p:cNvPr id="6" name="TextovéPole 5"/>
          <p:cNvSpPr txBox="1"/>
          <p:nvPr/>
        </p:nvSpPr>
        <p:spPr>
          <a:xfrm>
            <a:off x="251520" y="4682752"/>
            <a:ext cx="1008112" cy="276999"/>
          </a:xfrm>
          <a:prstGeom prst="rect">
            <a:avLst/>
          </a:prstGeom>
          <a:noFill/>
        </p:spPr>
        <p:txBody>
          <a:bodyPr wrap="square" rtlCol="0">
            <a:spAutoFit/>
          </a:bodyPr>
          <a:lstStyle/>
          <a:p>
            <a:r>
              <a:rPr lang="cs-CZ" sz="1200" smtClean="0"/>
              <a:t>obr.č.14</a:t>
            </a:r>
            <a:endParaRPr lang="cs-CZ" sz="1200"/>
          </a:p>
        </p:txBody>
      </p:sp>
      <p:sp>
        <p:nvSpPr>
          <p:cNvPr id="2" name="TextovéPole 1"/>
          <p:cNvSpPr txBox="1"/>
          <p:nvPr/>
        </p:nvSpPr>
        <p:spPr>
          <a:xfrm>
            <a:off x="1043608" y="4554544"/>
            <a:ext cx="5382306" cy="2246769"/>
          </a:xfrm>
          <a:prstGeom prst="rect">
            <a:avLst/>
          </a:prstGeom>
          <a:noFill/>
          <a:ln>
            <a:solidFill>
              <a:schemeClr val="tx1"/>
            </a:solidFill>
          </a:ln>
        </p:spPr>
        <p:txBody>
          <a:bodyPr wrap="square" rtlCol="0">
            <a:spAutoFit/>
          </a:bodyPr>
          <a:lstStyle/>
          <a:p>
            <a:r>
              <a:rPr lang="cs-CZ" sz="3200" b="1" dirty="0"/>
              <a:t>Kronborg</a:t>
            </a:r>
            <a:r>
              <a:rPr lang="cs-CZ" dirty="0"/>
              <a:t> je opevněný renesanční zámek v Dánsku. Byl založen roku 1420 Erikem VII. Pomořanským jako hrad Krogen.</a:t>
            </a:r>
          </a:p>
          <a:p>
            <a:r>
              <a:rPr lang="cs-CZ" dirty="0"/>
              <a:t>Od roku 1429 byl využíván k výběru sundského cla od lodí, které chtěly proplout skrz </a:t>
            </a:r>
            <a:r>
              <a:rPr lang="cs-CZ" dirty="0" smtClean="0"/>
              <a:t>Öresund. Dodnes </a:t>
            </a:r>
            <a:r>
              <a:rPr lang="cs-CZ" dirty="0"/>
              <a:t>se zde nachází skupina děl, která byla původně připravena ke střelbě na lodě, jež by chtěly projet bez zaplacení cla.</a:t>
            </a:r>
          </a:p>
        </p:txBody>
      </p:sp>
    </p:spTree>
    <p:extLst>
      <p:ext uri="{BB962C8B-B14F-4D97-AF65-F5344CB8AC3E}">
        <p14:creationId xmlns:p14="http://schemas.microsoft.com/office/powerpoint/2010/main" val="327511483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5"/>
                  </p:tgtEl>
                </p:cond>
              </p:nextCondLst>
            </p:seq>
          </p:childTnLst>
        </p:cTn>
      </p:par>
    </p:tnLst>
    <p:bldLst>
      <p:bldP spid="2"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descr="File:Bridge in London - Tower Bridge - with leaves and clouds.jp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528" y="332656"/>
            <a:ext cx="5340085" cy="4005064"/>
          </a:xfrm>
          <a:prstGeom prst="rect">
            <a:avLst/>
          </a:prstGeom>
          <a:noFill/>
          <a:extLst>
            <a:ext uri="{909E8E84-426E-40DD-AFC4-6F175D3DCCD1}">
              <a14:hiddenFill xmlns:a14="http://schemas.microsoft.com/office/drawing/2010/main">
                <a:solidFill>
                  <a:srgbClr val="FFFFFF"/>
                </a:solidFill>
              </a14:hiddenFill>
            </a:ext>
          </a:extLst>
        </p:spPr>
      </p:pic>
      <p:sp>
        <p:nvSpPr>
          <p:cNvPr id="4" name="Tlačítko akce: Začátek 3">
            <a:hlinkClick r:id="rId4" action="ppaction://hlinksldjump" highlightClick="1"/>
          </p:cNvPr>
          <p:cNvSpPr/>
          <p:nvPr/>
        </p:nvSpPr>
        <p:spPr>
          <a:xfrm>
            <a:off x="7308304" y="6060049"/>
            <a:ext cx="1512168" cy="642555"/>
          </a:xfrm>
          <a:prstGeom prst="actionButtonBeginning">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Svislý svitek 4"/>
          <p:cNvSpPr/>
          <p:nvPr/>
        </p:nvSpPr>
        <p:spPr>
          <a:xfrm>
            <a:off x="7480337" y="116632"/>
            <a:ext cx="1656184" cy="1656184"/>
          </a:xfrm>
          <a:prstGeom prst="verticalScroll">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cs-CZ" sz="2400" i="1" dirty="0" smtClean="0">
                <a:solidFill>
                  <a:schemeClr val="tx1"/>
                </a:solidFill>
              </a:rPr>
              <a:t>Popis obrázku</a:t>
            </a:r>
            <a:endParaRPr lang="cs-CZ" sz="2400" i="1" dirty="0">
              <a:solidFill>
                <a:schemeClr val="tx1"/>
              </a:solidFill>
            </a:endParaRPr>
          </a:p>
        </p:txBody>
      </p:sp>
      <p:sp>
        <p:nvSpPr>
          <p:cNvPr id="6" name="TextovéPole 5"/>
          <p:cNvSpPr txBox="1"/>
          <p:nvPr/>
        </p:nvSpPr>
        <p:spPr>
          <a:xfrm>
            <a:off x="323528" y="4437112"/>
            <a:ext cx="1008112" cy="276999"/>
          </a:xfrm>
          <a:prstGeom prst="rect">
            <a:avLst/>
          </a:prstGeom>
          <a:noFill/>
        </p:spPr>
        <p:txBody>
          <a:bodyPr wrap="square" rtlCol="0">
            <a:spAutoFit/>
          </a:bodyPr>
          <a:lstStyle/>
          <a:p>
            <a:r>
              <a:rPr lang="cs-CZ" sz="1200" smtClean="0"/>
              <a:t>obr.č.15</a:t>
            </a:r>
            <a:endParaRPr lang="cs-CZ" sz="1200"/>
          </a:p>
        </p:txBody>
      </p:sp>
      <p:sp>
        <p:nvSpPr>
          <p:cNvPr id="2" name="TextovéPole 1"/>
          <p:cNvSpPr txBox="1"/>
          <p:nvPr/>
        </p:nvSpPr>
        <p:spPr>
          <a:xfrm>
            <a:off x="5868144" y="2132856"/>
            <a:ext cx="2952328" cy="3200876"/>
          </a:xfrm>
          <a:prstGeom prst="rect">
            <a:avLst/>
          </a:prstGeom>
          <a:noFill/>
          <a:ln>
            <a:solidFill>
              <a:schemeClr val="tx1"/>
            </a:solidFill>
          </a:ln>
        </p:spPr>
        <p:txBody>
          <a:bodyPr wrap="square" rtlCol="0">
            <a:spAutoFit/>
          </a:bodyPr>
          <a:lstStyle/>
          <a:p>
            <a:r>
              <a:rPr lang="cs-CZ" sz="4000" b="1" dirty="0"/>
              <a:t>Tower Bridge</a:t>
            </a:r>
            <a:r>
              <a:rPr lang="cs-CZ" sz="4000" dirty="0"/>
              <a:t> </a:t>
            </a:r>
            <a:r>
              <a:rPr lang="cs-CZ" dirty="0"/>
              <a:t>je zvedací most v Londýně nad řekou Temží. Vedle něj stojí pevnost Tower, podle níž se jmenuje. Někdy se nesprávně označuje jako Londýnský most (London Bridge), což je ale ve skutečnosti hned další most proti proudu řeky.</a:t>
            </a:r>
          </a:p>
        </p:txBody>
      </p:sp>
    </p:spTree>
    <p:extLst>
      <p:ext uri="{BB962C8B-B14F-4D97-AF65-F5344CB8AC3E}">
        <p14:creationId xmlns:p14="http://schemas.microsoft.com/office/powerpoint/2010/main" val="341466984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5"/>
                  </p:tgtEl>
                </p:cond>
              </p:nextCondLst>
            </p:seq>
          </p:childTnLst>
        </p:cTn>
      </p:par>
    </p:tnLst>
    <p:bldLst>
      <p:bldP spid="2"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descr="File:Hagia Sophia 09.JP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512" y="204954"/>
            <a:ext cx="4899653" cy="3674740"/>
          </a:xfrm>
          <a:prstGeom prst="rect">
            <a:avLst/>
          </a:prstGeom>
          <a:noFill/>
          <a:extLst>
            <a:ext uri="{909E8E84-426E-40DD-AFC4-6F175D3DCCD1}">
              <a14:hiddenFill xmlns:a14="http://schemas.microsoft.com/office/drawing/2010/main">
                <a:solidFill>
                  <a:srgbClr val="FFFFFF"/>
                </a:solidFill>
              </a14:hiddenFill>
            </a:ext>
          </a:extLst>
        </p:spPr>
      </p:pic>
      <p:sp>
        <p:nvSpPr>
          <p:cNvPr id="4" name="Tlačítko akce: Začátek 3">
            <a:hlinkClick r:id="rId4" action="ppaction://hlinksldjump" highlightClick="1"/>
          </p:cNvPr>
          <p:cNvSpPr/>
          <p:nvPr/>
        </p:nvSpPr>
        <p:spPr>
          <a:xfrm>
            <a:off x="7308304" y="6060049"/>
            <a:ext cx="1512168" cy="642555"/>
          </a:xfrm>
          <a:prstGeom prst="actionButtonBeginning">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Svislý svitek 4"/>
          <p:cNvSpPr/>
          <p:nvPr/>
        </p:nvSpPr>
        <p:spPr>
          <a:xfrm>
            <a:off x="7480337" y="116632"/>
            <a:ext cx="1656184" cy="1656184"/>
          </a:xfrm>
          <a:prstGeom prst="verticalScroll">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cs-CZ" sz="2400" i="1" smtClean="0">
                <a:solidFill>
                  <a:schemeClr val="tx1"/>
                </a:solidFill>
              </a:rPr>
              <a:t>Popis obrázku</a:t>
            </a:r>
            <a:endParaRPr lang="cs-CZ" sz="2400" i="1">
              <a:solidFill>
                <a:schemeClr val="tx1"/>
              </a:solidFill>
            </a:endParaRPr>
          </a:p>
        </p:txBody>
      </p:sp>
      <p:sp>
        <p:nvSpPr>
          <p:cNvPr id="6" name="TextovéPole 5"/>
          <p:cNvSpPr txBox="1"/>
          <p:nvPr/>
        </p:nvSpPr>
        <p:spPr>
          <a:xfrm>
            <a:off x="212130" y="3988810"/>
            <a:ext cx="1008112" cy="276999"/>
          </a:xfrm>
          <a:prstGeom prst="rect">
            <a:avLst/>
          </a:prstGeom>
          <a:noFill/>
        </p:spPr>
        <p:txBody>
          <a:bodyPr wrap="square" rtlCol="0">
            <a:spAutoFit/>
          </a:bodyPr>
          <a:lstStyle/>
          <a:p>
            <a:r>
              <a:rPr lang="cs-CZ" sz="1200" smtClean="0"/>
              <a:t>obr.č.16</a:t>
            </a:r>
            <a:endParaRPr lang="cs-CZ" sz="1200"/>
          </a:p>
        </p:txBody>
      </p:sp>
      <p:sp>
        <p:nvSpPr>
          <p:cNvPr id="2" name="TextovéPole 1"/>
          <p:cNvSpPr txBox="1"/>
          <p:nvPr/>
        </p:nvSpPr>
        <p:spPr>
          <a:xfrm>
            <a:off x="5206942" y="1808919"/>
            <a:ext cx="3397506" cy="4308872"/>
          </a:xfrm>
          <a:prstGeom prst="rect">
            <a:avLst/>
          </a:prstGeom>
          <a:noFill/>
          <a:ln>
            <a:solidFill>
              <a:schemeClr val="tx1"/>
            </a:solidFill>
          </a:ln>
        </p:spPr>
        <p:txBody>
          <a:bodyPr wrap="square" rtlCol="0">
            <a:spAutoFit/>
          </a:bodyPr>
          <a:lstStyle/>
          <a:p>
            <a:r>
              <a:rPr lang="cs-CZ" sz="4000" b="1" dirty="0"/>
              <a:t>Hagia Sofia</a:t>
            </a:r>
            <a:r>
              <a:rPr lang="cs-CZ" sz="4000" dirty="0"/>
              <a:t> </a:t>
            </a:r>
            <a:r>
              <a:rPr lang="cs-CZ" dirty="0" smtClean="0"/>
              <a:t>čili </a:t>
            </a:r>
            <a:r>
              <a:rPr lang="cs-CZ" b="1" dirty="0"/>
              <a:t>chrám Boží Moudrosti</a:t>
            </a:r>
            <a:r>
              <a:rPr lang="cs-CZ" dirty="0"/>
              <a:t> je byzantský chrám z let 532-537 v zátoce Zlatý roh v Istanbulu, jedna z nejznámějších sakrálních staveb světa. Původní křesťanská svatyně </a:t>
            </a:r>
            <a:r>
              <a:rPr lang="cs-CZ" dirty="0" smtClean="0"/>
              <a:t>a </a:t>
            </a:r>
            <a:r>
              <a:rPr lang="cs-CZ" dirty="0"/>
              <a:t>sídlo patriarchy byla po dobytí Konstantinopole Osmany (1453) upravena na mešitu (a později opatřena </a:t>
            </a:r>
            <a:r>
              <a:rPr lang="cs-CZ" dirty="0" smtClean="0"/>
              <a:t>minarety). Dnes slouží </a:t>
            </a:r>
            <a:r>
              <a:rPr lang="cs-CZ" dirty="0"/>
              <a:t>jako muzeum. Téměř tisíc let (do dokončení katedrály v Seville v roce 1520) byla největší katedrálou na světě.</a:t>
            </a:r>
          </a:p>
        </p:txBody>
      </p:sp>
    </p:spTree>
    <p:extLst>
      <p:ext uri="{BB962C8B-B14F-4D97-AF65-F5344CB8AC3E}">
        <p14:creationId xmlns:p14="http://schemas.microsoft.com/office/powerpoint/2010/main" val="137373723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5"/>
                  </p:tgtEl>
                </p:cond>
              </p:nextCondLst>
            </p:seq>
          </p:childTnLst>
        </p:cTn>
      </p:par>
    </p:tnLst>
    <p:bldLst>
      <p:bldP spid="2"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descr="File:Pohled na řím.JP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512" y="202459"/>
            <a:ext cx="4955704" cy="3716778"/>
          </a:xfrm>
          <a:prstGeom prst="rect">
            <a:avLst/>
          </a:prstGeom>
          <a:noFill/>
          <a:extLst>
            <a:ext uri="{909E8E84-426E-40DD-AFC4-6F175D3DCCD1}">
              <a14:hiddenFill xmlns:a14="http://schemas.microsoft.com/office/drawing/2010/main">
                <a:solidFill>
                  <a:srgbClr val="FFFFFF"/>
                </a:solidFill>
              </a14:hiddenFill>
            </a:ext>
          </a:extLst>
        </p:spPr>
      </p:pic>
      <p:sp>
        <p:nvSpPr>
          <p:cNvPr id="4" name="Tlačítko akce: Začátek 3">
            <a:hlinkClick r:id="rId4" action="ppaction://hlinksldjump" highlightClick="1"/>
          </p:cNvPr>
          <p:cNvSpPr/>
          <p:nvPr/>
        </p:nvSpPr>
        <p:spPr>
          <a:xfrm>
            <a:off x="7308304" y="6060049"/>
            <a:ext cx="1512168" cy="642555"/>
          </a:xfrm>
          <a:prstGeom prst="actionButtonBeginning">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Svislý svitek 4"/>
          <p:cNvSpPr/>
          <p:nvPr/>
        </p:nvSpPr>
        <p:spPr>
          <a:xfrm>
            <a:off x="7480337" y="116632"/>
            <a:ext cx="1656184" cy="1656184"/>
          </a:xfrm>
          <a:prstGeom prst="verticalScroll">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cs-CZ" sz="2400" i="1" smtClean="0">
                <a:solidFill>
                  <a:schemeClr val="tx1"/>
                </a:solidFill>
              </a:rPr>
              <a:t>Popis obrázku</a:t>
            </a:r>
            <a:endParaRPr lang="cs-CZ" sz="2400" i="1">
              <a:solidFill>
                <a:schemeClr val="tx1"/>
              </a:solidFill>
            </a:endParaRPr>
          </a:p>
        </p:txBody>
      </p:sp>
      <p:sp>
        <p:nvSpPr>
          <p:cNvPr id="6" name="TextovéPole 5"/>
          <p:cNvSpPr txBox="1"/>
          <p:nvPr/>
        </p:nvSpPr>
        <p:spPr>
          <a:xfrm>
            <a:off x="183555" y="4036258"/>
            <a:ext cx="1008112" cy="276999"/>
          </a:xfrm>
          <a:prstGeom prst="rect">
            <a:avLst/>
          </a:prstGeom>
          <a:noFill/>
        </p:spPr>
        <p:txBody>
          <a:bodyPr wrap="square" rtlCol="0">
            <a:spAutoFit/>
          </a:bodyPr>
          <a:lstStyle/>
          <a:p>
            <a:r>
              <a:rPr lang="cs-CZ" sz="1200" smtClean="0"/>
              <a:t>obr.č.17</a:t>
            </a:r>
            <a:endParaRPr lang="cs-CZ" sz="1200"/>
          </a:p>
        </p:txBody>
      </p:sp>
      <p:sp>
        <p:nvSpPr>
          <p:cNvPr id="2" name="TextovéPole 1"/>
          <p:cNvSpPr txBox="1"/>
          <p:nvPr/>
        </p:nvSpPr>
        <p:spPr>
          <a:xfrm>
            <a:off x="1043608" y="4313257"/>
            <a:ext cx="4896544" cy="1877437"/>
          </a:xfrm>
          <a:prstGeom prst="rect">
            <a:avLst/>
          </a:prstGeom>
          <a:noFill/>
          <a:ln>
            <a:solidFill>
              <a:schemeClr val="tx1"/>
            </a:solidFill>
          </a:ln>
        </p:spPr>
        <p:txBody>
          <a:bodyPr wrap="square" rtlCol="0">
            <a:spAutoFit/>
          </a:bodyPr>
          <a:lstStyle/>
          <a:p>
            <a:r>
              <a:rPr lang="cs-CZ" sz="4000" b="1" dirty="0" smtClean="0"/>
              <a:t>Svatopetrovské </a:t>
            </a:r>
            <a:r>
              <a:rPr lang="cs-CZ" sz="4000" b="1" dirty="0"/>
              <a:t>náměstí</a:t>
            </a:r>
            <a:r>
              <a:rPr lang="cs-CZ" sz="4000" dirty="0"/>
              <a:t> </a:t>
            </a:r>
            <a:r>
              <a:rPr lang="cs-CZ" dirty="0" smtClean="0"/>
              <a:t>je </a:t>
            </a:r>
            <a:r>
              <a:rPr lang="cs-CZ" dirty="0"/>
              <a:t>hlavní vatikánské náměstí ležící před bazilikou sv. Petra. Patří k nejkrásnějším veřejným prostranstvím na světě.</a:t>
            </a:r>
          </a:p>
        </p:txBody>
      </p:sp>
    </p:spTree>
    <p:extLst>
      <p:ext uri="{BB962C8B-B14F-4D97-AF65-F5344CB8AC3E}">
        <p14:creationId xmlns:p14="http://schemas.microsoft.com/office/powerpoint/2010/main" val="52725209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5"/>
                  </p:tgtEl>
                </p:cond>
              </p:nextCondLst>
            </p:seq>
          </p:childTnLst>
        </p:cTn>
      </p:par>
    </p:tnLst>
    <p:bldLst>
      <p:bldP spid="2"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6" name="Picture 6" descr="File:Spisska nova ves...castle.jp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20" y="332656"/>
            <a:ext cx="6251111" cy="4680520"/>
          </a:xfrm>
          <a:prstGeom prst="rect">
            <a:avLst/>
          </a:prstGeom>
          <a:noFill/>
          <a:extLst>
            <a:ext uri="{909E8E84-426E-40DD-AFC4-6F175D3DCCD1}">
              <a14:hiddenFill xmlns:a14="http://schemas.microsoft.com/office/drawing/2010/main">
                <a:solidFill>
                  <a:srgbClr val="FFFFFF"/>
                </a:solidFill>
              </a14:hiddenFill>
            </a:ext>
          </a:extLst>
        </p:spPr>
      </p:pic>
      <p:sp>
        <p:nvSpPr>
          <p:cNvPr id="4" name="Tlačítko akce: Začátek 3">
            <a:hlinkClick r:id="rId4" action="ppaction://hlinksldjump" highlightClick="1"/>
          </p:cNvPr>
          <p:cNvSpPr/>
          <p:nvPr/>
        </p:nvSpPr>
        <p:spPr>
          <a:xfrm>
            <a:off x="7308304" y="6060049"/>
            <a:ext cx="1512168" cy="642555"/>
          </a:xfrm>
          <a:prstGeom prst="actionButtonBeginning">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Svislý svitek 4"/>
          <p:cNvSpPr/>
          <p:nvPr/>
        </p:nvSpPr>
        <p:spPr>
          <a:xfrm>
            <a:off x="7480337" y="116632"/>
            <a:ext cx="1656184" cy="1656184"/>
          </a:xfrm>
          <a:prstGeom prst="verticalScroll">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cs-CZ" sz="2400" i="1" smtClean="0">
                <a:solidFill>
                  <a:schemeClr val="tx1"/>
                </a:solidFill>
              </a:rPr>
              <a:t>Popis obrázku</a:t>
            </a:r>
            <a:endParaRPr lang="cs-CZ" sz="2400" i="1">
              <a:solidFill>
                <a:schemeClr val="tx1"/>
              </a:solidFill>
            </a:endParaRPr>
          </a:p>
        </p:txBody>
      </p:sp>
      <p:sp>
        <p:nvSpPr>
          <p:cNvPr id="6" name="TextovéPole 5"/>
          <p:cNvSpPr txBox="1"/>
          <p:nvPr/>
        </p:nvSpPr>
        <p:spPr>
          <a:xfrm>
            <a:off x="253852" y="5094768"/>
            <a:ext cx="1008112" cy="276999"/>
          </a:xfrm>
          <a:prstGeom prst="rect">
            <a:avLst/>
          </a:prstGeom>
          <a:noFill/>
        </p:spPr>
        <p:txBody>
          <a:bodyPr wrap="square" rtlCol="0">
            <a:spAutoFit/>
          </a:bodyPr>
          <a:lstStyle/>
          <a:p>
            <a:r>
              <a:rPr lang="cs-CZ" sz="1200" smtClean="0"/>
              <a:t>obr.č.18</a:t>
            </a:r>
            <a:endParaRPr lang="cs-CZ" sz="1200"/>
          </a:p>
        </p:txBody>
      </p:sp>
      <p:sp>
        <p:nvSpPr>
          <p:cNvPr id="2" name="TextovéPole 1"/>
          <p:cNvSpPr txBox="1"/>
          <p:nvPr/>
        </p:nvSpPr>
        <p:spPr>
          <a:xfrm>
            <a:off x="253852" y="5410711"/>
            <a:ext cx="6766420" cy="1200329"/>
          </a:xfrm>
          <a:prstGeom prst="rect">
            <a:avLst/>
          </a:prstGeom>
          <a:noFill/>
          <a:ln>
            <a:solidFill>
              <a:schemeClr val="tx1"/>
            </a:solidFill>
          </a:ln>
        </p:spPr>
        <p:txBody>
          <a:bodyPr wrap="square" rtlCol="0">
            <a:spAutoFit/>
          </a:bodyPr>
          <a:lstStyle/>
          <a:p>
            <a:r>
              <a:rPr lang="cs-CZ" sz="3600" b="1" dirty="0"/>
              <a:t>Spišský hrad</a:t>
            </a:r>
            <a:r>
              <a:rPr lang="cs-CZ" sz="3600" dirty="0"/>
              <a:t> </a:t>
            </a:r>
            <a:r>
              <a:rPr lang="cs-CZ" dirty="0"/>
              <a:t>je druhá nejrozsáhlejší hradní zřícenina na Slovensku nacházející se na travertinovém kopci nedaleko od městečka Spišské </a:t>
            </a:r>
            <a:r>
              <a:rPr lang="cs-CZ" dirty="0" smtClean="0"/>
              <a:t>Podhradie.</a:t>
            </a:r>
            <a:endParaRPr lang="cs-CZ" dirty="0"/>
          </a:p>
        </p:txBody>
      </p:sp>
    </p:spTree>
    <p:extLst>
      <p:ext uri="{BB962C8B-B14F-4D97-AF65-F5344CB8AC3E}">
        <p14:creationId xmlns:p14="http://schemas.microsoft.com/office/powerpoint/2010/main" val="245928463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5"/>
                  </p:tgtEl>
                </p:cond>
              </p:nextCondLst>
            </p:seq>
          </p:childTnLst>
        </p:cTn>
      </p:par>
    </p:tnLst>
    <p:bldLst>
      <p:bldP spid="2"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descr="File:Altamira, boar.JP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528" y="3499267"/>
            <a:ext cx="3456384" cy="2592288"/>
          </a:xfrm>
          <a:prstGeom prst="rect">
            <a:avLst/>
          </a:prstGeom>
          <a:noFill/>
          <a:extLst>
            <a:ext uri="{909E8E84-426E-40DD-AFC4-6F175D3DCCD1}">
              <a14:hiddenFill xmlns:a14="http://schemas.microsoft.com/office/drawing/2010/main">
                <a:solidFill>
                  <a:srgbClr val="FFFFFF"/>
                </a:solidFill>
              </a14:hiddenFill>
            </a:ext>
          </a:extLst>
        </p:spPr>
      </p:pic>
      <p:pic>
        <p:nvPicPr>
          <p:cNvPr id="16388" name="Picture 4" descr="File:Altamira, doe.JPG">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7544" y="315299"/>
            <a:ext cx="2745399" cy="2545965"/>
          </a:xfrm>
          <a:prstGeom prst="rect">
            <a:avLst/>
          </a:prstGeom>
          <a:noFill/>
          <a:extLst>
            <a:ext uri="{909E8E84-426E-40DD-AFC4-6F175D3DCCD1}">
              <a14:hiddenFill xmlns:a14="http://schemas.microsoft.com/office/drawing/2010/main">
                <a:solidFill>
                  <a:srgbClr val="FFFFFF"/>
                </a:solidFill>
              </a14:hiddenFill>
            </a:ext>
          </a:extLst>
        </p:spPr>
      </p:pic>
      <p:sp>
        <p:nvSpPr>
          <p:cNvPr id="6" name="Tlačítko akce: Začátek 5">
            <a:hlinkClick r:id="rId6" action="ppaction://hlinksldjump" highlightClick="1"/>
          </p:cNvPr>
          <p:cNvSpPr/>
          <p:nvPr/>
        </p:nvSpPr>
        <p:spPr>
          <a:xfrm>
            <a:off x="7308304" y="6060049"/>
            <a:ext cx="1512168" cy="642555"/>
          </a:xfrm>
          <a:prstGeom prst="actionButtonBeginning">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Svislý svitek 6"/>
          <p:cNvSpPr/>
          <p:nvPr/>
        </p:nvSpPr>
        <p:spPr>
          <a:xfrm>
            <a:off x="7480337" y="116632"/>
            <a:ext cx="1656184" cy="1656184"/>
          </a:xfrm>
          <a:prstGeom prst="verticalScroll">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cs-CZ" sz="2400" i="1" smtClean="0">
                <a:solidFill>
                  <a:schemeClr val="tx1"/>
                </a:solidFill>
              </a:rPr>
              <a:t>Popis obrázku</a:t>
            </a:r>
            <a:endParaRPr lang="cs-CZ" sz="2400" i="1">
              <a:solidFill>
                <a:schemeClr val="tx1"/>
              </a:solidFill>
            </a:endParaRPr>
          </a:p>
        </p:txBody>
      </p:sp>
      <p:sp>
        <p:nvSpPr>
          <p:cNvPr id="8" name="TextovéPole 7"/>
          <p:cNvSpPr txBox="1"/>
          <p:nvPr/>
        </p:nvSpPr>
        <p:spPr>
          <a:xfrm>
            <a:off x="467544" y="2910208"/>
            <a:ext cx="1008112" cy="276999"/>
          </a:xfrm>
          <a:prstGeom prst="rect">
            <a:avLst/>
          </a:prstGeom>
          <a:noFill/>
        </p:spPr>
        <p:txBody>
          <a:bodyPr wrap="square" rtlCol="0">
            <a:spAutoFit/>
          </a:bodyPr>
          <a:lstStyle/>
          <a:p>
            <a:r>
              <a:rPr lang="cs-CZ" sz="1200" smtClean="0"/>
              <a:t>obr.č.19</a:t>
            </a:r>
            <a:endParaRPr lang="cs-CZ" sz="1200"/>
          </a:p>
        </p:txBody>
      </p:sp>
      <p:sp>
        <p:nvSpPr>
          <p:cNvPr id="9" name="TextovéPole 8"/>
          <p:cNvSpPr txBox="1"/>
          <p:nvPr/>
        </p:nvSpPr>
        <p:spPr>
          <a:xfrm>
            <a:off x="323528" y="6242826"/>
            <a:ext cx="1008112" cy="276999"/>
          </a:xfrm>
          <a:prstGeom prst="rect">
            <a:avLst/>
          </a:prstGeom>
          <a:noFill/>
        </p:spPr>
        <p:txBody>
          <a:bodyPr wrap="square" rtlCol="0">
            <a:spAutoFit/>
          </a:bodyPr>
          <a:lstStyle/>
          <a:p>
            <a:r>
              <a:rPr lang="cs-CZ" sz="1200" smtClean="0"/>
              <a:t>obr.č.20</a:t>
            </a:r>
            <a:endParaRPr lang="cs-CZ" sz="1200"/>
          </a:p>
        </p:txBody>
      </p:sp>
      <p:sp>
        <p:nvSpPr>
          <p:cNvPr id="2" name="TextovéPole 1"/>
          <p:cNvSpPr txBox="1"/>
          <p:nvPr/>
        </p:nvSpPr>
        <p:spPr>
          <a:xfrm>
            <a:off x="4716016" y="2060848"/>
            <a:ext cx="4104456" cy="2369880"/>
          </a:xfrm>
          <a:prstGeom prst="rect">
            <a:avLst/>
          </a:prstGeom>
          <a:noFill/>
          <a:ln>
            <a:solidFill>
              <a:schemeClr val="tx1"/>
            </a:solidFill>
          </a:ln>
        </p:spPr>
        <p:txBody>
          <a:bodyPr wrap="square" rtlCol="0">
            <a:spAutoFit/>
          </a:bodyPr>
          <a:lstStyle/>
          <a:p>
            <a:r>
              <a:rPr lang="cs-CZ" sz="4000" b="1" dirty="0"/>
              <a:t>Altamira</a:t>
            </a:r>
            <a:r>
              <a:rPr lang="cs-CZ" dirty="0"/>
              <a:t> je jeskyně v Kantábrii na severu Španělska, v Santillaně del Mar poblíž přístavního města Santander, ve které byly nalezeny roku 1879 pravěké nástěnné malby, převážně s motivy zvířat (zcela uznány byly až počátkem 20.</a:t>
            </a:r>
            <a:r>
              <a:rPr lang="cs-CZ" dirty="0">
                <a:hlinkClick r:id="rId7" action="ppaction://hlinkfile" tooltip="20. století"/>
              </a:rPr>
              <a:t> </a:t>
            </a:r>
            <a:r>
              <a:rPr lang="cs-CZ" dirty="0"/>
              <a:t>století). </a:t>
            </a:r>
          </a:p>
        </p:txBody>
      </p:sp>
    </p:spTree>
    <p:extLst>
      <p:ext uri="{BB962C8B-B14F-4D97-AF65-F5344CB8AC3E}">
        <p14:creationId xmlns:p14="http://schemas.microsoft.com/office/powerpoint/2010/main" val="183941506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7"/>
                  </p:tgtEl>
                </p:cond>
              </p:nextCondLst>
            </p:seq>
          </p:childTnLst>
        </p:cTn>
      </p:par>
    </p:tnLst>
    <p:bldLst>
      <p:bldP spid="2"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File:NotreDameI.jp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9111" y="260648"/>
            <a:ext cx="5490610" cy="4392488"/>
          </a:xfrm>
          <a:prstGeom prst="rect">
            <a:avLst/>
          </a:prstGeom>
          <a:noFill/>
          <a:extLst>
            <a:ext uri="{909E8E84-426E-40DD-AFC4-6F175D3DCCD1}">
              <a14:hiddenFill xmlns:a14="http://schemas.microsoft.com/office/drawing/2010/main">
                <a:solidFill>
                  <a:srgbClr val="FFFFFF"/>
                </a:solidFill>
              </a14:hiddenFill>
            </a:ext>
          </a:extLst>
        </p:spPr>
      </p:pic>
      <p:sp>
        <p:nvSpPr>
          <p:cNvPr id="4" name="Tlačítko akce: Začátek 3">
            <a:hlinkClick r:id="rId4" action="ppaction://hlinksldjump" highlightClick="1"/>
          </p:cNvPr>
          <p:cNvSpPr/>
          <p:nvPr/>
        </p:nvSpPr>
        <p:spPr>
          <a:xfrm>
            <a:off x="7308304" y="6060049"/>
            <a:ext cx="1512168" cy="642555"/>
          </a:xfrm>
          <a:prstGeom prst="actionButtonBeginning">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Svislý svitek 4"/>
          <p:cNvSpPr/>
          <p:nvPr/>
        </p:nvSpPr>
        <p:spPr>
          <a:xfrm>
            <a:off x="7480337" y="116632"/>
            <a:ext cx="1656184" cy="1656184"/>
          </a:xfrm>
          <a:prstGeom prst="verticalScroll">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cs-CZ" sz="2400" i="1" smtClean="0">
                <a:solidFill>
                  <a:schemeClr val="tx1"/>
                </a:solidFill>
              </a:rPr>
              <a:t>Popis obrázku</a:t>
            </a:r>
            <a:endParaRPr lang="cs-CZ" sz="2400" i="1">
              <a:solidFill>
                <a:schemeClr val="tx1"/>
              </a:solidFill>
            </a:endParaRPr>
          </a:p>
        </p:txBody>
      </p:sp>
      <p:sp>
        <p:nvSpPr>
          <p:cNvPr id="6" name="TextovéPole 5"/>
          <p:cNvSpPr txBox="1"/>
          <p:nvPr/>
        </p:nvSpPr>
        <p:spPr>
          <a:xfrm>
            <a:off x="252013" y="4797152"/>
            <a:ext cx="1008112" cy="276999"/>
          </a:xfrm>
          <a:prstGeom prst="rect">
            <a:avLst/>
          </a:prstGeom>
          <a:noFill/>
        </p:spPr>
        <p:txBody>
          <a:bodyPr wrap="square" rtlCol="0">
            <a:spAutoFit/>
          </a:bodyPr>
          <a:lstStyle/>
          <a:p>
            <a:r>
              <a:rPr lang="cs-CZ" sz="1200" smtClean="0"/>
              <a:t>obr.č.21</a:t>
            </a:r>
            <a:endParaRPr lang="cs-CZ" sz="1200"/>
          </a:p>
        </p:txBody>
      </p:sp>
      <p:sp>
        <p:nvSpPr>
          <p:cNvPr id="2" name="TextovéPole 1"/>
          <p:cNvSpPr txBox="1"/>
          <p:nvPr/>
        </p:nvSpPr>
        <p:spPr>
          <a:xfrm>
            <a:off x="5888937" y="1916832"/>
            <a:ext cx="2736304" cy="4001095"/>
          </a:xfrm>
          <a:prstGeom prst="rect">
            <a:avLst/>
          </a:prstGeom>
          <a:noFill/>
          <a:ln>
            <a:solidFill>
              <a:schemeClr val="tx1"/>
            </a:solidFill>
          </a:ln>
        </p:spPr>
        <p:txBody>
          <a:bodyPr wrap="square" rtlCol="0">
            <a:spAutoFit/>
          </a:bodyPr>
          <a:lstStyle/>
          <a:p>
            <a:r>
              <a:rPr lang="cs-CZ" sz="2800" b="1" dirty="0"/>
              <a:t>Katedrála Notre-Dame v Paříži</a:t>
            </a:r>
            <a:r>
              <a:rPr lang="cs-CZ" sz="2800" dirty="0"/>
              <a:t> </a:t>
            </a:r>
            <a:r>
              <a:rPr lang="cs-CZ" dirty="0"/>
              <a:t>(neboli katedrála Panny Marie, zastarale Chrám Matky Boží</a:t>
            </a:r>
            <a:r>
              <a:rPr lang="cs-CZ" dirty="0" smtClean="0"/>
              <a:t>), </a:t>
            </a:r>
            <a:r>
              <a:rPr lang="cs-CZ" dirty="0"/>
              <a:t>je gotická římskokatolická </a:t>
            </a:r>
            <a:r>
              <a:rPr lang="cs-CZ" dirty="0" smtClean="0"/>
              <a:t>katedrála v </a:t>
            </a:r>
            <a:r>
              <a:rPr lang="cs-CZ" dirty="0"/>
              <a:t>Paříži. Je to domovská katedrála pařížské římskokatolické arcidiecéze a je považována za jeden z nejkrásnějších příkladů francouzské gotické </a:t>
            </a:r>
            <a:r>
              <a:rPr lang="cs-CZ" dirty="0" smtClean="0"/>
              <a:t>architektury.</a:t>
            </a:r>
            <a:endParaRPr lang="cs-CZ" dirty="0"/>
          </a:p>
        </p:txBody>
      </p:sp>
    </p:spTree>
    <p:extLst>
      <p:ext uri="{BB962C8B-B14F-4D97-AF65-F5344CB8AC3E}">
        <p14:creationId xmlns:p14="http://schemas.microsoft.com/office/powerpoint/2010/main" val="358739350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5"/>
                  </p:tgtEl>
                </p:cond>
              </p:nextCondLst>
            </p:seq>
          </p:childTnLst>
        </p:cTn>
      </p:par>
    </p:tnLst>
    <p:bldLst>
      <p:bldP spid="2"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descr="File:Megalo Meteoro panorama.jp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20" y="224644"/>
            <a:ext cx="5112570" cy="3096344"/>
          </a:xfrm>
          <a:prstGeom prst="rect">
            <a:avLst/>
          </a:prstGeom>
          <a:noFill/>
          <a:extLst>
            <a:ext uri="{909E8E84-426E-40DD-AFC4-6F175D3DCCD1}">
              <a14:hiddenFill xmlns:a14="http://schemas.microsoft.com/office/drawing/2010/main">
                <a:solidFill>
                  <a:srgbClr val="FFFFFF"/>
                </a:solidFill>
              </a14:hiddenFill>
            </a:ext>
          </a:extLst>
        </p:spPr>
      </p:pic>
      <p:sp>
        <p:nvSpPr>
          <p:cNvPr id="4" name="Tlačítko akce: Začátek 3">
            <a:hlinkClick r:id="rId4" action="ppaction://hlinksldjump" highlightClick="1"/>
          </p:cNvPr>
          <p:cNvSpPr/>
          <p:nvPr/>
        </p:nvSpPr>
        <p:spPr>
          <a:xfrm>
            <a:off x="7308304" y="6060049"/>
            <a:ext cx="1512168" cy="642555"/>
          </a:xfrm>
          <a:prstGeom prst="actionButtonBeginning">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Svislý svitek 4"/>
          <p:cNvSpPr/>
          <p:nvPr/>
        </p:nvSpPr>
        <p:spPr>
          <a:xfrm>
            <a:off x="7480337" y="116632"/>
            <a:ext cx="1656184" cy="1656184"/>
          </a:xfrm>
          <a:prstGeom prst="verticalScroll">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cs-CZ" sz="2400" i="1" smtClean="0">
                <a:solidFill>
                  <a:schemeClr val="tx1"/>
                </a:solidFill>
              </a:rPr>
              <a:t>Popis obrázku</a:t>
            </a:r>
            <a:endParaRPr lang="cs-CZ" sz="2400" i="1">
              <a:solidFill>
                <a:schemeClr val="tx1"/>
              </a:solidFill>
            </a:endParaRPr>
          </a:p>
        </p:txBody>
      </p:sp>
      <p:sp>
        <p:nvSpPr>
          <p:cNvPr id="6" name="TextovéPole 5"/>
          <p:cNvSpPr txBox="1"/>
          <p:nvPr/>
        </p:nvSpPr>
        <p:spPr>
          <a:xfrm>
            <a:off x="251520" y="3464133"/>
            <a:ext cx="1008112" cy="276999"/>
          </a:xfrm>
          <a:prstGeom prst="rect">
            <a:avLst/>
          </a:prstGeom>
          <a:noFill/>
        </p:spPr>
        <p:txBody>
          <a:bodyPr wrap="square" rtlCol="0">
            <a:spAutoFit/>
          </a:bodyPr>
          <a:lstStyle/>
          <a:p>
            <a:r>
              <a:rPr lang="cs-CZ" sz="1200" smtClean="0"/>
              <a:t>obr.č.22</a:t>
            </a:r>
            <a:endParaRPr lang="cs-CZ" sz="1200"/>
          </a:p>
        </p:txBody>
      </p:sp>
      <p:sp>
        <p:nvSpPr>
          <p:cNvPr id="2" name="TextovéPole 1"/>
          <p:cNvSpPr txBox="1"/>
          <p:nvPr/>
        </p:nvSpPr>
        <p:spPr>
          <a:xfrm>
            <a:off x="705934" y="3716337"/>
            <a:ext cx="5544616" cy="2092881"/>
          </a:xfrm>
          <a:prstGeom prst="rect">
            <a:avLst/>
          </a:prstGeom>
          <a:noFill/>
          <a:ln>
            <a:solidFill>
              <a:schemeClr val="tx1"/>
            </a:solidFill>
          </a:ln>
        </p:spPr>
        <p:txBody>
          <a:bodyPr wrap="square" rtlCol="0">
            <a:spAutoFit/>
          </a:bodyPr>
          <a:lstStyle/>
          <a:p>
            <a:r>
              <a:rPr lang="cs-CZ" sz="4000" b="1" dirty="0"/>
              <a:t>Meteora</a:t>
            </a:r>
            <a:r>
              <a:rPr lang="cs-CZ" dirty="0"/>
              <a:t> jsou kláštery na vrcholcích bizarních slepencových skal v oblasti Thesálie v Řecku, poblíž města Kalambaka.</a:t>
            </a:r>
          </a:p>
          <a:p>
            <a:r>
              <a:rPr lang="cs-CZ" dirty="0"/>
              <a:t>Mniši a poustevníci se tu začali usazovat již od 11. století, ale teprve o tři století později začaly vznikat první byzantské </a:t>
            </a:r>
            <a:r>
              <a:rPr lang="cs-CZ" dirty="0" smtClean="0"/>
              <a:t>kláštery.</a:t>
            </a:r>
            <a:endParaRPr lang="cs-CZ" dirty="0"/>
          </a:p>
        </p:txBody>
      </p:sp>
    </p:spTree>
    <p:extLst>
      <p:ext uri="{BB962C8B-B14F-4D97-AF65-F5344CB8AC3E}">
        <p14:creationId xmlns:p14="http://schemas.microsoft.com/office/powerpoint/2010/main" val="89538041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5"/>
                  </p:tgtEl>
                </p:cond>
              </p:nextCondLst>
            </p:seq>
          </p:childTnLst>
        </p:cTn>
      </p:par>
    </p:tnLst>
    <p:bldLst>
      <p:bldP spid="2"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descr="File:Prague Castle and the Mala Strana district of Prague.JP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20" y="144363"/>
            <a:ext cx="3819525" cy="5705476"/>
          </a:xfrm>
          <a:prstGeom prst="rect">
            <a:avLst/>
          </a:prstGeom>
          <a:noFill/>
          <a:extLst>
            <a:ext uri="{909E8E84-426E-40DD-AFC4-6F175D3DCCD1}">
              <a14:hiddenFill xmlns:a14="http://schemas.microsoft.com/office/drawing/2010/main">
                <a:solidFill>
                  <a:srgbClr val="FFFFFF"/>
                </a:solidFill>
              </a14:hiddenFill>
            </a:ext>
          </a:extLst>
        </p:spPr>
      </p:pic>
      <p:sp>
        <p:nvSpPr>
          <p:cNvPr id="4" name="Tlačítko akce: Začátek 3">
            <a:hlinkClick r:id="rId4" action="ppaction://hlinksldjump" highlightClick="1"/>
          </p:cNvPr>
          <p:cNvSpPr/>
          <p:nvPr/>
        </p:nvSpPr>
        <p:spPr>
          <a:xfrm>
            <a:off x="7308304" y="6060049"/>
            <a:ext cx="1512168" cy="642555"/>
          </a:xfrm>
          <a:prstGeom prst="actionButtonBeginning">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Svislý svitek 4"/>
          <p:cNvSpPr/>
          <p:nvPr/>
        </p:nvSpPr>
        <p:spPr>
          <a:xfrm>
            <a:off x="7480337" y="116632"/>
            <a:ext cx="1656184" cy="1656184"/>
          </a:xfrm>
          <a:prstGeom prst="verticalScroll">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cs-CZ" sz="2400" i="1" smtClean="0">
                <a:solidFill>
                  <a:schemeClr val="tx1"/>
                </a:solidFill>
              </a:rPr>
              <a:t>Popis obrázku</a:t>
            </a:r>
            <a:endParaRPr lang="cs-CZ" sz="2400" i="1">
              <a:solidFill>
                <a:schemeClr val="tx1"/>
              </a:solidFill>
            </a:endParaRPr>
          </a:p>
        </p:txBody>
      </p:sp>
      <p:sp>
        <p:nvSpPr>
          <p:cNvPr id="6" name="TextovéPole 5"/>
          <p:cNvSpPr txBox="1"/>
          <p:nvPr/>
        </p:nvSpPr>
        <p:spPr>
          <a:xfrm>
            <a:off x="251520" y="5935860"/>
            <a:ext cx="1008112" cy="276999"/>
          </a:xfrm>
          <a:prstGeom prst="rect">
            <a:avLst/>
          </a:prstGeom>
          <a:noFill/>
        </p:spPr>
        <p:txBody>
          <a:bodyPr wrap="square" rtlCol="0">
            <a:spAutoFit/>
          </a:bodyPr>
          <a:lstStyle/>
          <a:p>
            <a:r>
              <a:rPr lang="cs-CZ" sz="1200" smtClean="0"/>
              <a:t>obr.č.23</a:t>
            </a:r>
            <a:endParaRPr lang="cs-CZ" sz="1200"/>
          </a:p>
        </p:txBody>
      </p:sp>
      <p:sp>
        <p:nvSpPr>
          <p:cNvPr id="2" name="TextovéPole 1"/>
          <p:cNvSpPr txBox="1"/>
          <p:nvPr/>
        </p:nvSpPr>
        <p:spPr>
          <a:xfrm>
            <a:off x="4427984" y="2060848"/>
            <a:ext cx="4248472" cy="2923877"/>
          </a:xfrm>
          <a:prstGeom prst="rect">
            <a:avLst/>
          </a:prstGeom>
          <a:noFill/>
          <a:ln>
            <a:solidFill>
              <a:schemeClr val="tx1"/>
            </a:solidFill>
          </a:ln>
        </p:spPr>
        <p:txBody>
          <a:bodyPr wrap="square" rtlCol="0">
            <a:spAutoFit/>
          </a:bodyPr>
          <a:lstStyle/>
          <a:p>
            <a:r>
              <a:rPr lang="cs-CZ" sz="4000" b="1" dirty="0"/>
              <a:t>Pražský hrad</a:t>
            </a:r>
            <a:r>
              <a:rPr lang="cs-CZ" sz="4000" dirty="0"/>
              <a:t> </a:t>
            </a:r>
            <a:endParaRPr lang="cs-CZ" sz="4000" dirty="0" smtClean="0"/>
          </a:p>
          <a:p>
            <a:r>
              <a:rPr lang="cs-CZ" dirty="0" smtClean="0"/>
              <a:t>je </a:t>
            </a:r>
            <a:r>
              <a:rPr lang="cs-CZ" dirty="0"/>
              <a:t>nejvýznamnější český hrad (původně raně středověké hradiště) stojící na skalnatém ostrohu nad řekou Vltavou v centru Prahy. Od 9. století býval sídlem českých knížat, později králů a od roku 1918 je sídlem prezidenta republiky. Dvakrát v dějinách se stal hlavní rezidencí císaře Svaté říše římské</a:t>
            </a:r>
          </a:p>
        </p:txBody>
      </p:sp>
    </p:spTree>
    <p:extLst>
      <p:ext uri="{BB962C8B-B14F-4D97-AF65-F5344CB8AC3E}">
        <p14:creationId xmlns:p14="http://schemas.microsoft.com/office/powerpoint/2010/main" val="23879384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5"/>
                  </p:tgtEl>
                </p:cond>
              </p:nextCondLst>
            </p:seq>
          </p:childTnLst>
        </p:cTn>
      </p:par>
    </p:tnLst>
    <p:bldLst>
      <p:bldP spid="2"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descr="File:Via appia.jp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512" y="116632"/>
            <a:ext cx="4286250" cy="5715000"/>
          </a:xfrm>
          <a:prstGeom prst="rect">
            <a:avLst/>
          </a:prstGeom>
          <a:noFill/>
          <a:extLst>
            <a:ext uri="{909E8E84-426E-40DD-AFC4-6F175D3DCCD1}">
              <a14:hiddenFill xmlns:a14="http://schemas.microsoft.com/office/drawing/2010/main">
                <a:solidFill>
                  <a:srgbClr val="FFFFFF"/>
                </a:solidFill>
              </a14:hiddenFill>
            </a:ext>
          </a:extLst>
        </p:spPr>
      </p:pic>
      <p:sp>
        <p:nvSpPr>
          <p:cNvPr id="4" name="Tlačítko akce: Začátek 3">
            <a:hlinkClick r:id="rId4" action="ppaction://hlinksldjump" highlightClick="1"/>
          </p:cNvPr>
          <p:cNvSpPr/>
          <p:nvPr/>
        </p:nvSpPr>
        <p:spPr>
          <a:xfrm>
            <a:off x="7308304" y="6060049"/>
            <a:ext cx="1512168" cy="642555"/>
          </a:xfrm>
          <a:prstGeom prst="actionButtonBeginning">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Svislý svitek 4"/>
          <p:cNvSpPr/>
          <p:nvPr/>
        </p:nvSpPr>
        <p:spPr>
          <a:xfrm>
            <a:off x="7480337" y="116632"/>
            <a:ext cx="1656184" cy="1656184"/>
          </a:xfrm>
          <a:prstGeom prst="verticalScroll">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cs-CZ" sz="2400" i="1" smtClean="0">
                <a:solidFill>
                  <a:schemeClr val="tx1"/>
                </a:solidFill>
              </a:rPr>
              <a:t>Popis obrázku</a:t>
            </a:r>
            <a:endParaRPr lang="cs-CZ" sz="2400" i="1">
              <a:solidFill>
                <a:schemeClr val="tx1"/>
              </a:solidFill>
            </a:endParaRPr>
          </a:p>
        </p:txBody>
      </p:sp>
      <p:sp>
        <p:nvSpPr>
          <p:cNvPr id="6" name="TextovéPole 5"/>
          <p:cNvSpPr txBox="1"/>
          <p:nvPr/>
        </p:nvSpPr>
        <p:spPr>
          <a:xfrm>
            <a:off x="323528" y="5921549"/>
            <a:ext cx="1008112" cy="276999"/>
          </a:xfrm>
          <a:prstGeom prst="rect">
            <a:avLst/>
          </a:prstGeom>
          <a:noFill/>
        </p:spPr>
        <p:txBody>
          <a:bodyPr wrap="square" rtlCol="0">
            <a:spAutoFit/>
          </a:bodyPr>
          <a:lstStyle/>
          <a:p>
            <a:r>
              <a:rPr lang="cs-CZ" sz="1200" smtClean="0"/>
              <a:t>obr.č.24</a:t>
            </a:r>
            <a:endParaRPr lang="cs-CZ" sz="1200"/>
          </a:p>
        </p:txBody>
      </p:sp>
      <p:sp>
        <p:nvSpPr>
          <p:cNvPr id="2" name="TextovéPole 1"/>
          <p:cNvSpPr txBox="1"/>
          <p:nvPr/>
        </p:nvSpPr>
        <p:spPr>
          <a:xfrm>
            <a:off x="4564013" y="1779687"/>
            <a:ext cx="3744416" cy="4031873"/>
          </a:xfrm>
          <a:prstGeom prst="rect">
            <a:avLst/>
          </a:prstGeom>
          <a:noFill/>
          <a:ln>
            <a:solidFill>
              <a:schemeClr val="tx1"/>
            </a:solidFill>
          </a:ln>
        </p:spPr>
        <p:txBody>
          <a:bodyPr wrap="square" rtlCol="0">
            <a:spAutoFit/>
          </a:bodyPr>
          <a:lstStyle/>
          <a:p>
            <a:r>
              <a:rPr lang="cs-CZ" sz="4000" b="1" dirty="0"/>
              <a:t>Via Appia</a:t>
            </a:r>
            <a:r>
              <a:rPr lang="cs-CZ" sz="4000" dirty="0"/>
              <a:t> </a:t>
            </a:r>
            <a:r>
              <a:rPr lang="cs-CZ" dirty="0"/>
              <a:t>byla nejdůležitější silnicí římské říše. Její stavbu začal cenzor Appius Claudius Caecus v roce 312 př. n. l. Po něm také nese jméno. Začínala za městskými hradbami Říma u městské brány Porta San Sebastiano a vedla v délce 195 km do města Capua v Kampánii, kde se napojovala na Via Latina. Sloužila jako zásobovací tepna pro armádu v boji proti Samnitům. Později byla protažena až do přístavu Brundisium (dnešní Brindisi). </a:t>
            </a:r>
          </a:p>
        </p:txBody>
      </p:sp>
    </p:spTree>
    <p:extLst>
      <p:ext uri="{BB962C8B-B14F-4D97-AF65-F5344CB8AC3E}">
        <p14:creationId xmlns:p14="http://schemas.microsoft.com/office/powerpoint/2010/main" val="151119905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5"/>
                  </p:tgtEl>
                </p:cond>
              </p:nextCondLst>
            </p:seq>
          </p:childTnLst>
        </p:cTn>
      </p:par>
    </p:tnLst>
    <p:bldLst>
      <p:bldP spid="2"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descr="File:PA050149.JP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1578" y="3113215"/>
            <a:ext cx="4264513" cy="3198385"/>
          </a:xfrm>
          <a:prstGeom prst="rect">
            <a:avLst/>
          </a:prstGeom>
          <a:noFill/>
          <a:extLst>
            <a:ext uri="{909E8E84-426E-40DD-AFC4-6F175D3DCCD1}">
              <a14:hiddenFill xmlns:a14="http://schemas.microsoft.com/office/drawing/2010/main">
                <a:solidFill>
                  <a:srgbClr val="FFFFFF"/>
                </a:solidFill>
              </a14:hiddenFill>
            </a:ext>
          </a:extLst>
        </p:spPr>
      </p:pic>
      <p:pic>
        <p:nvPicPr>
          <p:cNvPr id="21508" name="Picture 4" descr="File:Park of Versailles 01.jpg">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51578" y="178031"/>
            <a:ext cx="4883696" cy="2765394"/>
          </a:xfrm>
          <a:prstGeom prst="rect">
            <a:avLst/>
          </a:prstGeom>
          <a:noFill/>
          <a:extLst>
            <a:ext uri="{909E8E84-426E-40DD-AFC4-6F175D3DCCD1}">
              <a14:hiddenFill xmlns:a14="http://schemas.microsoft.com/office/drawing/2010/main">
                <a:solidFill>
                  <a:srgbClr val="FFFFFF"/>
                </a:solidFill>
              </a14:hiddenFill>
            </a:ext>
          </a:extLst>
        </p:spPr>
      </p:pic>
      <p:sp>
        <p:nvSpPr>
          <p:cNvPr id="6" name="Tlačítko akce: Začátek 5">
            <a:hlinkClick r:id="rId6" action="ppaction://hlinksldjump" highlightClick="1"/>
          </p:cNvPr>
          <p:cNvSpPr/>
          <p:nvPr/>
        </p:nvSpPr>
        <p:spPr>
          <a:xfrm>
            <a:off x="7308304" y="6060049"/>
            <a:ext cx="1512168" cy="642555"/>
          </a:xfrm>
          <a:prstGeom prst="actionButtonBeginning">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Svislý svitek 6"/>
          <p:cNvSpPr/>
          <p:nvPr/>
        </p:nvSpPr>
        <p:spPr>
          <a:xfrm>
            <a:off x="7480337" y="116632"/>
            <a:ext cx="1656184" cy="1656184"/>
          </a:xfrm>
          <a:prstGeom prst="verticalScroll">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cs-CZ" sz="2400" i="1" smtClean="0">
                <a:solidFill>
                  <a:schemeClr val="tx1"/>
                </a:solidFill>
              </a:rPr>
              <a:t>Popis obrázku</a:t>
            </a:r>
            <a:endParaRPr lang="cs-CZ" sz="2400" i="1">
              <a:solidFill>
                <a:schemeClr val="tx1"/>
              </a:solidFill>
            </a:endParaRPr>
          </a:p>
        </p:txBody>
      </p:sp>
      <p:sp>
        <p:nvSpPr>
          <p:cNvPr id="8" name="TextovéPole 7"/>
          <p:cNvSpPr txBox="1"/>
          <p:nvPr/>
        </p:nvSpPr>
        <p:spPr>
          <a:xfrm>
            <a:off x="351578" y="6381326"/>
            <a:ext cx="1008112" cy="276999"/>
          </a:xfrm>
          <a:prstGeom prst="rect">
            <a:avLst/>
          </a:prstGeom>
          <a:noFill/>
        </p:spPr>
        <p:txBody>
          <a:bodyPr wrap="square" rtlCol="0">
            <a:spAutoFit/>
          </a:bodyPr>
          <a:lstStyle/>
          <a:p>
            <a:r>
              <a:rPr lang="cs-CZ" sz="1200" smtClean="0"/>
              <a:t>obr.č.26</a:t>
            </a:r>
            <a:endParaRPr lang="cs-CZ" sz="1200"/>
          </a:p>
        </p:txBody>
      </p:sp>
      <p:sp>
        <p:nvSpPr>
          <p:cNvPr id="9" name="TextovéPole 8"/>
          <p:cNvSpPr txBox="1"/>
          <p:nvPr/>
        </p:nvSpPr>
        <p:spPr>
          <a:xfrm>
            <a:off x="5295251" y="260648"/>
            <a:ext cx="1008112" cy="276999"/>
          </a:xfrm>
          <a:prstGeom prst="rect">
            <a:avLst/>
          </a:prstGeom>
          <a:noFill/>
        </p:spPr>
        <p:txBody>
          <a:bodyPr wrap="square" rtlCol="0">
            <a:spAutoFit/>
          </a:bodyPr>
          <a:lstStyle/>
          <a:p>
            <a:r>
              <a:rPr lang="cs-CZ" sz="1200" smtClean="0"/>
              <a:t>obr.č.25</a:t>
            </a:r>
            <a:endParaRPr lang="cs-CZ" sz="1200"/>
          </a:p>
        </p:txBody>
      </p:sp>
      <p:sp>
        <p:nvSpPr>
          <p:cNvPr id="2" name="TextovéPole 1"/>
          <p:cNvSpPr txBox="1"/>
          <p:nvPr/>
        </p:nvSpPr>
        <p:spPr>
          <a:xfrm>
            <a:off x="5334033" y="1916832"/>
            <a:ext cx="3486439" cy="3816429"/>
          </a:xfrm>
          <a:prstGeom prst="rect">
            <a:avLst/>
          </a:prstGeom>
          <a:noFill/>
          <a:ln>
            <a:solidFill>
              <a:schemeClr val="tx1"/>
            </a:solidFill>
          </a:ln>
        </p:spPr>
        <p:txBody>
          <a:bodyPr wrap="square" rtlCol="0">
            <a:spAutoFit/>
          </a:bodyPr>
          <a:lstStyle/>
          <a:p>
            <a:r>
              <a:rPr lang="cs-CZ" sz="4000" b="1" dirty="0"/>
              <a:t>Zámek ve Versailles</a:t>
            </a:r>
            <a:r>
              <a:rPr lang="cs-CZ" sz="4000" dirty="0"/>
              <a:t> </a:t>
            </a:r>
            <a:r>
              <a:rPr lang="cs-CZ" dirty="0" smtClean="0"/>
              <a:t>je </a:t>
            </a:r>
            <a:r>
              <a:rPr lang="cs-CZ" dirty="0"/>
              <a:t>zámek ve městě Versailles u Paříže, který vznikl v době vrcholu královské moci ve Francii, a symbol absolutistické monarchie.</a:t>
            </a:r>
          </a:p>
          <a:p>
            <a:r>
              <a:rPr lang="cs-CZ" dirty="0"/>
              <a:t>S přestávkou za vlády regenta Filipa Orleánskeho byl zámek od roku 1682 až do Francouzské revoluce (1789) sídlem královského dvora a vlády Francie</a:t>
            </a:r>
            <a:r>
              <a:rPr lang="cs-CZ" dirty="0" smtClean="0"/>
              <a:t>.</a:t>
            </a:r>
            <a:endParaRPr lang="cs-CZ" dirty="0"/>
          </a:p>
        </p:txBody>
      </p:sp>
    </p:spTree>
    <p:extLst>
      <p:ext uri="{BB962C8B-B14F-4D97-AF65-F5344CB8AC3E}">
        <p14:creationId xmlns:p14="http://schemas.microsoft.com/office/powerpoint/2010/main" val="413452169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7"/>
                  </p:tgtEl>
                </p:cond>
              </p:nextCondLst>
            </p:seq>
          </p:childTnLst>
        </p:cTn>
      </p:par>
    </p:tnLst>
    <p:bldLst>
      <p:bldP spid="2"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descr="File:Louvre Museum Wikimedia Commons.jp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2360" y="186903"/>
            <a:ext cx="7287977" cy="3171826"/>
          </a:xfrm>
          <a:prstGeom prst="rect">
            <a:avLst/>
          </a:prstGeom>
          <a:noFill/>
          <a:extLst>
            <a:ext uri="{909E8E84-426E-40DD-AFC4-6F175D3DCCD1}">
              <a14:hiddenFill xmlns:a14="http://schemas.microsoft.com/office/drawing/2010/main">
                <a:solidFill>
                  <a:srgbClr val="FFFFFF"/>
                </a:solidFill>
              </a14:hiddenFill>
            </a:ext>
          </a:extLst>
        </p:spPr>
      </p:pic>
      <p:sp>
        <p:nvSpPr>
          <p:cNvPr id="4" name="Tlačítko akce: Začátek 3">
            <a:hlinkClick r:id="rId4" action="ppaction://hlinksldjump" highlightClick="1"/>
          </p:cNvPr>
          <p:cNvSpPr/>
          <p:nvPr/>
        </p:nvSpPr>
        <p:spPr>
          <a:xfrm>
            <a:off x="7308304" y="6060049"/>
            <a:ext cx="1512168" cy="642555"/>
          </a:xfrm>
          <a:prstGeom prst="actionButtonBeginning">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Svislý svitek 4"/>
          <p:cNvSpPr/>
          <p:nvPr/>
        </p:nvSpPr>
        <p:spPr>
          <a:xfrm>
            <a:off x="7480337" y="116632"/>
            <a:ext cx="1656184" cy="1656184"/>
          </a:xfrm>
          <a:prstGeom prst="verticalScroll">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cs-CZ" sz="2400" i="1" smtClean="0">
                <a:solidFill>
                  <a:schemeClr val="tx1"/>
                </a:solidFill>
              </a:rPr>
              <a:t>Popis obrázku</a:t>
            </a:r>
            <a:endParaRPr lang="cs-CZ" sz="2400" i="1">
              <a:solidFill>
                <a:schemeClr val="tx1"/>
              </a:solidFill>
            </a:endParaRPr>
          </a:p>
        </p:txBody>
      </p:sp>
      <p:sp>
        <p:nvSpPr>
          <p:cNvPr id="6" name="TextovéPole 5"/>
          <p:cNvSpPr txBox="1"/>
          <p:nvPr/>
        </p:nvSpPr>
        <p:spPr>
          <a:xfrm>
            <a:off x="192360" y="3501008"/>
            <a:ext cx="1008112" cy="276999"/>
          </a:xfrm>
          <a:prstGeom prst="rect">
            <a:avLst/>
          </a:prstGeom>
          <a:noFill/>
        </p:spPr>
        <p:txBody>
          <a:bodyPr wrap="square" rtlCol="0">
            <a:spAutoFit/>
          </a:bodyPr>
          <a:lstStyle/>
          <a:p>
            <a:r>
              <a:rPr lang="cs-CZ" sz="1200" smtClean="0"/>
              <a:t>obr.č.27</a:t>
            </a:r>
            <a:endParaRPr lang="cs-CZ" sz="1200"/>
          </a:p>
        </p:txBody>
      </p:sp>
      <p:sp>
        <p:nvSpPr>
          <p:cNvPr id="2" name="TextovéPole 1"/>
          <p:cNvSpPr txBox="1"/>
          <p:nvPr/>
        </p:nvSpPr>
        <p:spPr>
          <a:xfrm>
            <a:off x="395536" y="4005064"/>
            <a:ext cx="6696744" cy="1261884"/>
          </a:xfrm>
          <a:prstGeom prst="rect">
            <a:avLst/>
          </a:prstGeom>
          <a:noFill/>
          <a:ln>
            <a:solidFill>
              <a:schemeClr val="tx1"/>
            </a:solidFill>
          </a:ln>
        </p:spPr>
        <p:txBody>
          <a:bodyPr wrap="square" rtlCol="0">
            <a:spAutoFit/>
          </a:bodyPr>
          <a:lstStyle/>
          <a:p>
            <a:r>
              <a:rPr lang="cs-CZ" sz="4000" b="1" dirty="0"/>
              <a:t>Louvre</a:t>
            </a:r>
            <a:r>
              <a:rPr lang="cs-CZ" dirty="0"/>
              <a:t> je muzeum v Paříži, které patří k největším muzeím na světě. Sídlí v palácovém komplexu Palais du Louvre, bývalém sídle francouzských králů. </a:t>
            </a:r>
          </a:p>
        </p:txBody>
      </p:sp>
    </p:spTree>
    <p:extLst>
      <p:ext uri="{BB962C8B-B14F-4D97-AF65-F5344CB8AC3E}">
        <p14:creationId xmlns:p14="http://schemas.microsoft.com/office/powerpoint/2010/main" val="168167149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5"/>
                  </p:tgtEl>
                </p:cond>
              </p:nextCondLst>
            </p:seq>
          </p:childTnLst>
        </p:cTn>
      </p:par>
    </p:tnLst>
    <p:bldLst>
      <p:bldP spid="2"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File:Arc Triomphe.jp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20" y="213792"/>
            <a:ext cx="4512981" cy="4896544"/>
          </a:xfrm>
          <a:prstGeom prst="rect">
            <a:avLst/>
          </a:prstGeom>
          <a:noFill/>
          <a:extLst>
            <a:ext uri="{909E8E84-426E-40DD-AFC4-6F175D3DCCD1}">
              <a14:hiddenFill xmlns:a14="http://schemas.microsoft.com/office/drawing/2010/main">
                <a:solidFill>
                  <a:srgbClr val="FFFFFF"/>
                </a:solidFill>
              </a14:hiddenFill>
            </a:ext>
          </a:extLst>
        </p:spPr>
      </p:pic>
      <p:sp>
        <p:nvSpPr>
          <p:cNvPr id="4" name="Tlačítko akce: Začátek 3">
            <a:hlinkClick r:id="rId4" action="ppaction://hlinksldjump" highlightClick="1"/>
          </p:cNvPr>
          <p:cNvSpPr/>
          <p:nvPr/>
        </p:nvSpPr>
        <p:spPr>
          <a:xfrm>
            <a:off x="7308304" y="6060049"/>
            <a:ext cx="1512168" cy="642555"/>
          </a:xfrm>
          <a:prstGeom prst="actionButtonBeginning">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Svislý svitek 4"/>
          <p:cNvSpPr/>
          <p:nvPr/>
        </p:nvSpPr>
        <p:spPr>
          <a:xfrm>
            <a:off x="7480337" y="116632"/>
            <a:ext cx="1656184" cy="1656184"/>
          </a:xfrm>
          <a:prstGeom prst="verticalScroll">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cs-CZ" sz="2400" i="1" smtClean="0">
                <a:solidFill>
                  <a:schemeClr val="tx1"/>
                </a:solidFill>
              </a:rPr>
              <a:t>Popis obrázku</a:t>
            </a:r>
            <a:endParaRPr lang="cs-CZ" sz="2400" i="1">
              <a:solidFill>
                <a:schemeClr val="tx1"/>
              </a:solidFill>
            </a:endParaRPr>
          </a:p>
        </p:txBody>
      </p:sp>
      <p:sp>
        <p:nvSpPr>
          <p:cNvPr id="6" name="TextovéPole 5"/>
          <p:cNvSpPr txBox="1"/>
          <p:nvPr/>
        </p:nvSpPr>
        <p:spPr>
          <a:xfrm>
            <a:off x="251520" y="5229200"/>
            <a:ext cx="1008112" cy="276999"/>
          </a:xfrm>
          <a:prstGeom prst="rect">
            <a:avLst/>
          </a:prstGeom>
          <a:noFill/>
        </p:spPr>
        <p:txBody>
          <a:bodyPr wrap="square" rtlCol="0">
            <a:spAutoFit/>
          </a:bodyPr>
          <a:lstStyle/>
          <a:p>
            <a:r>
              <a:rPr lang="cs-CZ" sz="1200" smtClean="0"/>
              <a:t>obr.č.28</a:t>
            </a:r>
            <a:endParaRPr lang="cs-CZ" sz="1200"/>
          </a:p>
        </p:txBody>
      </p:sp>
      <p:sp>
        <p:nvSpPr>
          <p:cNvPr id="2" name="TextovéPole 1"/>
          <p:cNvSpPr txBox="1"/>
          <p:nvPr/>
        </p:nvSpPr>
        <p:spPr>
          <a:xfrm>
            <a:off x="5148064" y="1988840"/>
            <a:ext cx="3672408" cy="2923877"/>
          </a:xfrm>
          <a:prstGeom prst="rect">
            <a:avLst/>
          </a:prstGeom>
          <a:noFill/>
          <a:ln>
            <a:solidFill>
              <a:schemeClr val="tx1"/>
            </a:solidFill>
          </a:ln>
        </p:spPr>
        <p:txBody>
          <a:bodyPr wrap="square" rtlCol="0">
            <a:spAutoFit/>
          </a:bodyPr>
          <a:lstStyle/>
          <a:p>
            <a:r>
              <a:rPr lang="cs-CZ" sz="4000" b="1" dirty="0"/>
              <a:t>Vítězný oblouk </a:t>
            </a:r>
            <a:endParaRPr lang="cs-CZ" sz="4000" b="1" dirty="0" smtClean="0"/>
          </a:p>
          <a:p>
            <a:r>
              <a:rPr lang="cs-CZ" b="1" dirty="0" smtClean="0"/>
              <a:t>v </a:t>
            </a:r>
            <a:r>
              <a:rPr lang="cs-CZ" b="1" dirty="0"/>
              <a:t>Paříži</a:t>
            </a:r>
            <a:r>
              <a:rPr lang="cs-CZ" dirty="0"/>
              <a:t>, </a:t>
            </a:r>
            <a:r>
              <a:rPr lang="cs-CZ" dirty="0" smtClean="0"/>
              <a:t>dal </a:t>
            </a:r>
            <a:r>
              <a:rPr lang="cs-CZ" dirty="0"/>
              <a:t>postavit Napoleon Bonaparte na znak své moci a vítězství v bitvách. Vítězný oblouk byl vybudován v letech 1806-1836 a stojí uprostřed náměstí Place Charles-de-Gaulle </a:t>
            </a:r>
            <a:r>
              <a:rPr lang="cs-CZ" dirty="0" smtClean="0"/>
              <a:t>na </a:t>
            </a:r>
            <a:r>
              <a:rPr lang="cs-CZ" dirty="0"/>
              <a:t>západním konci slavného pařížského bulváru Avenue des </a:t>
            </a:r>
            <a:r>
              <a:rPr lang="cs-CZ" dirty="0" smtClean="0"/>
              <a:t>Champs-Élysées.</a:t>
            </a:r>
            <a:endParaRPr lang="cs-CZ" dirty="0"/>
          </a:p>
        </p:txBody>
      </p:sp>
    </p:spTree>
    <p:extLst>
      <p:ext uri="{BB962C8B-B14F-4D97-AF65-F5344CB8AC3E}">
        <p14:creationId xmlns:p14="http://schemas.microsoft.com/office/powerpoint/2010/main" val="146472736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5"/>
                  </p:tgtEl>
                </p:cond>
              </p:nextCondLst>
            </p:seq>
          </p:childTnLst>
        </p:cTn>
      </p:par>
    </p:tnLst>
    <p:bldLst>
      <p:bldP spid="2"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File:Venezia Marco.JP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20" y="188158"/>
            <a:ext cx="2800498" cy="3744416"/>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File:Benátky - Velký kanál.jpg">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461690" y="271400"/>
            <a:ext cx="4003776" cy="3002832"/>
          </a:xfrm>
          <a:prstGeom prst="rect">
            <a:avLst/>
          </a:prstGeom>
          <a:noFill/>
          <a:extLst>
            <a:ext uri="{909E8E84-426E-40DD-AFC4-6F175D3DCCD1}">
              <a14:hiddenFill xmlns:a14="http://schemas.microsoft.com/office/drawing/2010/main">
                <a:solidFill>
                  <a:srgbClr val="FFFFFF"/>
                </a:solidFill>
              </a14:hiddenFill>
            </a:ext>
          </a:extLst>
        </p:spPr>
      </p:pic>
      <p:sp>
        <p:nvSpPr>
          <p:cNvPr id="6" name="Tlačítko akce: Začátek 5">
            <a:hlinkClick r:id="rId6" action="ppaction://hlinksldjump" highlightClick="1"/>
          </p:cNvPr>
          <p:cNvSpPr/>
          <p:nvPr/>
        </p:nvSpPr>
        <p:spPr>
          <a:xfrm>
            <a:off x="7308304" y="6060049"/>
            <a:ext cx="1512168" cy="642555"/>
          </a:xfrm>
          <a:prstGeom prst="actionButtonBeginning">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Svislý svitek 6"/>
          <p:cNvSpPr/>
          <p:nvPr/>
        </p:nvSpPr>
        <p:spPr>
          <a:xfrm>
            <a:off x="7480337" y="116632"/>
            <a:ext cx="1656184" cy="1656184"/>
          </a:xfrm>
          <a:prstGeom prst="verticalScroll">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cs-CZ" sz="2400" i="1" smtClean="0">
                <a:solidFill>
                  <a:schemeClr val="tx1"/>
                </a:solidFill>
              </a:rPr>
              <a:t>Popis obrázku</a:t>
            </a:r>
            <a:endParaRPr lang="cs-CZ" sz="2400" i="1">
              <a:solidFill>
                <a:schemeClr val="tx1"/>
              </a:solidFill>
            </a:endParaRPr>
          </a:p>
        </p:txBody>
      </p:sp>
      <p:sp>
        <p:nvSpPr>
          <p:cNvPr id="8" name="TextovéPole 7"/>
          <p:cNvSpPr txBox="1"/>
          <p:nvPr/>
        </p:nvSpPr>
        <p:spPr>
          <a:xfrm>
            <a:off x="3487229" y="3393911"/>
            <a:ext cx="1008112" cy="276999"/>
          </a:xfrm>
          <a:prstGeom prst="rect">
            <a:avLst/>
          </a:prstGeom>
          <a:noFill/>
        </p:spPr>
        <p:txBody>
          <a:bodyPr wrap="square" rtlCol="0">
            <a:spAutoFit/>
          </a:bodyPr>
          <a:lstStyle/>
          <a:p>
            <a:r>
              <a:rPr lang="cs-CZ" sz="1200" smtClean="0"/>
              <a:t>obr.č.29</a:t>
            </a:r>
            <a:endParaRPr lang="cs-CZ" sz="1200"/>
          </a:p>
        </p:txBody>
      </p:sp>
      <p:sp>
        <p:nvSpPr>
          <p:cNvPr id="9" name="TextovéPole 8"/>
          <p:cNvSpPr txBox="1"/>
          <p:nvPr/>
        </p:nvSpPr>
        <p:spPr>
          <a:xfrm>
            <a:off x="251520" y="3995806"/>
            <a:ext cx="1008112" cy="276999"/>
          </a:xfrm>
          <a:prstGeom prst="rect">
            <a:avLst/>
          </a:prstGeom>
          <a:noFill/>
        </p:spPr>
        <p:txBody>
          <a:bodyPr wrap="square" rtlCol="0">
            <a:spAutoFit/>
          </a:bodyPr>
          <a:lstStyle/>
          <a:p>
            <a:r>
              <a:rPr lang="cs-CZ" sz="1200" smtClean="0"/>
              <a:t>obr.č.30</a:t>
            </a:r>
            <a:endParaRPr lang="cs-CZ" sz="1200"/>
          </a:p>
        </p:txBody>
      </p:sp>
      <p:sp>
        <p:nvSpPr>
          <p:cNvPr id="2" name="TextovéPole 1"/>
          <p:cNvSpPr txBox="1"/>
          <p:nvPr/>
        </p:nvSpPr>
        <p:spPr>
          <a:xfrm>
            <a:off x="251520" y="4509120"/>
            <a:ext cx="6912768" cy="1538883"/>
          </a:xfrm>
          <a:prstGeom prst="rect">
            <a:avLst/>
          </a:prstGeom>
          <a:noFill/>
          <a:ln>
            <a:solidFill>
              <a:schemeClr val="tx1"/>
            </a:solidFill>
          </a:ln>
        </p:spPr>
        <p:txBody>
          <a:bodyPr wrap="square" rtlCol="0">
            <a:spAutoFit/>
          </a:bodyPr>
          <a:lstStyle/>
          <a:p>
            <a:r>
              <a:rPr lang="cs-CZ" sz="4000" b="1" dirty="0"/>
              <a:t>Bazilika svatého Marka</a:t>
            </a:r>
            <a:r>
              <a:rPr lang="cs-CZ" sz="4000" dirty="0"/>
              <a:t> </a:t>
            </a:r>
            <a:r>
              <a:rPr lang="cs-CZ" dirty="0" smtClean="0"/>
              <a:t>je </a:t>
            </a:r>
            <a:r>
              <a:rPr lang="cs-CZ" dirty="0"/>
              <a:t>hlavní kostel a jedna z nejvýznamnějších památek města Benátky v Itálii. Dnes je to asi nejlépe zachovaný příklad byzantské architektury. Stojí na Piazza di San Marco, vedle Dóžecího paláce.</a:t>
            </a:r>
          </a:p>
        </p:txBody>
      </p:sp>
    </p:spTree>
    <p:extLst>
      <p:ext uri="{BB962C8B-B14F-4D97-AF65-F5344CB8AC3E}">
        <p14:creationId xmlns:p14="http://schemas.microsoft.com/office/powerpoint/2010/main" val="262889719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7"/>
                  </p:tgtEl>
                </p:cond>
              </p:nextCondLst>
            </p:seq>
          </p:childTnLst>
        </p:cTn>
      </p:par>
    </p:tnLst>
    <p:bldLst>
      <p:bldP spid="2"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File:Prague charles bridge night.jp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20" y="332656"/>
            <a:ext cx="3396036" cy="3600400"/>
          </a:xfrm>
          <a:prstGeom prst="rect">
            <a:avLst/>
          </a:prstGeom>
          <a:noFill/>
          <a:extLst>
            <a:ext uri="{909E8E84-426E-40DD-AFC4-6F175D3DCCD1}">
              <a14:hiddenFill xmlns:a14="http://schemas.microsoft.com/office/drawing/2010/main">
                <a:solidFill>
                  <a:srgbClr val="FFFFFF"/>
                </a:solidFill>
              </a14:hiddenFill>
            </a:ext>
          </a:extLst>
        </p:spPr>
      </p:pic>
      <p:sp>
        <p:nvSpPr>
          <p:cNvPr id="4" name="Tlačítko akce: Začátek 3">
            <a:hlinkClick r:id="rId4" action="ppaction://hlinksldjump" highlightClick="1"/>
          </p:cNvPr>
          <p:cNvSpPr/>
          <p:nvPr/>
        </p:nvSpPr>
        <p:spPr>
          <a:xfrm>
            <a:off x="7308304" y="6060049"/>
            <a:ext cx="1512168" cy="642555"/>
          </a:xfrm>
          <a:prstGeom prst="actionButtonBeginning">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Svislý svitek 4"/>
          <p:cNvSpPr/>
          <p:nvPr/>
        </p:nvSpPr>
        <p:spPr>
          <a:xfrm>
            <a:off x="7480337" y="116632"/>
            <a:ext cx="1656184" cy="1656184"/>
          </a:xfrm>
          <a:prstGeom prst="verticalScroll">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cs-CZ" sz="2400" i="1" smtClean="0">
                <a:solidFill>
                  <a:schemeClr val="tx1"/>
                </a:solidFill>
              </a:rPr>
              <a:t>Popis obrázku</a:t>
            </a:r>
            <a:endParaRPr lang="cs-CZ" sz="2400" i="1">
              <a:solidFill>
                <a:schemeClr val="tx1"/>
              </a:solidFill>
            </a:endParaRPr>
          </a:p>
        </p:txBody>
      </p:sp>
      <p:sp>
        <p:nvSpPr>
          <p:cNvPr id="6" name="TextovéPole 5"/>
          <p:cNvSpPr txBox="1"/>
          <p:nvPr/>
        </p:nvSpPr>
        <p:spPr>
          <a:xfrm>
            <a:off x="254422" y="4040197"/>
            <a:ext cx="1008112" cy="276999"/>
          </a:xfrm>
          <a:prstGeom prst="rect">
            <a:avLst/>
          </a:prstGeom>
          <a:noFill/>
        </p:spPr>
        <p:txBody>
          <a:bodyPr wrap="square" rtlCol="0">
            <a:spAutoFit/>
          </a:bodyPr>
          <a:lstStyle/>
          <a:p>
            <a:r>
              <a:rPr lang="cs-CZ" sz="1200" smtClean="0"/>
              <a:t>obr.č.31</a:t>
            </a:r>
            <a:endParaRPr lang="cs-CZ" sz="1200"/>
          </a:p>
        </p:txBody>
      </p:sp>
      <p:sp>
        <p:nvSpPr>
          <p:cNvPr id="2" name="TextovéPole 1"/>
          <p:cNvSpPr txBox="1"/>
          <p:nvPr/>
        </p:nvSpPr>
        <p:spPr>
          <a:xfrm>
            <a:off x="3647556" y="1747261"/>
            <a:ext cx="5244924" cy="4247317"/>
          </a:xfrm>
          <a:prstGeom prst="rect">
            <a:avLst/>
          </a:prstGeom>
          <a:noFill/>
          <a:ln>
            <a:solidFill>
              <a:schemeClr val="tx1"/>
            </a:solidFill>
          </a:ln>
        </p:spPr>
        <p:txBody>
          <a:bodyPr wrap="square" rtlCol="0">
            <a:spAutoFit/>
          </a:bodyPr>
          <a:lstStyle/>
          <a:p>
            <a:r>
              <a:rPr lang="cs-CZ" sz="3600" b="1" dirty="0"/>
              <a:t>Karlův most</a:t>
            </a:r>
            <a:r>
              <a:rPr lang="cs-CZ" sz="3600" dirty="0"/>
              <a:t> </a:t>
            </a:r>
            <a:r>
              <a:rPr lang="cs-CZ" dirty="0"/>
              <a:t>je nejstarší stojící most přes řeku Vltavu v Praze a druhý nejstarší dochovaný most v České republice. </a:t>
            </a:r>
            <a:r>
              <a:rPr lang="cs-CZ" dirty="0" smtClean="0"/>
              <a:t>Karlův </a:t>
            </a:r>
            <a:r>
              <a:rPr lang="cs-CZ" dirty="0"/>
              <a:t>most nahradil předchozí </a:t>
            </a:r>
            <a:r>
              <a:rPr lang="cs-CZ" b="1" dirty="0"/>
              <a:t>Juditin most</a:t>
            </a:r>
            <a:r>
              <a:rPr lang="cs-CZ" dirty="0"/>
              <a:t>, stržený roku 1342 při jarním tání ledů. Stavba nového mostu začala v roce 1357 pod záštitou krále Karla IV. a byla dokončena v roce 1402. Praha se stala i díky kamennému mostu významnou zastávkou na evropských obchodních stezkách.</a:t>
            </a:r>
          </a:p>
          <a:p>
            <a:r>
              <a:rPr lang="cs-CZ" dirty="0"/>
              <a:t>Most byl postupně ozdoben jednatřiceti sochami a sousošími. Původně se mu říkalo jen „kamenný“ nebo „pražský“ most. Název „Karlův most“ se vžil až kolem roku 1870 na základě dřívějšího podnětu Karla Havlíčka Borovského.</a:t>
            </a:r>
          </a:p>
          <a:p>
            <a:r>
              <a:rPr lang="cs-CZ" dirty="0"/>
              <a:t>Po mostě vede historická královská cesta.</a:t>
            </a:r>
          </a:p>
        </p:txBody>
      </p:sp>
    </p:spTree>
    <p:extLst>
      <p:ext uri="{BB962C8B-B14F-4D97-AF65-F5344CB8AC3E}">
        <p14:creationId xmlns:p14="http://schemas.microsoft.com/office/powerpoint/2010/main" val="161467688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5"/>
                  </p:tgtEl>
                </p:cond>
              </p:nextCondLst>
            </p:seq>
          </p:childTnLst>
        </p:cTn>
      </p:par>
    </p:tnLst>
    <p:bldLst>
      <p:bldP spid="2"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99717" y="462003"/>
            <a:ext cx="8928992" cy="6217087"/>
          </a:xfrm>
          <a:prstGeom prst="rect">
            <a:avLst/>
          </a:prstGeom>
        </p:spPr>
        <p:txBody>
          <a:bodyPr wrap="square">
            <a:spAutoFit/>
          </a:bodyPr>
          <a:lstStyle/>
          <a:p>
            <a:pPr marL="285750" indent="-285750">
              <a:buFont typeface="Wingdings" pitchFamily="2" charset="2"/>
              <a:buChar char="Ø"/>
            </a:pPr>
            <a:r>
              <a:rPr lang="cs-CZ" sz="1200" smtClean="0"/>
              <a:t>obr.č.1</a:t>
            </a:r>
            <a:r>
              <a:rPr lang="cs-CZ" sz="1400" smtClean="0"/>
              <a:t>- </a:t>
            </a:r>
            <a:r>
              <a:rPr lang="cs-CZ" sz="1200">
                <a:solidFill>
                  <a:prstClr val="black"/>
                </a:solidFill>
                <a:cs typeface="Arial" pitchFamily="34" charset="0"/>
              </a:rPr>
              <a:t>[cit. </a:t>
            </a:r>
            <a:r>
              <a:rPr lang="cs-CZ" sz="1200" smtClean="0">
                <a:solidFill>
                  <a:prstClr val="black"/>
                </a:solidFill>
                <a:cs typeface="Arial" pitchFamily="34" charset="0"/>
              </a:rPr>
              <a:t>2012-03-18] </a:t>
            </a:r>
            <a:r>
              <a:rPr lang="cs-CZ" sz="1200">
                <a:solidFill>
                  <a:prstClr val="black"/>
                </a:solidFill>
                <a:cs typeface="Arial" pitchFamily="34" charset="0"/>
              </a:rPr>
              <a:t>Dostupný pod licencí </a:t>
            </a:r>
            <a:r>
              <a:rPr lang="cs-CZ" sz="1200" smtClean="0">
                <a:solidFill>
                  <a:prstClr val="black"/>
                </a:solidFill>
                <a:cs typeface="Arial" pitchFamily="34" charset="0"/>
              </a:rPr>
              <a:t>public domain z </a:t>
            </a:r>
            <a:r>
              <a:rPr lang="cs-CZ" sz="1200">
                <a:solidFill>
                  <a:prstClr val="black"/>
                </a:solidFill>
                <a:cs typeface="Arial" pitchFamily="34" charset="0"/>
              </a:rPr>
              <a:t>WWW:</a:t>
            </a:r>
            <a:r>
              <a:rPr lang="cs-CZ" sz="1200">
                <a:solidFill>
                  <a:prstClr val="black"/>
                </a:solidFill>
              </a:rPr>
              <a:t> </a:t>
            </a:r>
            <a:r>
              <a:rPr lang="cs-CZ" sz="1200" smtClean="0"/>
              <a:t>http</a:t>
            </a:r>
            <a:r>
              <a:rPr lang="cs-CZ" sz="1200" dirty="0"/>
              <a:t>://</a:t>
            </a:r>
            <a:r>
              <a:rPr lang="cs-CZ" sz="1200" dirty="0" smtClean="0"/>
              <a:t>upload.wikimedia.org/wikipedia/commons/b/bc/Europe_flags.png</a:t>
            </a:r>
          </a:p>
          <a:p>
            <a:pPr marL="285750" indent="-285750">
              <a:buFont typeface="Wingdings" pitchFamily="2" charset="2"/>
              <a:buChar char="Ø"/>
            </a:pPr>
            <a:r>
              <a:rPr lang="cs-CZ" sz="1200" smtClean="0"/>
              <a:t>obrč.2 -</a:t>
            </a:r>
            <a:r>
              <a:rPr lang="cs-CZ" sz="1200">
                <a:solidFill>
                  <a:prstClr val="black"/>
                </a:solidFill>
                <a:cs typeface="Arial" pitchFamily="34" charset="0"/>
              </a:rPr>
              <a:t> [cit. 2012-03-18] Dostupný pod licencí </a:t>
            </a:r>
            <a:r>
              <a:rPr lang="cs-CZ" sz="1200" smtClean="0">
                <a:solidFill>
                  <a:prstClr val="black"/>
                </a:solidFill>
                <a:cs typeface="Arial" pitchFamily="34" charset="0"/>
              </a:rPr>
              <a:t>Creative Commons z </a:t>
            </a:r>
            <a:r>
              <a:rPr lang="cs-CZ" sz="1200">
                <a:solidFill>
                  <a:prstClr val="black"/>
                </a:solidFill>
                <a:cs typeface="Arial" pitchFamily="34" charset="0"/>
              </a:rPr>
              <a:t>WWW:</a:t>
            </a:r>
            <a:r>
              <a:rPr lang="cs-CZ" sz="1200" smtClean="0"/>
              <a:t> </a:t>
            </a:r>
            <a:r>
              <a:rPr lang="cs-CZ" sz="1200" dirty="0"/>
              <a:t>http://</a:t>
            </a:r>
            <a:r>
              <a:rPr lang="cs-CZ" sz="1200" dirty="0" smtClean="0"/>
              <a:t>commons.wikimedia.org/wiki/File:Tour_Eiffel_Wikimedia_Commons.jpg?uselang=cs</a:t>
            </a:r>
          </a:p>
          <a:p>
            <a:pPr marL="285750" indent="-285750">
              <a:buFont typeface="Wingdings" pitchFamily="2" charset="2"/>
              <a:buChar char="Ø"/>
            </a:pPr>
            <a:r>
              <a:rPr lang="cs-CZ" sz="1200" smtClean="0"/>
              <a:t>obr.č.3- </a:t>
            </a:r>
            <a:r>
              <a:rPr lang="cs-CZ" sz="1200">
                <a:solidFill>
                  <a:prstClr val="black"/>
                </a:solidFill>
                <a:cs typeface="Arial" pitchFamily="34" charset="0"/>
              </a:rPr>
              <a:t>[cit. 2012-03-18] Dostupný pod licencí Creative Commons z WWW:</a:t>
            </a:r>
            <a:r>
              <a:rPr lang="cs-CZ" sz="1200">
                <a:solidFill>
                  <a:prstClr val="black"/>
                </a:solidFill>
              </a:rPr>
              <a:t> </a:t>
            </a:r>
            <a:r>
              <a:rPr lang="cs-CZ" sz="1200" smtClean="0"/>
              <a:t>http</a:t>
            </a:r>
            <a:r>
              <a:rPr lang="cs-CZ" sz="1200" dirty="0"/>
              <a:t>://</a:t>
            </a:r>
            <a:r>
              <a:rPr lang="cs-CZ" sz="1200" dirty="0" smtClean="0"/>
              <a:t>commons.wikimedia.org/wiki/File:Koloseum_Roma_fc01.jpg</a:t>
            </a:r>
          </a:p>
          <a:p>
            <a:pPr marL="285750" indent="-285750">
              <a:buFont typeface="Wingdings" pitchFamily="2" charset="2"/>
              <a:buChar char="Ø"/>
            </a:pPr>
            <a:r>
              <a:rPr lang="cs-CZ" sz="1200" smtClean="0"/>
              <a:t>obr.č.4- </a:t>
            </a:r>
            <a:r>
              <a:rPr lang="cs-CZ" sz="1200">
                <a:solidFill>
                  <a:prstClr val="black"/>
                </a:solidFill>
                <a:cs typeface="Arial" pitchFamily="34" charset="0"/>
              </a:rPr>
              <a:t>[cit. 2012-03-18] Dostupný pod licencí Creative Commons z WWW:</a:t>
            </a:r>
            <a:r>
              <a:rPr lang="cs-CZ" sz="1200">
                <a:solidFill>
                  <a:prstClr val="black"/>
                </a:solidFill>
              </a:rPr>
              <a:t> </a:t>
            </a:r>
            <a:r>
              <a:rPr lang="cs-CZ" sz="1200" smtClean="0"/>
              <a:t>http</a:t>
            </a:r>
            <a:r>
              <a:rPr lang="cs-CZ" sz="1200" dirty="0"/>
              <a:t>://</a:t>
            </a:r>
            <a:r>
              <a:rPr lang="cs-CZ" sz="1200" dirty="0" smtClean="0"/>
              <a:t>upload.wikimedia.org/wikipedia/commons/a/a6/Stonehenge_Wide_Angle.jpg</a:t>
            </a:r>
          </a:p>
          <a:p>
            <a:pPr marL="285750" indent="-285750">
              <a:buFont typeface="Wingdings" pitchFamily="2" charset="2"/>
              <a:buChar char="Ø"/>
            </a:pPr>
            <a:r>
              <a:rPr lang="cs-CZ" sz="1200"/>
              <a:t>obrč.5- </a:t>
            </a:r>
            <a:r>
              <a:rPr lang="cs-CZ" sz="1200">
                <a:solidFill>
                  <a:prstClr val="black"/>
                </a:solidFill>
                <a:cs typeface="Arial" pitchFamily="34" charset="0"/>
              </a:rPr>
              <a:t>[cit. 2012-03-18] Dostupný pod licencí Creative Commons z WWW:</a:t>
            </a:r>
            <a:r>
              <a:rPr lang="cs-CZ" sz="1200">
                <a:solidFill>
                  <a:prstClr val="black"/>
                </a:solidFill>
              </a:rPr>
              <a:t> </a:t>
            </a:r>
            <a:r>
              <a:rPr lang="cs-CZ" sz="1200" smtClean="0"/>
              <a:t>http</a:t>
            </a:r>
            <a:r>
              <a:rPr lang="cs-CZ" sz="1200" dirty="0"/>
              <a:t>://</a:t>
            </a:r>
            <a:r>
              <a:rPr lang="cs-CZ" sz="1200" dirty="0" smtClean="0"/>
              <a:t>commons.wikimedia.org/wiki/File:Leaning_tower_of_pisa_2.jpg</a:t>
            </a:r>
          </a:p>
          <a:p>
            <a:pPr marL="285750" indent="-285750">
              <a:buFont typeface="Wingdings" pitchFamily="2" charset="2"/>
              <a:buChar char="Ø"/>
            </a:pPr>
            <a:r>
              <a:rPr lang="cs-CZ" sz="1200" smtClean="0"/>
              <a:t>obr.č.6-</a:t>
            </a:r>
            <a:r>
              <a:rPr lang="cs-CZ" sz="1200">
                <a:solidFill>
                  <a:prstClr val="black"/>
                </a:solidFill>
                <a:cs typeface="Arial" pitchFamily="34" charset="0"/>
              </a:rPr>
              <a:t> [cit. 2012-03-18] Dostupný pod licencí Creative Commons z WWW:</a:t>
            </a:r>
            <a:r>
              <a:rPr lang="cs-CZ" sz="1200" smtClean="0"/>
              <a:t> </a:t>
            </a:r>
            <a:r>
              <a:rPr lang="cs-CZ" sz="1200" dirty="0"/>
              <a:t>http://</a:t>
            </a:r>
            <a:r>
              <a:rPr lang="cs-CZ" sz="1200" dirty="0" smtClean="0"/>
              <a:t>upload.wikimedia.org/wikipedia/commons/e/ec/St_Basils_Cathedral-500px.jpg</a:t>
            </a:r>
          </a:p>
          <a:p>
            <a:pPr marL="285750" indent="-285750">
              <a:buFont typeface="Wingdings" pitchFamily="2" charset="2"/>
              <a:buChar char="Ø"/>
            </a:pPr>
            <a:r>
              <a:rPr lang="cs-CZ" sz="1200" smtClean="0"/>
              <a:t>obr.č.7- </a:t>
            </a:r>
            <a:r>
              <a:rPr lang="cs-CZ" sz="1200">
                <a:solidFill>
                  <a:prstClr val="black"/>
                </a:solidFill>
                <a:cs typeface="Arial" pitchFamily="34" charset="0"/>
              </a:rPr>
              <a:t>[cit. 2012-03-18] Dostupný pod licencí Creative Commons z WWW:</a:t>
            </a:r>
            <a:r>
              <a:rPr lang="cs-CZ" sz="1200">
                <a:solidFill>
                  <a:prstClr val="black"/>
                </a:solidFill>
              </a:rPr>
              <a:t> </a:t>
            </a:r>
            <a:r>
              <a:rPr lang="cs-CZ" sz="1200" smtClean="0"/>
              <a:t>http</a:t>
            </a:r>
            <a:r>
              <a:rPr lang="cs-CZ" sz="1200" dirty="0"/>
              <a:t>://commons.wikimedia.org/wiki/File:Clock.tower.from.westminster.br.arp.750pix_(squared).</a:t>
            </a:r>
            <a:r>
              <a:rPr lang="cs-CZ" sz="1200" dirty="0" smtClean="0"/>
              <a:t>jpg</a:t>
            </a:r>
          </a:p>
          <a:p>
            <a:pPr marL="285750" indent="-285750">
              <a:buFont typeface="Wingdings" pitchFamily="2" charset="2"/>
              <a:buChar char="Ø"/>
            </a:pPr>
            <a:r>
              <a:rPr lang="cs-CZ" sz="1200" smtClean="0"/>
              <a:t>obrč.8- </a:t>
            </a:r>
            <a:r>
              <a:rPr lang="cs-CZ" sz="1200">
                <a:solidFill>
                  <a:prstClr val="black"/>
                </a:solidFill>
                <a:cs typeface="Arial" pitchFamily="34" charset="0"/>
              </a:rPr>
              <a:t>[cit. 2012-03-18] Dostupný pod licencí Creative Commons z WWW:</a:t>
            </a:r>
            <a:r>
              <a:rPr lang="cs-CZ" sz="1200">
                <a:solidFill>
                  <a:prstClr val="black"/>
                </a:solidFill>
              </a:rPr>
              <a:t> </a:t>
            </a:r>
            <a:r>
              <a:rPr lang="cs-CZ" sz="1200" smtClean="0"/>
              <a:t>http</a:t>
            </a:r>
            <a:r>
              <a:rPr lang="cs-CZ" sz="1200" dirty="0"/>
              <a:t>://</a:t>
            </a:r>
            <a:r>
              <a:rPr lang="cs-CZ" sz="1200" dirty="0" smtClean="0"/>
              <a:t>commons.wikimedia.org/wiki/File:Sagradafamilia-overview.jpg</a:t>
            </a:r>
          </a:p>
          <a:p>
            <a:pPr marL="285750" indent="-285750">
              <a:buFont typeface="Wingdings" pitchFamily="2" charset="2"/>
              <a:buChar char="Ø"/>
            </a:pPr>
            <a:r>
              <a:rPr lang="cs-CZ" sz="1200" smtClean="0"/>
              <a:t>obr.č.9-</a:t>
            </a:r>
            <a:r>
              <a:rPr lang="cs-CZ" sz="1200">
                <a:solidFill>
                  <a:prstClr val="black"/>
                </a:solidFill>
                <a:cs typeface="Arial" pitchFamily="34" charset="0"/>
              </a:rPr>
              <a:t> [cit. 2012-03-18] Dostupný pod licencí Creative Commons z WWW:</a:t>
            </a:r>
            <a:r>
              <a:rPr lang="cs-CZ" sz="1200">
                <a:solidFill>
                  <a:prstClr val="black"/>
                </a:solidFill>
              </a:rPr>
              <a:t> </a:t>
            </a:r>
            <a:r>
              <a:rPr lang="cs-CZ" sz="1200" smtClean="0"/>
              <a:t>http</a:t>
            </a:r>
            <a:r>
              <a:rPr lang="cs-CZ" sz="1200" dirty="0"/>
              <a:t>://</a:t>
            </a:r>
            <a:r>
              <a:rPr lang="cs-CZ" sz="1200" dirty="0" smtClean="0"/>
              <a:t>commons.wikimedia.org/wiki/File:2006_01_21_Ath%C3%A8nes_Parth%C3%A9non.JPG</a:t>
            </a:r>
          </a:p>
          <a:p>
            <a:pPr marL="285750" indent="-285750">
              <a:buFont typeface="Wingdings" pitchFamily="2" charset="2"/>
              <a:buChar char="Ø"/>
            </a:pPr>
            <a:r>
              <a:rPr lang="cs-CZ" sz="1200" smtClean="0"/>
              <a:t>obr.č.10-</a:t>
            </a:r>
            <a:r>
              <a:rPr lang="cs-CZ" sz="1200">
                <a:solidFill>
                  <a:prstClr val="black"/>
                </a:solidFill>
                <a:cs typeface="Arial" pitchFamily="34" charset="0"/>
              </a:rPr>
              <a:t> [cit. 2012-03-18] Dostupný pod licencí Creative Commons z WWW:</a:t>
            </a:r>
            <a:r>
              <a:rPr lang="cs-CZ" sz="1200">
                <a:solidFill>
                  <a:prstClr val="black"/>
                </a:solidFill>
              </a:rPr>
              <a:t> </a:t>
            </a:r>
            <a:r>
              <a:rPr lang="cs-CZ" sz="1200" smtClean="0"/>
              <a:t>http</a:t>
            </a:r>
            <a:r>
              <a:rPr lang="cs-CZ" sz="1200" dirty="0"/>
              <a:t>://</a:t>
            </a:r>
            <a:r>
              <a:rPr lang="cs-CZ" sz="1200" dirty="0" smtClean="0"/>
              <a:t>commons.wikimedia.org/wiki/File:Hadrians_Wall_from_Housesteads1.jpg</a:t>
            </a:r>
          </a:p>
          <a:p>
            <a:pPr marL="285750" indent="-285750">
              <a:buFont typeface="Wingdings" pitchFamily="2" charset="2"/>
              <a:buChar char="Ø"/>
            </a:pPr>
            <a:r>
              <a:rPr lang="cs-CZ" sz="1200" smtClean="0"/>
              <a:t>obr.č.11- </a:t>
            </a:r>
            <a:r>
              <a:rPr lang="cs-CZ" sz="1200">
                <a:solidFill>
                  <a:prstClr val="black"/>
                </a:solidFill>
                <a:cs typeface="Arial" pitchFamily="34" charset="0"/>
              </a:rPr>
              <a:t>[cit. 2012-03-18] Dostupný pod licencí Creative Commons z WWW:</a:t>
            </a:r>
            <a:r>
              <a:rPr lang="cs-CZ" sz="1200">
                <a:solidFill>
                  <a:prstClr val="black"/>
                </a:solidFill>
              </a:rPr>
              <a:t> </a:t>
            </a:r>
            <a:r>
              <a:rPr lang="cs-CZ" sz="1200" smtClean="0"/>
              <a:t>http</a:t>
            </a:r>
            <a:r>
              <a:rPr lang="cs-CZ" sz="1200" dirty="0"/>
              <a:t>://commons.wikimedia.org/wiki/File:Plitvice01.jpg</a:t>
            </a:r>
          </a:p>
          <a:p>
            <a:pPr marL="285750" indent="-285750">
              <a:buFont typeface="Wingdings" pitchFamily="2" charset="2"/>
              <a:buChar char="Ø"/>
            </a:pPr>
            <a:r>
              <a:rPr lang="cs-CZ" sz="1200"/>
              <a:t>obr.č.12- </a:t>
            </a:r>
            <a:r>
              <a:rPr lang="cs-CZ" sz="1200">
                <a:solidFill>
                  <a:prstClr val="black"/>
                </a:solidFill>
                <a:cs typeface="Arial" pitchFamily="34" charset="0"/>
              </a:rPr>
              <a:t>[cit. 2012-03-18] Dostupný pod licencí Creative Commons z WWW:</a:t>
            </a:r>
            <a:r>
              <a:rPr lang="cs-CZ" sz="1200" smtClean="0"/>
              <a:t> </a:t>
            </a:r>
            <a:r>
              <a:rPr lang="cs-CZ" sz="1200" dirty="0"/>
              <a:t>http://commons.wikimedia.org/wiki/File:Plitvice06.jpg</a:t>
            </a:r>
          </a:p>
          <a:p>
            <a:pPr marL="285750" indent="-285750">
              <a:buFont typeface="Wingdings" pitchFamily="2" charset="2"/>
              <a:buChar char="Ø"/>
            </a:pPr>
            <a:r>
              <a:rPr lang="cs-CZ" sz="1200" smtClean="0"/>
              <a:t>obr.č.13-</a:t>
            </a:r>
            <a:r>
              <a:rPr lang="cs-CZ" sz="1200">
                <a:solidFill>
                  <a:prstClr val="black"/>
                </a:solidFill>
                <a:cs typeface="Arial" pitchFamily="34" charset="0"/>
              </a:rPr>
              <a:t> [cit. 2012-03-18] Dostupný pod licencí Creative Commons z WWW:</a:t>
            </a:r>
            <a:r>
              <a:rPr lang="cs-CZ" sz="1200" smtClean="0"/>
              <a:t> </a:t>
            </a:r>
            <a:r>
              <a:rPr lang="cs-CZ" sz="1200" dirty="0"/>
              <a:t>http://commons.wikimedia.org/wiki/File:Plitvice05.jpg</a:t>
            </a:r>
          </a:p>
          <a:p>
            <a:pPr marL="285750" indent="-285750">
              <a:buFont typeface="Wingdings" pitchFamily="2" charset="2"/>
              <a:buChar char="Ø"/>
            </a:pPr>
            <a:r>
              <a:rPr lang="cs-CZ" sz="1200"/>
              <a:t>obr.č.14- </a:t>
            </a:r>
            <a:r>
              <a:rPr lang="cs-CZ" sz="1200">
                <a:solidFill>
                  <a:prstClr val="black"/>
                </a:solidFill>
                <a:cs typeface="Arial" pitchFamily="34" charset="0"/>
              </a:rPr>
              <a:t>[cit. 2012-03-18] Dostupný pod licencí Creative Commons z WWW:</a:t>
            </a:r>
            <a:r>
              <a:rPr lang="cs-CZ" sz="1200">
                <a:solidFill>
                  <a:prstClr val="black"/>
                </a:solidFill>
              </a:rPr>
              <a:t> </a:t>
            </a:r>
            <a:r>
              <a:rPr lang="cs-CZ" sz="1200" smtClean="0"/>
              <a:t>http</a:t>
            </a:r>
            <a:r>
              <a:rPr lang="cs-CZ" sz="1200" dirty="0"/>
              <a:t>://</a:t>
            </a:r>
            <a:r>
              <a:rPr lang="cs-CZ" sz="1200" dirty="0" smtClean="0"/>
              <a:t>commons.wikimedia.org/wiki/File:Schloss_Kronborg.jpg</a:t>
            </a:r>
          </a:p>
          <a:p>
            <a:pPr marL="285750" indent="-285750">
              <a:buFont typeface="Wingdings" pitchFamily="2" charset="2"/>
              <a:buChar char="Ø"/>
            </a:pPr>
            <a:r>
              <a:rPr lang="cs-CZ" sz="1200" smtClean="0"/>
              <a:t>obr.č.15-</a:t>
            </a:r>
            <a:r>
              <a:rPr lang="cs-CZ" sz="1200">
                <a:solidFill>
                  <a:prstClr val="black"/>
                </a:solidFill>
                <a:cs typeface="Arial" pitchFamily="34" charset="0"/>
              </a:rPr>
              <a:t> [cit. 2012-03-18] Dostupný pod licencí Creative Commons z WWW:</a:t>
            </a:r>
            <a:r>
              <a:rPr lang="cs-CZ" sz="1200" smtClean="0"/>
              <a:t> </a:t>
            </a:r>
            <a:r>
              <a:rPr lang="cs-CZ" sz="1200" dirty="0"/>
              <a:t>http://commons.wikimedia.org/wiki/File:Bridge_in_London_-_Tower_Bridge</a:t>
            </a:r>
            <a:r>
              <a:rPr lang="cs-CZ" sz="1200" dirty="0" smtClean="0"/>
              <a:t>_-	_with_leaves_and_clouds.jpg</a:t>
            </a:r>
          </a:p>
          <a:p>
            <a:pPr marL="285750" indent="-285750">
              <a:buFont typeface="Wingdings" pitchFamily="2" charset="2"/>
              <a:buChar char="Ø"/>
            </a:pPr>
            <a:r>
              <a:rPr lang="cs-CZ" sz="1200" smtClean="0"/>
              <a:t>obr.č.16-</a:t>
            </a:r>
            <a:r>
              <a:rPr lang="cs-CZ" sz="1200">
                <a:solidFill>
                  <a:prstClr val="black"/>
                </a:solidFill>
                <a:cs typeface="Arial" pitchFamily="34" charset="0"/>
              </a:rPr>
              <a:t> [cit. 2012-03-18] Dostupný pod licencí Creative Commons z WWW:</a:t>
            </a:r>
            <a:r>
              <a:rPr lang="cs-CZ" sz="1200">
                <a:solidFill>
                  <a:prstClr val="black"/>
                </a:solidFill>
              </a:rPr>
              <a:t> </a:t>
            </a:r>
            <a:r>
              <a:rPr lang="cs-CZ" sz="1200" smtClean="0"/>
              <a:t>http</a:t>
            </a:r>
            <a:r>
              <a:rPr lang="cs-CZ" sz="1200" dirty="0"/>
              <a:t>://</a:t>
            </a:r>
            <a:r>
              <a:rPr lang="cs-CZ" sz="1200" dirty="0" smtClean="0"/>
              <a:t>commons.wikimedia.org/wiki/File:Hagia_Sophia_09.JPG</a:t>
            </a:r>
          </a:p>
          <a:p>
            <a:pPr marL="285750" indent="-285750">
              <a:buFont typeface="Wingdings" pitchFamily="2" charset="2"/>
              <a:buChar char="Ø"/>
            </a:pPr>
            <a:r>
              <a:rPr lang="cs-CZ" sz="1200" smtClean="0"/>
              <a:t>obr.č.17-</a:t>
            </a:r>
            <a:r>
              <a:rPr lang="cs-CZ" sz="1200">
                <a:solidFill>
                  <a:prstClr val="black"/>
                </a:solidFill>
                <a:cs typeface="Arial" pitchFamily="34" charset="0"/>
              </a:rPr>
              <a:t> [cit. 2012-03-18] Dostupný pod licencí Creative Commons z WWW:</a:t>
            </a:r>
            <a:r>
              <a:rPr lang="cs-CZ" sz="1200">
                <a:solidFill>
                  <a:prstClr val="black"/>
                </a:solidFill>
              </a:rPr>
              <a:t> </a:t>
            </a:r>
            <a:r>
              <a:rPr lang="cs-CZ" sz="1200" smtClean="0"/>
              <a:t>http</a:t>
            </a:r>
            <a:r>
              <a:rPr lang="cs-CZ" sz="1200" dirty="0"/>
              <a:t>://commons.wikimedia.org/wiki/File:Pohled_na_%</a:t>
            </a:r>
            <a:r>
              <a:rPr lang="cs-CZ" sz="1200" dirty="0" smtClean="0"/>
              <a:t>C5%99%C3%ADm.JPG</a:t>
            </a:r>
          </a:p>
          <a:p>
            <a:pPr marL="285750" indent="-285750">
              <a:buFont typeface="Wingdings" pitchFamily="2" charset="2"/>
              <a:buChar char="Ø"/>
            </a:pPr>
            <a:r>
              <a:rPr lang="cs-CZ" sz="1200" smtClean="0"/>
              <a:t>obr.č.18-</a:t>
            </a:r>
            <a:r>
              <a:rPr lang="cs-CZ" sz="1200">
                <a:solidFill>
                  <a:prstClr val="black"/>
                </a:solidFill>
                <a:cs typeface="Arial" pitchFamily="34" charset="0"/>
              </a:rPr>
              <a:t> [cit. 2012-03-18] Dostupný pod licencí Creative Commons z WWW:</a:t>
            </a:r>
            <a:r>
              <a:rPr lang="cs-CZ" sz="1200">
                <a:solidFill>
                  <a:prstClr val="black"/>
                </a:solidFill>
              </a:rPr>
              <a:t> </a:t>
            </a:r>
            <a:r>
              <a:rPr lang="cs-CZ" sz="1200" smtClean="0"/>
              <a:t>http</a:t>
            </a:r>
            <a:r>
              <a:rPr lang="cs-CZ" sz="1200" dirty="0"/>
              <a:t>://commons.wikimedia.org/wiki/</a:t>
            </a:r>
            <a:r>
              <a:rPr lang="cs-CZ" sz="1200" dirty="0" err="1"/>
              <a:t>File:Spisska_nova_ves</a:t>
            </a:r>
            <a:r>
              <a:rPr lang="cs-CZ" sz="1200"/>
              <a:t>...</a:t>
            </a:r>
            <a:r>
              <a:rPr lang="cs-CZ" sz="1200" smtClean="0"/>
              <a:t>castle.jpg</a:t>
            </a:r>
            <a:endParaRPr lang="cs-CZ" sz="1200" dirty="0" smtClean="0"/>
          </a:p>
        </p:txBody>
      </p:sp>
      <p:sp>
        <p:nvSpPr>
          <p:cNvPr id="5" name="TextovéPole 4"/>
          <p:cNvSpPr txBox="1"/>
          <p:nvPr/>
        </p:nvSpPr>
        <p:spPr>
          <a:xfrm>
            <a:off x="539552" y="92671"/>
            <a:ext cx="7056784" cy="369332"/>
          </a:xfrm>
          <a:prstGeom prst="rect">
            <a:avLst/>
          </a:prstGeom>
          <a:noFill/>
        </p:spPr>
        <p:txBody>
          <a:bodyPr wrap="square" rtlCol="0">
            <a:spAutoFit/>
          </a:bodyPr>
          <a:lstStyle/>
          <a:p>
            <a:pPr algn="ctr"/>
            <a:r>
              <a:rPr lang="cs-CZ" b="1" dirty="0" smtClean="0"/>
              <a:t>ZDROJE POUŽITÝCH INFORMACÍ A OBRÁZKŮ</a:t>
            </a:r>
            <a:endParaRPr lang="cs-CZ" b="1" dirty="0"/>
          </a:p>
        </p:txBody>
      </p:sp>
    </p:spTree>
    <p:extLst>
      <p:ext uri="{BB962C8B-B14F-4D97-AF65-F5344CB8AC3E}">
        <p14:creationId xmlns:p14="http://schemas.microsoft.com/office/powerpoint/2010/main" val="624783737"/>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107504" y="682368"/>
            <a:ext cx="8928992" cy="5201424"/>
          </a:xfrm>
          <a:prstGeom prst="rect">
            <a:avLst/>
          </a:prstGeom>
        </p:spPr>
        <p:txBody>
          <a:bodyPr wrap="square">
            <a:spAutoFit/>
          </a:bodyPr>
          <a:lstStyle/>
          <a:p>
            <a:endParaRPr lang="cs-CZ" sz="1200"/>
          </a:p>
          <a:p>
            <a:pPr marL="285750" lvl="0" indent="-285750">
              <a:buFont typeface="Wingdings" pitchFamily="2" charset="2"/>
              <a:buChar char="Ø"/>
            </a:pPr>
            <a:r>
              <a:rPr lang="cs-CZ" sz="1200">
                <a:solidFill>
                  <a:prstClr val="black"/>
                </a:solidFill>
              </a:rPr>
              <a:t>obr.č.19-</a:t>
            </a:r>
            <a:r>
              <a:rPr lang="cs-CZ" sz="1200">
                <a:solidFill>
                  <a:prstClr val="black"/>
                </a:solidFill>
                <a:cs typeface="Arial" pitchFamily="34" charset="0"/>
              </a:rPr>
              <a:t> [cit. 2012-03-18] Dostupný pod licencí Creative Commons z WWW:</a:t>
            </a:r>
            <a:r>
              <a:rPr lang="cs-CZ" sz="1200">
                <a:solidFill>
                  <a:prstClr val="black"/>
                </a:solidFill>
              </a:rPr>
              <a:t> http://commons.wikimedia.org/wiki/File:Altamira,_doe.JPG</a:t>
            </a:r>
          </a:p>
          <a:p>
            <a:pPr marL="285750" lvl="0" indent="-285750">
              <a:buFont typeface="Wingdings" pitchFamily="2" charset="2"/>
              <a:buChar char="Ø"/>
            </a:pPr>
            <a:r>
              <a:rPr lang="cs-CZ" sz="1200">
                <a:solidFill>
                  <a:prstClr val="black"/>
                </a:solidFill>
              </a:rPr>
              <a:t>obr.č.20- </a:t>
            </a:r>
            <a:r>
              <a:rPr lang="cs-CZ" sz="1200">
                <a:solidFill>
                  <a:prstClr val="black"/>
                </a:solidFill>
                <a:cs typeface="Arial" pitchFamily="34" charset="0"/>
              </a:rPr>
              <a:t>[cit. 2012-03-18] Dostupný pod licencí Creative Commons z WWW:</a:t>
            </a:r>
            <a:r>
              <a:rPr lang="cs-CZ" sz="1200">
                <a:solidFill>
                  <a:prstClr val="black"/>
                </a:solidFill>
              </a:rPr>
              <a:t> http://commons.wikimedia.org/wiki/File:Altamira,_boar.JPG</a:t>
            </a:r>
          </a:p>
          <a:p>
            <a:pPr marL="285750" lvl="0" indent="-285750">
              <a:buFont typeface="Wingdings" pitchFamily="2" charset="2"/>
              <a:buChar char="Ø"/>
            </a:pPr>
            <a:r>
              <a:rPr lang="cs-CZ" sz="1200">
                <a:solidFill>
                  <a:prstClr val="black"/>
                </a:solidFill>
              </a:rPr>
              <a:t>obr.č.21- </a:t>
            </a:r>
            <a:r>
              <a:rPr lang="cs-CZ" sz="1200">
                <a:solidFill>
                  <a:prstClr val="black"/>
                </a:solidFill>
                <a:cs typeface="Arial" pitchFamily="34" charset="0"/>
              </a:rPr>
              <a:t>[cit. 2012-03-18] Dostupný pod licencí Creative Commons z WWW:</a:t>
            </a:r>
            <a:r>
              <a:rPr lang="cs-CZ" sz="1200">
                <a:solidFill>
                  <a:prstClr val="black"/>
                </a:solidFill>
              </a:rPr>
              <a:t> </a:t>
            </a:r>
            <a:r>
              <a:rPr lang="cs-CZ" sz="1200" smtClean="0">
                <a:solidFill>
                  <a:prstClr val="black"/>
                </a:solidFill>
              </a:rPr>
              <a:t>http</a:t>
            </a:r>
            <a:r>
              <a:rPr lang="cs-CZ" sz="1200">
                <a:solidFill>
                  <a:prstClr val="black"/>
                </a:solidFill>
              </a:rPr>
              <a:t>://commons.wikimedia.org/wiki/File:NotreDameI.jpg</a:t>
            </a:r>
          </a:p>
          <a:p>
            <a:pPr marL="285750" lvl="0" indent="-285750">
              <a:buFont typeface="Wingdings" pitchFamily="2" charset="2"/>
              <a:buChar char="Ø"/>
            </a:pPr>
            <a:r>
              <a:rPr lang="cs-CZ" sz="1200" smtClean="0">
                <a:solidFill>
                  <a:prstClr val="black"/>
                </a:solidFill>
              </a:rPr>
              <a:t>obr.č.22-</a:t>
            </a:r>
            <a:r>
              <a:rPr lang="cs-CZ" sz="1200">
                <a:solidFill>
                  <a:prstClr val="black"/>
                </a:solidFill>
                <a:cs typeface="Arial" pitchFamily="34" charset="0"/>
              </a:rPr>
              <a:t> [cit. 2012-03-18] Dostupný pod licencí Creative Commons z WWW:</a:t>
            </a:r>
            <a:r>
              <a:rPr lang="cs-CZ" sz="1200" smtClean="0">
                <a:solidFill>
                  <a:prstClr val="black"/>
                </a:solidFill>
              </a:rPr>
              <a:t> </a:t>
            </a:r>
            <a:r>
              <a:rPr lang="cs-CZ" sz="1200">
                <a:solidFill>
                  <a:prstClr val="black"/>
                </a:solidFill>
              </a:rPr>
              <a:t>http://commons.wikimedia.org/wiki/File:Megalo_Meteoro_panorama.jpg</a:t>
            </a:r>
          </a:p>
          <a:p>
            <a:pPr marL="285750" lvl="0" indent="-285750">
              <a:buFont typeface="Wingdings" pitchFamily="2" charset="2"/>
              <a:buChar char="Ø"/>
            </a:pPr>
            <a:r>
              <a:rPr lang="cs-CZ" sz="1200">
                <a:solidFill>
                  <a:prstClr val="black"/>
                </a:solidFill>
              </a:rPr>
              <a:t>obr.č.23- </a:t>
            </a:r>
            <a:r>
              <a:rPr lang="cs-CZ" sz="1200">
                <a:solidFill>
                  <a:prstClr val="black"/>
                </a:solidFill>
                <a:cs typeface="Arial" pitchFamily="34" charset="0"/>
              </a:rPr>
              <a:t>[cit. 2012-03-18] Dostupný pod licencí Creative Commons z WWW:</a:t>
            </a:r>
            <a:r>
              <a:rPr lang="cs-CZ" sz="1200">
                <a:solidFill>
                  <a:prstClr val="black"/>
                </a:solidFill>
              </a:rPr>
              <a:t> </a:t>
            </a:r>
            <a:r>
              <a:rPr lang="cs-CZ" sz="1200" smtClean="0">
                <a:solidFill>
                  <a:prstClr val="black"/>
                </a:solidFill>
              </a:rPr>
              <a:t>http</a:t>
            </a:r>
            <a:r>
              <a:rPr lang="cs-CZ" sz="1200">
                <a:solidFill>
                  <a:prstClr val="black"/>
                </a:solidFill>
              </a:rPr>
              <a:t>://commons.wikimedia.org/wiki/File:Prague_Castle_and_the_Mala_Strana_district_of_Prague.JPG</a:t>
            </a:r>
          </a:p>
          <a:p>
            <a:pPr marL="285750" lvl="0" indent="-285750">
              <a:buFont typeface="Wingdings" pitchFamily="2" charset="2"/>
              <a:buChar char="Ø"/>
            </a:pPr>
            <a:r>
              <a:rPr lang="cs-CZ" sz="1200">
                <a:solidFill>
                  <a:prstClr val="black"/>
                </a:solidFill>
              </a:rPr>
              <a:t>obr.č.24- </a:t>
            </a:r>
            <a:r>
              <a:rPr lang="cs-CZ" sz="1200">
                <a:solidFill>
                  <a:prstClr val="black"/>
                </a:solidFill>
                <a:cs typeface="Arial" pitchFamily="34" charset="0"/>
              </a:rPr>
              <a:t>[cit. 2012-03-18] Dostupný pod licencí Creative Commons z WWW:</a:t>
            </a:r>
            <a:r>
              <a:rPr lang="cs-CZ" sz="1200">
                <a:solidFill>
                  <a:prstClr val="black"/>
                </a:solidFill>
              </a:rPr>
              <a:t> </a:t>
            </a:r>
            <a:r>
              <a:rPr lang="cs-CZ" sz="1200" smtClean="0">
                <a:solidFill>
                  <a:prstClr val="black"/>
                </a:solidFill>
              </a:rPr>
              <a:t>http</a:t>
            </a:r>
            <a:r>
              <a:rPr lang="cs-CZ" sz="1200">
                <a:solidFill>
                  <a:prstClr val="black"/>
                </a:solidFill>
              </a:rPr>
              <a:t>://commons.wikimedia.org/wiki/File:Via_appia.jpg</a:t>
            </a:r>
          </a:p>
          <a:p>
            <a:pPr marL="285750" lvl="0" indent="-285750">
              <a:buFont typeface="Wingdings" pitchFamily="2" charset="2"/>
              <a:buChar char="Ø"/>
            </a:pPr>
            <a:r>
              <a:rPr lang="cs-CZ" sz="1200">
                <a:solidFill>
                  <a:prstClr val="black"/>
                </a:solidFill>
              </a:rPr>
              <a:t>obr.č.25- </a:t>
            </a:r>
            <a:r>
              <a:rPr lang="cs-CZ" sz="1200">
                <a:solidFill>
                  <a:prstClr val="black"/>
                </a:solidFill>
                <a:cs typeface="Arial" pitchFamily="34" charset="0"/>
              </a:rPr>
              <a:t>[cit. 2012-03-18] Dostupný pod licencí Creative Commons z WWW:</a:t>
            </a:r>
            <a:r>
              <a:rPr lang="cs-CZ" sz="1200">
                <a:solidFill>
                  <a:prstClr val="black"/>
                </a:solidFill>
              </a:rPr>
              <a:t> </a:t>
            </a:r>
            <a:r>
              <a:rPr lang="cs-CZ" sz="1200" smtClean="0">
                <a:solidFill>
                  <a:prstClr val="black"/>
                </a:solidFill>
              </a:rPr>
              <a:t>http</a:t>
            </a:r>
            <a:r>
              <a:rPr lang="cs-CZ" sz="1200">
                <a:solidFill>
                  <a:prstClr val="black"/>
                </a:solidFill>
              </a:rPr>
              <a:t>://commons.wikimedia.org/wiki/File:Park_of_Versailles_01.jpg</a:t>
            </a:r>
          </a:p>
          <a:p>
            <a:pPr marL="285750" lvl="0" indent="-285750">
              <a:buFont typeface="Wingdings" pitchFamily="2" charset="2"/>
              <a:buChar char="Ø"/>
            </a:pPr>
            <a:r>
              <a:rPr lang="cs-CZ" sz="1200">
                <a:solidFill>
                  <a:prstClr val="black"/>
                </a:solidFill>
              </a:rPr>
              <a:t>obr.č.26- </a:t>
            </a:r>
            <a:r>
              <a:rPr lang="cs-CZ" sz="1200">
                <a:solidFill>
                  <a:prstClr val="black"/>
                </a:solidFill>
                <a:cs typeface="Arial" pitchFamily="34" charset="0"/>
              </a:rPr>
              <a:t>[cit. 2012-03-18] Dostupný pod licencí Creative Commons z WWW:</a:t>
            </a:r>
            <a:r>
              <a:rPr lang="cs-CZ" sz="1200">
                <a:solidFill>
                  <a:prstClr val="black"/>
                </a:solidFill>
              </a:rPr>
              <a:t> </a:t>
            </a:r>
            <a:r>
              <a:rPr lang="cs-CZ" sz="1200" smtClean="0">
                <a:solidFill>
                  <a:prstClr val="black"/>
                </a:solidFill>
              </a:rPr>
              <a:t>http</a:t>
            </a:r>
            <a:r>
              <a:rPr lang="cs-CZ" sz="1200">
                <a:solidFill>
                  <a:prstClr val="black"/>
                </a:solidFill>
              </a:rPr>
              <a:t>://commons.wikimedia.org/wiki/File:PA050149.JPG</a:t>
            </a:r>
          </a:p>
          <a:p>
            <a:pPr marL="285750" lvl="0" indent="-285750">
              <a:buFont typeface="Wingdings" pitchFamily="2" charset="2"/>
              <a:buChar char="Ø"/>
            </a:pPr>
            <a:r>
              <a:rPr lang="cs-CZ" sz="1200">
                <a:solidFill>
                  <a:prstClr val="black"/>
                </a:solidFill>
              </a:rPr>
              <a:t>obr.č.27- </a:t>
            </a:r>
            <a:r>
              <a:rPr lang="cs-CZ" sz="1200">
                <a:solidFill>
                  <a:prstClr val="black"/>
                </a:solidFill>
                <a:cs typeface="Arial" pitchFamily="34" charset="0"/>
              </a:rPr>
              <a:t>[cit. 2012-03-18] Dostupný pod licencí Creative Commons z WWW:</a:t>
            </a:r>
            <a:r>
              <a:rPr lang="cs-CZ" sz="1200">
                <a:solidFill>
                  <a:prstClr val="black"/>
                </a:solidFill>
              </a:rPr>
              <a:t> </a:t>
            </a:r>
            <a:r>
              <a:rPr lang="cs-CZ" sz="1200" smtClean="0">
                <a:solidFill>
                  <a:prstClr val="black"/>
                </a:solidFill>
              </a:rPr>
              <a:t>http</a:t>
            </a:r>
            <a:r>
              <a:rPr lang="cs-CZ" sz="1200">
                <a:solidFill>
                  <a:prstClr val="black"/>
                </a:solidFill>
              </a:rPr>
              <a:t>://</a:t>
            </a:r>
            <a:r>
              <a:rPr lang="cs-CZ" sz="1200" smtClean="0">
                <a:solidFill>
                  <a:prstClr val="black"/>
                </a:solidFill>
              </a:rPr>
              <a:t>commons.wikimedia.org/wiki/File:Louvre_Museum_Wikimedia_Commons.jpg</a:t>
            </a:r>
            <a:endParaRPr lang="cs-CZ" sz="1200"/>
          </a:p>
          <a:p>
            <a:pPr marL="285750" lvl="0" indent="-285750">
              <a:buFont typeface="Wingdings" pitchFamily="2" charset="2"/>
              <a:buChar char="Ø"/>
            </a:pPr>
            <a:r>
              <a:rPr lang="cs-CZ" sz="1200" smtClean="0">
                <a:solidFill>
                  <a:prstClr val="black"/>
                </a:solidFill>
              </a:rPr>
              <a:t>obr.č.28-</a:t>
            </a:r>
            <a:r>
              <a:rPr lang="cs-CZ" sz="1200">
                <a:solidFill>
                  <a:prstClr val="black"/>
                </a:solidFill>
                <a:cs typeface="Arial" pitchFamily="34" charset="0"/>
              </a:rPr>
              <a:t> [cit. 2012-03-18] Dostupný pod licencí Creative Commons z WWW:</a:t>
            </a:r>
            <a:r>
              <a:rPr lang="cs-CZ" sz="1200" smtClean="0">
                <a:solidFill>
                  <a:prstClr val="black"/>
                </a:solidFill>
              </a:rPr>
              <a:t> </a:t>
            </a:r>
            <a:r>
              <a:rPr lang="cs-CZ" sz="1200">
                <a:solidFill>
                  <a:prstClr val="black"/>
                </a:solidFill>
              </a:rPr>
              <a:t>http://</a:t>
            </a:r>
            <a:r>
              <a:rPr lang="cs-CZ" sz="1200" smtClean="0">
                <a:solidFill>
                  <a:prstClr val="black"/>
                </a:solidFill>
              </a:rPr>
              <a:t>commons.wikimedia.org/wiki/File:Arc_Triomphe.jpg</a:t>
            </a:r>
            <a:endParaRPr lang="cs-CZ" sz="1200" dirty="0" smtClean="0"/>
          </a:p>
          <a:p>
            <a:pPr marL="285750" indent="-285750">
              <a:buFont typeface="Wingdings" pitchFamily="2" charset="2"/>
              <a:buChar char="Ø"/>
            </a:pPr>
            <a:r>
              <a:rPr lang="cs-CZ" sz="1200" smtClean="0"/>
              <a:t>obrč.29 -</a:t>
            </a:r>
            <a:r>
              <a:rPr lang="cs-CZ" sz="1200">
                <a:solidFill>
                  <a:prstClr val="black"/>
                </a:solidFill>
                <a:cs typeface="Arial" pitchFamily="34" charset="0"/>
              </a:rPr>
              <a:t> [cit. 2012-03-18] Dostupný pod licencí Creative Commons z WWW:</a:t>
            </a:r>
            <a:r>
              <a:rPr lang="cs-CZ" sz="1200" smtClean="0"/>
              <a:t> </a:t>
            </a:r>
            <a:r>
              <a:rPr lang="cs-CZ" sz="1200" dirty="0"/>
              <a:t>http://commons.wikimedia.org/wiki/File:Ben%C3%A1tky_-_</a:t>
            </a:r>
            <a:r>
              <a:rPr lang="cs-CZ" sz="1200" dirty="0" smtClean="0"/>
              <a:t>Velk%C3%BD_kan%C3%A1l.jpg</a:t>
            </a:r>
          </a:p>
          <a:p>
            <a:pPr marL="285750" indent="-285750">
              <a:buFont typeface="Wingdings" pitchFamily="2" charset="2"/>
              <a:buChar char="Ø"/>
            </a:pPr>
            <a:r>
              <a:rPr lang="cs-CZ" sz="1200"/>
              <a:t>obr.č.30- </a:t>
            </a:r>
            <a:r>
              <a:rPr lang="cs-CZ" sz="1200">
                <a:solidFill>
                  <a:prstClr val="black"/>
                </a:solidFill>
                <a:cs typeface="Arial" pitchFamily="34" charset="0"/>
              </a:rPr>
              <a:t>[cit. 2012-03-18] Dostupný pod licencí Creative Commons z WWW:</a:t>
            </a:r>
            <a:r>
              <a:rPr lang="cs-CZ" sz="1200">
                <a:solidFill>
                  <a:prstClr val="black"/>
                </a:solidFill>
              </a:rPr>
              <a:t> </a:t>
            </a:r>
            <a:r>
              <a:rPr lang="cs-CZ" sz="1200" smtClean="0"/>
              <a:t>http</a:t>
            </a:r>
            <a:r>
              <a:rPr lang="cs-CZ" sz="1200" dirty="0"/>
              <a:t>://</a:t>
            </a:r>
            <a:r>
              <a:rPr lang="cs-CZ" sz="1200" dirty="0" smtClean="0"/>
              <a:t>commons.wikimedia.org/wiki/File:Venezia_Marco.JPG</a:t>
            </a:r>
          </a:p>
          <a:p>
            <a:pPr marL="285750" indent="-285750">
              <a:buFont typeface="Wingdings" pitchFamily="2" charset="2"/>
              <a:buChar char="Ø"/>
            </a:pPr>
            <a:r>
              <a:rPr lang="cs-CZ" sz="1200"/>
              <a:t>obr.č.31- </a:t>
            </a:r>
            <a:r>
              <a:rPr lang="cs-CZ" sz="1200">
                <a:solidFill>
                  <a:prstClr val="black"/>
                </a:solidFill>
                <a:cs typeface="Arial" pitchFamily="34" charset="0"/>
              </a:rPr>
              <a:t>[cit. 2012-03-18] Dostupný pod licencí Creative Commons z WWW:</a:t>
            </a:r>
            <a:r>
              <a:rPr lang="cs-CZ" sz="1200">
                <a:solidFill>
                  <a:prstClr val="black"/>
                </a:solidFill>
              </a:rPr>
              <a:t> </a:t>
            </a:r>
            <a:r>
              <a:rPr lang="cs-CZ" sz="1200" smtClean="0"/>
              <a:t>http</a:t>
            </a:r>
            <a:r>
              <a:rPr lang="cs-CZ" sz="1200" dirty="0"/>
              <a:t>://</a:t>
            </a:r>
            <a:r>
              <a:rPr lang="cs-CZ" sz="1200" dirty="0" smtClean="0"/>
              <a:t>commons.wikimedia.org/wiki/File:Prague_charles_bridge_night.jpg</a:t>
            </a:r>
          </a:p>
          <a:p>
            <a:pPr marL="285750" indent="-285750">
              <a:buFont typeface="Wingdings" pitchFamily="2" charset="2"/>
              <a:buChar char="Ø"/>
            </a:pPr>
            <a:r>
              <a:rPr lang="cs-CZ" sz="1200" smtClean="0"/>
              <a:t>obrč.32-</a:t>
            </a:r>
            <a:r>
              <a:rPr lang="cs-CZ" sz="1200">
                <a:solidFill>
                  <a:prstClr val="black"/>
                </a:solidFill>
                <a:cs typeface="Arial" pitchFamily="34" charset="0"/>
              </a:rPr>
              <a:t> [cit. 2012-03-18] Dostupný pod licencí Creative Commons z WWW:</a:t>
            </a:r>
            <a:r>
              <a:rPr lang="cs-CZ" sz="1200" smtClean="0"/>
              <a:t> http</a:t>
            </a:r>
            <a:r>
              <a:rPr lang="cs-CZ" sz="1200" dirty="0"/>
              <a:t>://</a:t>
            </a:r>
            <a:r>
              <a:rPr lang="cs-CZ" sz="1200" dirty="0" smtClean="0"/>
              <a:t>commons.wikimedia.org/wiki/File:Orloj_00.jpg</a:t>
            </a:r>
          </a:p>
          <a:p>
            <a:pPr marL="285750" indent="-285750">
              <a:buFont typeface="Wingdings" pitchFamily="2" charset="2"/>
              <a:buChar char="Ø"/>
            </a:pPr>
            <a:endParaRPr lang="cs-CZ" sz="1400" dirty="0"/>
          </a:p>
          <a:p>
            <a:endParaRPr lang="cs-CZ" sz="1400" dirty="0" smtClean="0"/>
          </a:p>
          <a:p>
            <a:endParaRPr lang="cs-CZ" sz="1400" dirty="0" smtClean="0"/>
          </a:p>
          <a:p>
            <a:endParaRPr lang="cs-CZ" sz="1400" dirty="0"/>
          </a:p>
        </p:txBody>
      </p:sp>
      <p:sp>
        <p:nvSpPr>
          <p:cNvPr id="5" name="TextovéPole 4"/>
          <p:cNvSpPr txBox="1"/>
          <p:nvPr/>
        </p:nvSpPr>
        <p:spPr>
          <a:xfrm>
            <a:off x="556844" y="277337"/>
            <a:ext cx="7056784" cy="369332"/>
          </a:xfrm>
          <a:prstGeom prst="rect">
            <a:avLst/>
          </a:prstGeom>
          <a:noFill/>
        </p:spPr>
        <p:txBody>
          <a:bodyPr wrap="square" rtlCol="0">
            <a:spAutoFit/>
          </a:bodyPr>
          <a:lstStyle/>
          <a:p>
            <a:pPr algn="ctr"/>
            <a:r>
              <a:rPr lang="cs-CZ" b="1" dirty="0" smtClean="0"/>
              <a:t>ZDROJE POUŽITÝCH INFORMACÍ </a:t>
            </a:r>
            <a:r>
              <a:rPr lang="cs-CZ" b="1" smtClean="0"/>
              <a:t>A OBRÁZKŮ</a:t>
            </a:r>
          </a:p>
        </p:txBody>
      </p:sp>
    </p:spTree>
    <p:extLst>
      <p:ext uri="{BB962C8B-B14F-4D97-AF65-F5344CB8AC3E}">
        <p14:creationId xmlns:p14="http://schemas.microsoft.com/office/powerpoint/2010/main" val="1006487685"/>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ovéPole 2"/>
          <p:cNvSpPr txBox="1"/>
          <p:nvPr/>
        </p:nvSpPr>
        <p:spPr>
          <a:xfrm>
            <a:off x="107504" y="196608"/>
            <a:ext cx="8485636" cy="5262979"/>
          </a:xfrm>
          <a:prstGeom prst="rect">
            <a:avLst/>
          </a:prstGeom>
          <a:noFill/>
        </p:spPr>
        <p:txBody>
          <a:bodyPr wrap="square" rtlCol="0">
            <a:spAutoFit/>
          </a:bodyPr>
          <a:lstStyle/>
          <a:p>
            <a:pPr algn="ctr"/>
            <a:r>
              <a:rPr lang="cs-CZ" b="1" dirty="0" smtClean="0"/>
              <a:t>ZDROJE POUŽITÝCH INFORMACÍ </a:t>
            </a:r>
            <a:r>
              <a:rPr lang="cs-CZ" b="1" smtClean="0"/>
              <a:t>A OBRÁZKŮ</a:t>
            </a:r>
          </a:p>
          <a:p>
            <a:pPr algn="ctr"/>
            <a:endParaRPr lang="cs-CZ" b="1"/>
          </a:p>
          <a:p>
            <a:pPr marL="285750" lvl="0" indent="-285750">
              <a:buFont typeface="Wingdings" pitchFamily="2" charset="2"/>
              <a:buChar char="Ø"/>
            </a:pPr>
            <a:r>
              <a:rPr lang="cs-CZ" sz="1200">
                <a:solidFill>
                  <a:prstClr val="black"/>
                </a:solidFill>
              </a:rPr>
              <a:t>http://cs.wikipedia.org/wiki/Eifelovka</a:t>
            </a:r>
          </a:p>
          <a:p>
            <a:pPr marL="285750" lvl="0" indent="-285750">
              <a:buFont typeface="Wingdings" pitchFamily="2" charset="2"/>
              <a:buChar char="Ø"/>
            </a:pPr>
            <a:r>
              <a:rPr lang="cs-CZ" sz="1200">
                <a:solidFill>
                  <a:prstClr val="black"/>
                </a:solidFill>
              </a:rPr>
              <a:t>http://cs.wikipedia.org/wiki/Koloseum</a:t>
            </a:r>
          </a:p>
          <a:p>
            <a:pPr marL="285750" lvl="0" indent="-285750">
              <a:buFont typeface="Wingdings" pitchFamily="2" charset="2"/>
              <a:buChar char="Ø"/>
            </a:pPr>
            <a:r>
              <a:rPr lang="cs-CZ" sz="1200">
                <a:solidFill>
                  <a:prstClr val="black"/>
                </a:solidFill>
              </a:rPr>
              <a:t>http://cs.wikipedia.org/wiki/%C5%A0ikm%C3%A1_v%C4%9B%C5%BE_v_Pise</a:t>
            </a:r>
          </a:p>
          <a:p>
            <a:pPr marL="285750" lvl="0" indent="-285750">
              <a:buFont typeface="Wingdings" pitchFamily="2" charset="2"/>
              <a:buChar char="Ø"/>
            </a:pPr>
            <a:r>
              <a:rPr lang="cs-CZ" sz="1200">
                <a:solidFill>
                  <a:prstClr val="black"/>
                </a:solidFill>
              </a:rPr>
              <a:t>http://cs.wikipedia.org/wiki/Chr%C3%A1m_Vasila_Bla%C5%BEen%C3%A9ho</a:t>
            </a:r>
          </a:p>
          <a:p>
            <a:pPr marL="285750" lvl="0" indent="-285750">
              <a:buFont typeface="Wingdings" pitchFamily="2" charset="2"/>
              <a:buChar char="Ø"/>
            </a:pPr>
            <a:r>
              <a:rPr lang="cs-CZ" sz="1200">
                <a:solidFill>
                  <a:prstClr val="black"/>
                </a:solidFill>
              </a:rPr>
              <a:t>http://cs.wikipedia.org/wiki/Big_Ben</a:t>
            </a:r>
          </a:p>
          <a:p>
            <a:pPr marL="285750" lvl="0" indent="-285750">
              <a:buFont typeface="Wingdings" pitchFamily="2" charset="2"/>
              <a:buChar char="Ø"/>
            </a:pPr>
            <a:r>
              <a:rPr lang="cs-CZ" sz="1200">
                <a:solidFill>
                  <a:prstClr val="black"/>
                </a:solidFill>
              </a:rPr>
              <a:t>http://cs.wikipedia.org/wiki/Sagrada_Fam%C3%ADlia</a:t>
            </a:r>
          </a:p>
          <a:p>
            <a:pPr marL="285750" lvl="0" indent="-285750">
              <a:buFont typeface="Wingdings" pitchFamily="2" charset="2"/>
              <a:buChar char="Ø"/>
            </a:pPr>
            <a:r>
              <a:rPr lang="cs-CZ" sz="1200">
                <a:solidFill>
                  <a:prstClr val="black"/>
                </a:solidFill>
              </a:rPr>
              <a:t>http://cs.wikipedia.org/wiki/Partenon</a:t>
            </a:r>
          </a:p>
          <a:p>
            <a:pPr marL="285750" lvl="0" indent="-285750">
              <a:buFont typeface="Wingdings" pitchFamily="2" charset="2"/>
              <a:buChar char="Ø"/>
            </a:pPr>
            <a:r>
              <a:rPr lang="cs-CZ" sz="1200">
                <a:solidFill>
                  <a:prstClr val="black"/>
                </a:solidFill>
              </a:rPr>
              <a:t>http://cs.wikipedia.org/wiki/Hadri%C3%A1n%C5%AFv_val</a:t>
            </a:r>
          </a:p>
          <a:p>
            <a:pPr marL="285750" lvl="0" indent="-285750">
              <a:buFont typeface="Wingdings" pitchFamily="2" charset="2"/>
              <a:buChar char="Ø"/>
            </a:pPr>
            <a:r>
              <a:rPr lang="cs-CZ" sz="1200">
                <a:solidFill>
                  <a:prstClr val="black"/>
                </a:solidFill>
              </a:rPr>
              <a:t>http://cs.wikipedia.org/wiki/Plitvick%C3%A1_jezera</a:t>
            </a:r>
          </a:p>
          <a:p>
            <a:pPr marL="285750" lvl="0" indent="-285750">
              <a:buFont typeface="Wingdings" pitchFamily="2" charset="2"/>
              <a:buChar char="Ø"/>
            </a:pPr>
            <a:r>
              <a:rPr lang="cs-CZ" sz="1200">
                <a:solidFill>
                  <a:prstClr val="black"/>
                </a:solidFill>
              </a:rPr>
              <a:t>http://cs.wikipedia.org/wiki/Kronborg</a:t>
            </a:r>
          </a:p>
          <a:p>
            <a:pPr marL="285750" lvl="0" indent="-285750">
              <a:buFont typeface="Wingdings" pitchFamily="2" charset="2"/>
              <a:buChar char="Ø"/>
            </a:pPr>
            <a:r>
              <a:rPr lang="cs-CZ" sz="1200">
                <a:solidFill>
                  <a:prstClr val="black"/>
                </a:solidFill>
              </a:rPr>
              <a:t>http://cs.wikipedia.org/wiki/Tower_bridge</a:t>
            </a:r>
          </a:p>
          <a:p>
            <a:pPr marL="285750" lvl="0" indent="-285750">
              <a:buFont typeface="Wingdings" pitchFamily="2" charset="2"/>
              <a:buChar char="Ø"/>
            </a:pPr>
            <a:r>
              <a:rPr lang="cs-CZ" sz="1200">
                <a:solidFill>
                  <a:prstClr val="black"/>
                </a:solidFill>
              </a:rPr>
              <a:t>http://cs.wikipedia.org/wiki/Hagia_Sophia</a:t>
            </a:r>
          </a:p>
          <a:p>
            <a:pPr marL="285750" lvl="0" indent="-285750">
              <a:buFont typeface="Wingdings" pitchFamily="2" charset="2"/>
              <a:buChar char="Ø"/>
            </a:pPr>
            <a:r>
              <a:rPr lang="cs-CZ" sz="1200">
                <a:solidFill>
                  <a:prstClr val="black"/>
                </a:solidFill>
              </a:rPr>
              <a:t>http://cs.wikipedia.org/wiki/Svatopetrsk%C3%A9_n%C3%A1m%C4%9Bst%C3%AD</a:t>
            </a:r>
          </a:p>
          <a:p>
            <a:pPr marL="285750" lvl="0" indent="-285750">
              <a:buFont typeface="Wingdings" pitchFamily="2" charset="2"/>
              <a:buChar char="Ø"/>
            </a:pPr>
            <a:r>
              <a:rPr lang="cs-CZ" sz="1200">
                <a:solidFill>
                  <a:prstClr val="black"/>
                </a:solidFill>
              </a:rPr>
              <a:t>http://cs.wikipedia.org/wiki/Spi%C5%A1sk%C3%BD_hrad</a:t>
            </a:r>
          </a:p>
          <a:p>
            <a:pPr marL="285750" lvl="0" indent="-285750">
              <a:buFont typeface="Wingdings" pitchFamily="2" charset="2"/>
              <a:buChar char="Ø"/>
            </a:pPr>
            <a:r>
              <a:rPr lang="cs-CZ" sz="1200">
                <a:solidFill>
                  <a:prstClr val="black"/>
                </a:solidFill>
              </a:rPr>
              <a:t>http://cs.wikipedia.org/wiki/Altamira</a:t>
            </a:r>
          </a:p>
          <a:p>
            <a:pPr marL="285750" lvl="0" indent="-285750">
              <a:buFont typeface="Wingdings" pitchFamily="2" charset="2"/>
              <a:buChar char="Ø"/>
            </a:pPr>
            <a:r>
              <a:rPr lang="cs-CZ" sz="1200">
                <a:solidFill>
                  <a:prstClr val="black"/>
                </a:solidFill>
              </a:rPr>
              <a:t>http://cs.wikipedia.org/wiki/Katedr%C3%A1la_Notre-Dame_(Pa%C5%99%C3%AD%C5%BE)</a:t>
            </a:r>
          </a:p>
          <a:p>
            <a:pPr marL="285750" lvl="0" indent="-285750">
              <a:buFont typeface="Wingdings" pitchFamily="2" charset="2"/>
              <a:buChar char="Ø"/>
            </a:pPr>
            <a:r>
              <a:rPr lang="cs-CZ" sz="1200">
                <a:solidFill>
                  <a:prstClr val="black"/>
                </a:solidFill>
              </a:rPr>
              <a:t>http://cs.wikipedia.org/wiki/Meteora</a:t>
            </a:r>
          </a:p>
          <a:p>
            <a:pPr marL="285750" lvl="0" indent="-285750">
              <a:buFont typeface="Wingdings" pitchFamily="2" charset="2"/>
              <a:buChar char="Ø"/>
            </a:pPr>
            <a:r>
              <a:rPr lang="cs-CZ" sz="1200">
                <a:solidFill>
                  <a:prstClr val="black"/>
                </a:solidFill>
              </a:rPr>
              <a:t>http://cs.wikipedia.org/wiki/Pra%C5%BEsk%C3%BD_hrad</a:t>
            </a:r>
          </a:p>
          <a:p>
            <a:pPr marL="285750" lvl="0" indent="-285750">
              <a:buFont typeface="Wingdings" pitchFamily="2" charset="2"/>
              <a:buChar char="Ø"/>
            </a:pPr>
            <a:r>
              <a:rPr lang="cs-CZ" sz="1200">
                <a:solidFill>
                  <a:prstClr val="black"/>
                </a:solidFill>
              </a:rPr>
              <a:t>http://cs.wikipedia.org/wiki/Via_Appia</a:t>
            </a:r>
          </a:p>
          <a:p>
            <a:pPr marL="285750" lvl="0" indent="-285750">
              <a:buFont typeface="Wingdings" pitchFamily="2" charset="2"/>
              <a:buChar char="Ø"/>
            </a:pPr>
            <a:r>
              <a:rPr lang="cs-CZ" sz="1200">
                <a:solidFill>
                  <a:prstClr val="black"/>
                </a:solidFill>
              </a:rPr>
              <a:t>http://cs.wikipedia.org/wiki/Z%C3%A1mek_Versailles</a:t>
            </a:r>
          </a:p>
          <a:p>
            <a:pPr marL="285750" lvl="0" indent="-285750">
              <a:buFont typeface="Wingdings" pitchFamily="2" charset="2"/>
              <a:buChar char="Ø"/>
            </a:pPr>
            <a:r>
              <a:rPr lang="cs-CZ" sz="1200">
                <a:solidFill>
                  <a:prstClr val="black"/>
                </a:solidFill>
              </a:rPr>
              <a:t>http://cs.wikipedia.org/wiki/Louvre</a:t>
            </a:r>
          </a:p>
          <a:p>
            <a:pPr marL="285750" lvl="0" indent="-285750">
              <a:buFont typeface="Wingdings" pitchFamily="2" charset="2"/>
              <a:buChar char="Ø"/>
            </a:pPr>
            <a:r>
              <a:rPr lang="cs-CZ" sz="1200">
                <a:solidFill>
                  <a:prstClr val="black"/>
                </a:solidFill>
              </a:rPr>
              <a:t>http://cs.wikipedia.org/wiki/V%C3%ADt%C4%9Bzn%C3%BD_oblouk_(Pa%C5%99%C3%AD%C5%BE</a:t>
            </a:r>
            <a:r>
              <a:rPr lang="cs-CZ" sz="1200" smtClean="0">
                <a:solidFill>
                  <a:prstClr val="black"/>
                </a:solidFill>
              </a:rPr>
              <a:t>)</a:t>
            </a:r>
            <a:endParaRPr lang="cs-CZ" b="1" dirty="0" smtClean="0"/>
          </a:p>
          <a:p>
            <a:pPr marL="285750" indent="-285750">
              <a:buFont typeface="Wingdings" pitchFamily="2" charset="2"/>
              <a:buChar char="Ø"/>
            </a:pPr>
            <a:r>
              <a:rPr lang="cs-CZ" sz="1200" dirty="0"/>
              <a:t>http://</a:t>
            </a:r>
            <a:r>
              <a:rPr lang="cs-CZ" sz="1200" dirty="0" smtClean="0"/>
              <a:t>cs.wikipedia.org/wiki/Bazilika_svat%C3%A9ho_Marka</a:t>
            </a:r>
          </a:p>
          <a:p>
            <a:pPr marL="285750" indent="-285750">
              <a:buFont typeface="Wingdings" pitchFamily="2" charset="2"/>
              <a:buChar char="Ø"/>
            </a:pPr>
            <a:r>
              <a:rPr lang="cs-CZ" sz="1200" dirty="0"/>
              <a:t>http://</a:t>
            </a:r>
            <a:r>
              <a:rPr lang="cs-CZ" sz="1200" dirty="0" smtClean="0"/>
              <a:t>cs.wikipedia.org/wiki/Karl%C5%AFv_most</a:t>
            </a:r>
          </a:p>
          <a:p>
            <a:pPr marL="285750" indent="-285750">
              <a:buFont typeface="Wingdings" pitchFamily="2" charset="2"/>
              <a:buChar char="Ø"/>
            </a:pPr>
            <a:r>
              <a:rPr lang="cs-CZ" sz="1200" dirty="0"/>
              <a:t>http://cs.wikipedia.org/wiki/Starom%C4%9Bstsk%C3%BD_orloj</a:t>
            </a:r>
          </a:p>
        </p:txBody>
      </p:sp>
    </p:spTree>
    <p:extLst>
      <p:ext uri="{BB962C8B-B14F-4D97-AF65-F5344CB8AC3E}">
        <p14:creationId xmlns:p14="http://schemas.microsoft.com/office/powerpoint/2010/main" val="2128741235"/>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1081</TotalTime>
  <Words>2066</Words>
  <Application>Microsoft Office PowerPoint</Application>
  <PresentationFormat>Předvádění na obrazovce (4:3)</PresentationFormat>
  <Paragraphs>212</Paragraphs>
  <Slides>31</Slides>
  <Notes>1</Notes>
  <HiddenSlides>0</HiddenSlides>
  <MMClips>0</MMClips>
  <ScaleCrop>false</ScaleCrop>
  <HeadingPairs>
    <vt:vector size="4" baseType="variant">
      <vt:variant>
        <vt:lpstr>Motiv</vt:lpstr>
      </vt:variant>
      <vt:variant>
        <vt:i4>1</vt:i4>
      </vt:variant>
      <vt:variant>
        <vt:lpstr>Nadpisy snímků</vt:lpstr>
      </vt:variant>
      <vt:variant>
        <vt:i4>31</vt:i4>
      </vt:variant>
    </vt:vector>
  </HeadingPairs>
  <TitlesOfParts>
    <vt:vector size="32" baseType="lpstr">
      <vt:lpstr>Motiv systému Office</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hracst</dc:creator>
  <cp:lastModifiedBy>hracst</cp:lastModifiedBy>
  <cp:revision>79</cp:revision>
  <dcterms:created xsi:type="dcterms:W3CDTF">2012-02-10T18:29:07Z</dcterms:created>
  <dcterms:modified xsi:type="dcterms:W3CDTF">2012-05-07T16:06:09Z</dcterms:modified>
</cp:coreProperties>
</file>